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sldIdLst>
    <p:sldId id="267" r:id="rId2"/>
    <p:sldId id="256" r:id="rId3"/>
    <p:sldId id="258" r:id="rId4"/>
    <p:sldId id="379" r:id="rId5"/>
    <p:sldId id="259" r:id="rId6"/>
    <p:sldId id="260" r:id="rId7"/>
    <p:sldId id="261" r:id="rId8"/>
    <p:sldId id="262" r:id="rId9"/>
    <p:sldId id="263" r:id="rId10"/>
    <p:sldId id="264" r:id="rId11"/>
    <p:sldId id="265" r:id="rId12"/>
    <p:sldId id="450" r:id="rId13"/>
    <p:sldId id="266" r:id="rId14"/>
    <p:sldId id="515"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580" r:id="rId36"/>
    <p:sldId id="288" r:id="rId37"/>
    <p:sldId id="289" r:id="rId38"/>
    <p:sldId id="380" r:id="rId39"/>
    <p:sldId id="290" r:id="rId40"/>
    <p:sldId id="581" r:id="rId41"/>
    <p:sldId id="291" r:id="rId42"/>
    <p:sldId id="292" r:id="rId43"/>
    <p:sldId id="293" r:id="rId44"/>
    <p:sldId id="516" r:id="rId45"/>
    <p:sldId id="294" r:id="rId46"/>
    <p:sldId id="382" r:id="rId47"/>
    <p:sldId id="387" r:id="rId48"/>
    <p:sldId id="384" r:id="rId49"/>
    <p:sldId id="388" r:id="rId50"/>
    <p:sldId id="295" r:id="rId51"/>
    <p:sldId id="296" r:id="rId52"/>
    <p:sldId id="517" r:id="rId53"/>
    <p:sldId id="297" r:id="rId54"/>
    <p:sldId id="298" r:id="rId55"/>
    <p:sldId id="299" r:id="rId56"/>
    <p:sldId id="300" r:id="rId57"/>
    <p:sldId id="301" r:id="rId58"/>
    <p:sldId id="302" r:id="rId59"/>
    <p:sldId id="304" r:id="rId60"/>
    <p:sldId id="308" r:id="rId61"/>
    <p:sldId id="309" r:id="rId62"/>
    <p:sldId id="519" r:id="rId63"/>
    <p:sldId id="310" r:id="rId64"/>
    <p:sldId id="311" r:id="rId65"/>
    <p:sldId id="312" r:id="rId66"/>
    <p:sldId id="313" r:id="rId67"/>
    <p:sldId id="314" r:id="rId68"/>
    <p:sldId id="315" r:id="rId69"/>
    <p:sldId id="316" r:id="rId70"/>
    <p:sldId id="317" r:id="rId71"/>
    <p:sldId id="318" r:id="rId72"/>
    <p:sldId id="320" r:id="rId73"/>
    <p:sldId id="582" r:id="rId74"/>
    <p:sldId id="321" r:id="rId75"/>
    <p:sldId id="322" r:id="rId76"/>
    <p:sldId id="323" r:id="rId77"/>
    <p:sldId id="324" r:id="rId78"/>
    <p:sldId id="520" r:id="rId79"/>
    <p:sldId id="521" r:id="rId80"/>
    <p:sldId id="522" r:id="rId81"/>
    <p:sldId id="523" r:id="rId82"/>
    <p:sldId id="524" r:id="rId83"/>
    <p:sldId id="525" r:id="rId84"/>
    <p:sldId id="526" r:id="rId85"/>
    <p:sldId id="527" r:id="rId86"/>
    <p:sldId id="528" r:id="rId87"/>
    <p:sldId id="529" r:id="rId88"/>
    <p:sldId id="530" r:id="rId89"/>
    <p:sldId id="531" r:id="rId90"/>
    <p:sldId id="532" r:id="rId91"/>
    <p:sldId id="533" r:id="rId92"/>
    <p:sldId id="534" r:id="rId93"/>
    <p:sldId id="535" r:id="rId94"/>
    <p:sldId id="536" r:id="rId95"/>
    <p:sldId id="537" r:id="rId96"/>
    <p:sldId id="538" r:id="rId97"/>
    <p:sldId id="539" r:id="rId98"/>
    <p:sldId id="540" r:id="rId99"/>
    <p:sldId id="541" r:id="rId100"/>
    <p:sldId id="542" r:id="rId101"/>
    <p:sldId id="543" r:id="rId102"/>
    <p:sldId id="544" r:id="rId103"/>
    <p:sldId id="545" r:id="rId104"/>
    <p:sldId id="546" r:id="rId105"/>
    <p:sldId id="547" r:id="rId106"/>
    <p:sldId id="548" r:id="rId107"/>
    <p:sldId id="549" r:id="rId108"/>
    <p:sldId id="550" r:id="rId109"/>
    <p:sldId id="551" r:id="rId110"/>
    <p:sldId id="552" r:id="rId111"/>
    <p:sldId id="553" r:id="rId112"/>
    <p:sldId id="554" r:id="rId113"/>
    <p:sldId id="555" r:id="rId114"/>
    <p:sldId id="556" r:id="rId115"/>
    <p:sldId id="557" r:id="rId116"/>
    <p:sldId id="558" r:id="rId117"/>
    <p:sldId id="559" r:id="rId118"/>
    <p:sldId id="560" r:id="rId119"/>
    <p:sldId id="561" r:id="rId120"/>
    <p:sldId id="562" r:id="rId121"/>
    <p:sldId id="563" r:id="rId122"/>
    <p:sldId id="564" r:id="rId123"/>
    <p:sldId id="565" r:id="rId124"/>
    <p:sldId id="566" r:id="rId125"/>
    <p:sldId id="567" r:id="rId126"/>
    <p:sldId id="568" r:id="rId127"/>
    <p:sldId id="569" r:id="rId128"/>
    <p:sldId id="570" r:id="rId129"/>
    <p:sldId id="571" r:id="rId130"/>
    <p:sldId id="572" r:id="rId131"/>
    <p:sldId id="573" r:id="rId132"/>
    <p:sldId id="574" r:id="rId133"/>
    <p:sldId id="575" r:id="rId134"/>
    <p:sldId id="576" r:id="rId135"/>
    <p:sldId id="577" r:id="rId136"/>
    <p:sldId id="578" r:id="rId137"/>
    <p:sldId id="579" r:id="rId138"/>
  </p:sldIdLst>
  <p:sldSz cx="6858000" cy="9906000" type="A4"/>
  <p:notesSz cx="6797675" cy="9929813"/>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D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ลักษณะสีอ่อน 1 - เน้น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ลักษณะสีปานกลาง 1 - เน้น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ลักษณะสีอ่อน 3 - เน้น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0809" autoAdjust="0"/>
    <p:restoredTop sz="97984" autoAdjust="0"/>
  </p:normalViewPr>
  <p:slideViewPr>
    <p:cSldViewPr>
      <p:cViewPr>
        <p:scale>
          <a:sx n="148" d="100"/>
          <a:sy n="148" d="100"/>
        </p:scale>
        <p:origin x="-630" y="1380"/>
      </p:cViewPr>
      <p:guideLst>
        <p:guide orient="horz" pos="3120"/>
        <p:guide pos="2160"/>
      </p:guideLst>
    </p:cSldViewPr>
  </p:slideViewPr>
  <p:notesTextViewPr>
    <p:cViewPr>
      <p:scale>
        <a:sx n="100" d="100"/>
        <a:sy n="100" d="100"/>
      </p:scale>
      <p:origin x="0" y="0"/>
    </p:cViewPr>
  </p:notesTextViewPr>
  <p:sorterViewPr>
    <p:cViewPr>
      <p:scale>
        <a:sx n="100" d="100"/>
        <a:sy n="100" d="100"/>
      </p:scale>
      <p:origin x="0" y="35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หัวกระดาษ 1"/>
          <p:cNvSpPr>
            <a:spLocks noGrp="1"/>
          </p:cNvSpPr>
          <p:nvPr>
            <p:ph type="hdr" sz="quarter"/>
          </p:nvPr>
        </p:nvSpPr>
        <p:spPr>
          <a:xfrm>
            <a:off x="1" y="1"/>
            <a:ext cx="2945659" cy="496490"/>
          </a:xfrm>
          <a:prstGeom prst="rect">
            <a:avLst/>
          </a:prstGeom>
        </p:spPr>
        <p:txBody>
          <a:bodyPr vert="horz" lIns="91440" tIns="45720" rIns="91440" bIns="45720" rtlCol="0"/>
          <a:lstStyle>
            <a:lvl1pPr algn="l">
              <a:defRPr sz="1200"/>
            </a:lvl1pPr>
          </a:lstStyle>
          <a:p>
            <a:endParaRPr lang="th-TH"/>
          </a:p>
        </p:txBody>
      </p:sp>
      <p:sp>
        <p:nvSpPr>
          <p:cNvPr id="3" name="ตัวยึดวันที่ 2"/>
          <p:cNvSpPr>
            <a:spLocks noGrp="1"/>
          </p:cNvSpPr>
          <p:nvPr>
            <p:ph type="dt" idx="1"/>
          </p:nvPr>
        </p:nvSpPr>
        <p:spPr>
          <a:xfrm>
            <a:off x="3850444" y="1"/>
            <a:ext cx="2945659" cy="496490"/>
          </a:xfrm>
          <a:prstGeom prst="rect">
            <a:avLst/>
          </a:prstGeom>
        </p:spPr>
        <p:txBody>
          <a:bodyPr vert="horz" lIns="91440" tIns="45720" rIns="91440" bIns="45720" rtlCol="0"/>
          <a:lstStyle>
            <a:lvl1pPr algn="r">
              <a:defRPr sz="1200"/>
            </a:lvl1pPr>
          </a:lstStyle>
          <a:p>
            <a:fld id="{446BEF26-E4EB-443F-A8B0-15C42B6ADFED}" type="datetimeFigureOut">
              <a:rPr lang="th-TH" smtClean="0"/>
              <a:pPr/>
              <a:t>03/04/61</a:t>
            </a:fld>
            <a:endParaRPr lang="th-TH"/>
          </a:p>
        </p:txBody>
      </p:sp>
      <p:sp>
        <p:nvSpPr>
          <p:cNvPr id="4" name="ตัวยึดรูปบนภาพนิ่ง 3"/>
          <p:cNvSpPr>
            <a:spLocks noGrp="1" noRot="1" noChangeAspect="1"/>
          </p:cNvSpPr>
          <p:nvPr>
            <p:ph type="sldImg" idx="2"/>
          </p:nvPr>
        </p:nvSpPr>
        <p:spPr>
          <a:xfrm>
            <a:off x="2111375" y="744538"/>
            <a:ext cx="2574925" cy="3722687"/>
          </a:xfrm>
          <a:prstGeom prst="rect">
            <a:avLst/>
          </a:prstGeom>
          <a:noFill/>
          <a:ln w="12700">
            <a:solidFill>
              <a:prstClr val="black"/>
            </a:solidFill>
          </a:ln>
        </p:spPr>
        <p:txBody>
          <a:bodyPr vert="horz" lIns="91440" tIns="45720" rIns="91440" bIns="45720" rtlCol="0" anchor="ctr"/>
          <a:lstStyle/>
          <a:p>
            <a:endParaRPr lang="th-TH"/>
          </a:p>
        </p:txBody>
      </p:sp>
      <p:sp>
        <p:nvSpPr>
          <p:cNvPr id="5" name="ตัวยึดบันทึกย่อ 4"/>
          <p:cNvSpPr>
            <a:spLocks noGrp="1"/>
          </p:cNvSpPr>
          <p:nvPr>
            <p:ph type="body" sz="quarter" idx="3"/>
          </p:nvPr>
        </p:nvSpPr>
        <p:spPr>
          <a:xfrm>
            <a:off x="679768" y="4716662"/>
            <a:ext cx="5438140" cy="4468416"/>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ยึดท้ายกระดาษ 5"/>
          <p:cNvSpPr>
            <a:spLocks noGrp="1"/>
          </p:cNvSpPr>
          <p:nvPr>
            <p:ph type="ftr" sz="quarter" idx="4"/>
          </p:nvPr>
        </p:nvSpPr>
        <p:spPr>
          <a:xfrm>
            <a:off x="1" y="9431600"/>
            <a:ext cx="2945659" cy="496490"/>
          </a:xfrm>
          <a:prstGeom prst="rect">
            <a:avLst/>
          </a:prstGeom>
        </p:spPr>
        <p:txBody>
          <a:bodyPr vert="horz" lIns="91440" tIns="45720" rIns="91440" bIns="45720" rtlCol="0" anchor="b"/>
          <a:lstStyle>
            <a:lvl1pPr algn="l">
              <a:defRPr sz="1200"/>
            </a:lvl1pPr>
          </a:lstStyle>
          <a:p>
            <a:endParaRPr lang="th-TH"/>
          </a:p>
        </p:txBody>
      </p:sp>
      <p:sp>
        <p:nvSpPr>
          <p:cNvPr id="7" name="ตัวยึดหมายเลขภาพนิ่ง 6"/>
          <p:cNvSpPr>
            <a:spLocks noGrp="1"/>
          </p:cNvSpPr>
          <p:nvPr>
            <p:ph type="sldNum" sz="quarter" idx="5"/>
          </p:nvPr>
        </p:nvSpPr>
        <p:spPr>
          <a:xfrm>
            <a:off x="3850444" y="9431600"/>
            <a:ext cx="2945659" cy="496490"/>
          </a:xfrm>
          <a:prstGeom prst="rect">
            <a:avLst/>
          </a:prstGeom>
        </p:spPr>
        <p:txBody>
          <a:bodyPr vert="horz" lIns="91440" tIns="45720" rIns="91440" bIns="45720" rtlCol="0" anchor="b"/>
          <a:lstStyle>
            <a:lvl1pPr algn="r">
              <a:defRPr sz="1200"/>
            </a:lvl1pPr>
          </a:lstStyle>
          <a:p>
            <a:fld id="{FEF6AAB8-6CAB-400D-81F9-65425C470DA1}" type="slidenum">
              <a:rPr lang="th-TH" smtClean="0"/>
              <a:pPr/>
              <a:t>‹#›</a:t>
            </a:fld>
            <a:endParaRPr lang="th-TH"/>
          </a:p>
        </p:txBody>
      </p:sp>
    </p:spTree>
    <p:extLst>
      <p:ext uri="{BB962C8B-B14F-4D97-AF65-F5344CB8AC3E}">
        <p14:creationId xmlns:p14="http://schemas.microsoft.com/office/powerpoint/2010/main" val="4105319464"/>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a:p>
        </p:txBody>
      </p:sp>
      <p:sp>
        <p:nvSpPr>
          <p:cNvPr id="4" name="ตัวยึดหมายเลขภาพนิ่ง 3"/>
          <p:cNvSpPr>
            <a:spLocks noGrp="1"/>
          </p:cNvSpPr>
          <p:nvPr>
            <p:ph type="sldNum" sz="quarter" idx="10"/>
          </p:nvPr>
        </p:nvSpPr>
        <p:spPr/>
        <p:txBody>
          <a:bodyPr/>
          <a:lstStyle/>
          <a:p>
            <a:fld id="{FEF6AAB8-6CAB-400D-81F9-65425C470DA1}" type="slidenum">
              <a:rPr lang="th-TH" smtClean="0"/>
              <a:pPr/>
              <a:t>2</a:t>
            </a:fld>
            <a:endParaRPr lang="th-TH"/>
          </a:p>
        </p:txBody>
      </p:sp>
    </p:spTree>
    <p:extLst>
      <p:ext uri="{BB962C8B-B14F-4D97-AF65-F5344CB8AC3E}">
        <p14:creationId xmlns:p14="http://schemas.microsoft.com/office/powerpoint/2010/main" val="2530627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a:p>
        </p:txBody>
      </p:sp>
      <p:sp>
        <p:nvSpPr>
          <p:cNvPr id="4" name="ตัวยึดหมายเลขภาพนิ่ง 3"/>
          <p:cNvSpPr>
            <a:spLocks noGrp="1"/>
          </p:cNvSpPr>
          <p:nvPr>
            <p:ph type="sldNum" sz="quarter" idx="10"/>
          </p:nvPr>
        </p:nvSpPr>
        <p:spPr/>
        <p:txBody>
          <a:bodyPr/>
          <a:lstStyle/>
          <a:p>
            <a:fld id="{FEF6AAB8-6CAB-400D-81F9-65425C470DA1}" type="slidenum">
              <a:rPr lang="th-TH" smtClean="0"/>
              <a:pPr/>
              <a:t>3</a:t>
            </a:fld>
            <a:endParaRPr lang="th-TH"/>
          </a:p>
        </p:txBody>
      </p:sp>
    </p:spTree>
    <p:extLst>
      <p:ext uri="{BB962C8B-B14F-4D97-AF65-F5344CB8AC3E}">
        <p14:creationId xmlns:p14="http://schemas.microsoft.com/office/powerpoint/2010/main" val="3184426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a:p>
        </p:txBody>
      </p:sp>
      <p:sp>
        <p:nvSpPr>
          <p:cNvPr id="4" name="ตัวยึดหมายเลขภาพนิ่ง 3"/>
          <p:cNvSpPr>
            <a:spLocks noGrp="1"/>
          </p:cNvSpPr>
          <p:nvPr>
            <p:ph type="sldNum" sz="quarter" idx="10"/>
          </p:nvPr>
        </p:nvSpPr>
        <p:spPr/>
        <p:txBody>
          <a:bodyPr/>
          <a:lstStyle/>
          <a:p>
            <a:fld id="{FEF6AAB8-6CAB-400D-81F9-65425C470DA1}" type="slidenum">
              <a:rPr lang="th-TH" smtClean="0"/>
              <a:pPr/>
              <a:t>4</a:t>
            </a:fld>
            <a:endParaRPr lang="th-TH"/>
          </a:p>
        </p:txBody>
      </p:sp>
    </p:spTree>
    <p:extLst>
      <p:ext uri="{BB962C8B-B14F-4D97-AF65-F5344CB8AC3E}">
        <p14:creationId xmlns:p14="http://schemas.microsoft.com/office/powerpoint/2010/main" val="11469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FEF6AAB8-6CAB-400D-81F9-65425C470DA1}" type="slidenum">
              <a:rPr lang="th-TH" smtClean="0"/>
              <a:pPr/>
              <a:t>131</a:t>
            </a:fld>
            <a:endParaRPr lang="th-TH"/>
          </a:p>
        </p:txBody>
      </p:sp>
    </p:spTree>
    <p:extLst>
      <p:ext uri="{BB962C8B-B14F-4D97-AF65-F5344CB8AC3E}">
        <p14:creationId xmlns:p14="http://schemas.microsoft.com/office/powerpoint/2010/main" val="355277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514350" y="3077283"/>
            <a:ext cx="5829300" cy="2123369"/>
          </a:xfrm>
        </p:spPr>
        <p:txBody>
          <a:bodyPr/>
          <a:lstStyle/>
          <a:p>
            <a:r>
              <a:rPr lang="th-TH" smtClean="0"/>
              <a:t>คลิกเพื่อแก้ไขลักษณะชื่อเรื่องต้นแบบ</a:t>
            </a:r>
            <a:endParaRPr lang="th-TH"/>
          </a:p>
        </p:txBody>
      </p:sp>
      <p:sp>
        <p:nvSpPr>
          <p:cNvPr id="3" name="ชื่อเรื่องรอง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th-TH"/>
          </a:p>
        </p:txBody>
      </p:sp>
      <p:sp>
        <p:nvSpPr>
          <p:cNvPr id="4" name="ตัวยึดวันที่ 3"/>
          <p:cNvSpPr>
            <a:spLocks noGrp="1"/>
          </p:cNvSpPr>
          <p:nvPr>
            <p:ph type="dt" sz="half" idx="10"/>
          </p:nvPr>
        </p:nvSpPr>
        <p:spPr/>
        <p:txBody>
          <a:bodyPr/>
          <a:lstStyle/>
          <a:p>
            <a:fld id="{4D73F22F-AF6F-4C61-A81C-78ACD3E0DB0A}" type="datetimeFigureOut">
              <a:rPr lang="th-TH" smtClean="0"/>
              <a:pPr/>
              <a:t>03/04/61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10"/>
          </p:nvPr>
        </p:nvSpPr>
        <p:spPr/>
        <p:txBody>
          <a:bodyPr/>
          <a:lstStyle/>
          <a:p>
            <a:fld id="{4D73F22F-AF6F-4C61-A81C-78ACD3E0DB0A}" type="datetimeFigureOut">
              <a:rPr lang="th-TH" smtClean="0"/>
              <a:pPr/>
              <a:t>03/04/61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3729037" y="573264"/>
            <a:ext cx="1157288" cy="12208228"/>
          </a:xfrm>
        </p:spPr>
        <p:txBody>
          <a:bodyPr vert="eaVert"/>
          <a:lstStyle/>
          <a:p>
            <a:r>
              <a:rPr lang="th-TH" smtClean="0"/>
              <a:t>คลิกเพื่อแก้ไขลักษณะชื่อเรื่องต้นแบบ</a:t>
            </a:r>
            <a:endParaRPr lang="th-TH"/>
          </a:p>
        </p:txBody>
      </p:sp>
      <p:sp>
        <p:nvSpPr>
          <p:cNvPr id="3" name="ตัวยึดข้อความแนวตั้ง 2"/>
          <p:cNvSpPr>
            <a:spLocks noGrp="1"/>
          </p:cNvSpPr>
          <p:nvPr>
            <p:ph type="body" orient="vert" idx="1"/>
          </p:nvPr>
        </p:nvSpPr>
        <p:spPr>
          <a:xfrm>
            <a:off x="257176" y="573264"/>
            <a:ext cx="3357563" cy="12208228"/>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10"/>
          </p:nvPr>
        </p:nvSpPr>
        <p:spPr/>
        <p:txBody>
          <a:bodyPr/>
          <a:lstStyle/>
          <a:p>
            <a:fld id="{4D73F22F-AF6F-4C61-A81C-78ACD3E0DB0A}" type="datetimeFigureOut">
              <a:rPr lang="th-TH" smtClean="0"/>
              <a:pPr/>
              <a:t>03/04/61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10"/>
          </p:nvPr>
        </p:nvSpPr>
        <p:spPr/>
        <p:txBody>
          <a:bodyPr/>
          <a:lstStyle/>
          <a:p>
            <a:fld id="{4D73F22F-AF6F-4C61-A81C-78ACD3E0DB0A}" type="datetimeFigureOut">
              <a:rPr lang="th-TH" smtClean="0"/>
              <a:pPr/>
              <a:t>03/04/61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41735" y="6365524"/>
            <a:ext cx="5829300" cy="1967442"/>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541735" y="4198588"/>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ยึดวันที่ 3"/>
          <p:cNvSpPr>
            <a:spLocks noGrp="1"/>
          </p:cNvSpPr>
          <p:nvPr>
            <p:ph type="dt" sz="half" idx="10"/>
          </p:nvPr>
        </p:nvSpPr>
        <p:spPr/>
        <p:txBody>
          <a:bodyPr/>
          <a:lstStyle/>
          <a:p>
            <a:fld id="{4D73F22F-AF6F-4C61-A81C-78ACD3E0DB0A}" type="datetimeFigureOut">
              <a:rPr lang="th-TH" smtClean="0"/>
              <a:pPr/>
              <a:t>03/04/61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เนื้อหา 2"/>
          <p:cNvSpPr>
            <a:spLocks noGrp="1"/>
          </p:cNvSpPr>
          <p:nvPr>
            <p:ph sz="half" idx="1"/>
          </p:nvPr>
        </p:nvSpPr>
        <p:spPr>
          <a:xfrm>
            <a:off x="257176"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เนื้อหา 3"/>
          <p:cNvSpPr>
            <a:spLocks noGrp="1"/>
          </p:cNvSpPr>
          <p:nvPr>
            <p:ph sz="half" idx="2"/>
          </p:nvPr>
        </p:nvSpPr>
        <p:spPr>
          <a:xfrm>
            <a:off x="2628901"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ยึดวันที่ 4"/>
          <p:cNvSpPr>
            <a:spLocks noGrp="1"/>
          </p:cNvSpPr>
          <p:nvPr>
            <p:ph type="dt" sz="half" idx="10"/>
          </p:nvPr>
        </p:nvSpPr>
        <p:spPr/>
        <p:txBody>
          <a:bodyPr/>
          <a:lstStyle/>
          <a:p>
            <a:fld id="{4D73F22F-AF6F-4C61-A81C-78ACD3E0DB0A}" type="datetimeFigureOut">
              <a:rPr lang="th-TH" smtClean="0"/>
              <a:pPr/>
              <a:t>03/04/61</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42900" y="396699"/>
            <a:ext cx="6172200" cy="1651000"/>
          </a:xfrm>
        </p:spPr>
        <p:txBody>
          <a:bodyPr/>
          <a:lstStyle>
            <a:lvl1pPr>
              <a:defRPr/>
            </a:lvl1p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342901"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ยึดเนื้อหา 3"/>
          <p:cNvSpPr>
            <a:spLocks noGrp="1"/>
          </p:cNvSpPr>
          <p:nvPr>
            <p:ph sz="half" idx="2"/>
          </p:nvPr>
        </p:nvSpPr>
        <p:spPr>
          <a:xfrm>
            <a:off x="342901"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ยึดข้อความ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ยึดเนื้อหา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7" name="ตัวยึดวันที่ 6"/>
          <p:cNvSpPr>
            <a:spLocks noGrp="1"/>
          </p:cNvSpPr>
          <p:nvPr>
            <p:ph type="dt" sz="half" idx="10"/>
          </p:nvPr>
        </p:nvSpPr>
        <p:spPr/>
        <p:txBody>
          <a:bodyPr/>
          <a:lstStyle/>
          <a:p>
            <a:fld id="{4D73F22F-AF6F-4C61-A81C-78ACD3E0DB0A}" type="datetimeFigureOut">
              <a:rPr lang="th-TH" smtClean="0"/>
              <a:pPr/>
              <a:t>03/04/61</a:t>
            </a:fld>
            <a:endParaRPr lang="th-TH"/>
          </a:p>
        </p:txBody>
      </p:sp>
      <p:sp>
        <p:nvSpPr>
          <p:cNvPr id="8" name="ตัวยึดท้ายกระดาษ 7"/>
          <p:cNvSpPr>
            <a:spLocks noGrp="1"/>
          </p:cNvSpPr>
          <p:nvPr>
            <p:ph type="ftr" sz="quarter" idx="11"/>
          </p:nvPr>
        </p:nvSpPr>
        <p:spPr/>
        <p:txBody>
          <a:bodyPr/>
          <a:lstStyle/>
          <a:p>
            <a:endParaRPr lang="th-TH"/>
          </a:p>
        </p:txBody>
      </p:sp>
      <p:sp>
        <p:nvSpPr>
          <p:cNvPr id="9" name="ตัวยึดหมายเลขภาพนิ่ง 8"/>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วันที่ 2"/>
          <p:cNvSpPr>
            <a:spLocks noGrp="1"/>
          </p:cNvSpPr>
          <p:nvPr>
            <p:ph type="dt" sz="half" idx="10"/>
          </p:nvPr>
        </p:nvSpPr>
        <p:spPr/>
        <p:txBody>
          <a:bodyPr/>
          <a:lstStyle/>
          <a:p>
            <a:fld id="{4D73F22F-AF6F-4C61-A81C-78ACD3E0DB0A}" type="datetimeFigureOut">
              <a:rPr lang="th-TH" smtClean="0"/>
              <a:pPr/>
              <a:t>03/04/61</a:t>
            </a:fld>
            <a:endParaRPr lang="th-TH"/>
          </a:p>
        </p:txBody>
      </p:sp>
      <p:sp>
        <p:nvSpPr>
          <p:cNvPr id="4" name="ตัวยึดท้ายกระดาษ 3"/>
          <p:cNvSpPr>
            <a:spLocks noGrp="1"/>
          </p:cNvSpPr>
          <p:nvPr>
            <p:ph type="ftr" sz="quarter" idx="11"/>
          </p:nvPr>
        </p:nvSpPr>
        <p:spPr/>
        <p:txBody>
          <a:bodyPr/>
          <a:lstStyle/>
          <a:p>
            <a:endParaRPr lang="th-TH"/>
          </a:p>
        </p:txBody>
      </p:sp>
      <p:sp>
        <p:nvSpPr>
          <p:cNvPr id="5" name="ตัวยึดหมายเลขภาพนิ่ง 4"/>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ยึดวันที่ 1"/>
          <p:cNvSpPr>
            <a:spLocks noGrp="1"/>
          </p:cNvSpPr>
          <p:nvPr>
            <p:ph type="dt" sz="half" idx="10"/>
          </p:nvPr>
        </p:nvSpPr>
        <p:spPr/>
        <p:txBody>
          <a:bodyPr/>
          <a:lstStyle/>
          <a:p>
            <a:fld id="{4D73F22F-AF6F-4C61-A81C-78ACD3E0DB0A}" type="datetimeFigureOut">
              <a:rPr lang="th-TH" smtClean="0"/>
              <a:pPr/>
              <a:t>03/04/61</a:t>
            </a:fld>
            <a:endParaRPr lang="th-TH"/>
          </a:p>
        </p:txBody>
      </p:sp>
      <p:sp>
        <p:nvSpPr>
          <p:cNvPr id="3" name="ตัวยึดท้ายกระดาษ 2"/>
          <p:cNvSpPr>
            <a:spLocks noGrp="1"/>
          </p:cNvSpPr>
          <p:nvPr>
            <p:ph type="ftr" sz="quarter" idx="11"/>
          </p:nvPr>
        </p:nvSpPr>
        <p:spPr/>
        <p:txBody>
          <a:bodyPr/>
          <a:lstStyle/>
          <a:p>
            <a:endParaRPr lang="th-TH"/>
          </a:p>
        </p:txBody>
      </p:sp>
      <p:sp>
        <p:nvSpPr>
          <p:cNvPr id="4" name="ตัวยึดหมายเลขภาพนิ่ง 3"/>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42901" y="394405"/>
            <a:ext cx="2256235" cy="1678517"/>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ยึดเนื้อหา 2"/>
          <p:cNvSpPr>
            <a:spLocks noGrp="1"/>
          </p:cNvSpPr>
          <p:nvPr>
            <p:ph idx="1"/>
          </p:nvPr>
        </p:nvSpPr>
        <p:spPr>
          <a:xfrm>
            <a:off x="2681288" y="394408"/>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ข้อความ 3"/>
          <p:cNvSpPr>
            <a:spLocks noGrp="1"/>
          </p:cNvSpPr>
          <p:nvPr>
            <p:ph type="body" sz="half" idx="2"/>
          </p:nvPr>
        </p:nvSpPr>
        <p:spPr>
          <a:xfrm>
            <a:off x="342901"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4D73F22F-AF6F-4C61-A81C-78ACD3E0DB0A}" type="datetimeFigureOut">
              <a:rPr lang="th-TH" smtClean="0"/>
              <a:pPr/>
              <a:t>03/04/61</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344216" y="6934200"/>
            <a:ext cx="4114800" cy="818622"/>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ยึดรูปภาพ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ยึดข้อความ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4D73F22F-AF6F-4C61-A81C-78ACD3E0DB0A}" type="datetimeFigureOut">
              <a:rPr lang="th-TH" smtClean="0"/>
              <a:pPr/>
              <a:t>03/04/61</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BBD0F083-6D4E-422C-9669-E8A47D18E48F}" type="slidenum">
              <a:rPr lang="th-TH" smtClean="0"/>
              <a:pPr/>
              <a:t>‹#›</a:t>
            </a:fld>
            <a:endParaRPr lang="th-T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ตัวยึดชื่อเรื่อง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2"/>
          </p:nvPr>
        </p:nvSpPr>
        <p:spPr>
          <a:xfrm>
            <a:off x="342900" y="9181397"/>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4D73F22F-AF6F-4C61-A81C-78ACD3E0DB0A}" type="datetimeFigureOut">
              <a:rPr lang="th-TH" smtClean="0"/>
              <a:pPr/>
              <a:t>03/04/61</a:t>
            </a:fld>
            <a:endParaRPr lang="th-TH"/>
          </a:p>
        </p:txBody>
      </p:sp>
      <p:sp>
        <p:nvSpPr>
          <p:cNvPr id="5" name="ตัวยึดท้ายกระดาษ 4"/>
          <p:cNvSpPr>
            <a:spLocks noGrp="1"/>
          </p:cNvSpPr>
          <p:nvPr>
            <p:ph type="ftr" sz="quarter" idx="3"/>
          </p:nvPr>
        </p:nvSpPr>
        <p:spPr>
          <a:xfrm>
            <a:off x="2343150" y="9181397"/>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ยึดหมายเลขภาพนิ่ง 5"/>
          <p:cNvSpPr>
            <a:spLocks noGrp="1"/>
          </p:cNvSpPr>
          <p:nvPr>
            <p:ph type="sldNum" sz="quarter" idx="4"/>
          </p:nvPr>
        </p:nvSpPr>
        <p:spPr>
          <a:xfrm>
            <a:off x="4914900" y="9181397"/>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BBD0F083-6D4E-422C-9669-E8A47D18E48F}" type="slidenum">
              <a:rPr lang="th-TH" smtClean="0"/>
              <a:pPr/>
              <a:t>‹#›</a:t>
            </a:fld>
            <a:endParaRPr lang="th-T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hyperlink" Target="http://www.krungthai.co.th/"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รูปภาพ 2"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TextBox 3"/>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08</a:t>
            </a:r>
            <a:endParaRPr lang="th-TH" sz="1200" b="1" dirty="0">
              <a:solidFill>
                <a:srgbClr val="0070C0"/>
              </a:solidFill>
              <a:latin typeface="Cordia New" pitchFamily="34" charset="-34"/>
              <a:cs typeface="Cordia New" pitchFamily="34" charset="-34"/>
            </a:endParaRPr>
          </a:p>
        </p:txBody>
      </p:sp>
      <p:sp>
        <p:nvSpPr>
          <p:cNvPr id="5" name="TextBox 4"/>
          <p:cNvSpPr txBox="1"/>
          <p:nvPr/>
        </p:nvSpPr>
        <p:spPr>
          <a:xfrm>
            <a:off x="404664" y="344489"/>
            <a:ext cx="5976664" cy="8279190"/>
          </a:xfrm>
          <a:prstGeom prst="rect">
            <a:avLst/>
          </a:prstGeom>
          <a:noFill/>
        </p:spPr>
        <p:txBody>
          <a:bodyPr wrap="square" rtlCol="0">
            <a:spAutoFit/>
          </a:bodyPr>
          <a:lstStyle/>
          <a:p>
            <a:pPr algn="thaiDist"/>
            <a:r>
              <a:rPr lang="en-US" sz="1600" b="1" dirty="0">
                <a:latin typeface="CordiaUPC" pitchFamily="34" charset="-34"/>
                <a:cs typeface="CordiaUPC" pitchFamily="34" charset="-34"/>
              </a:rPr>
              <a:t>Nature of services </a:t>
            </a:r>
            <a:endParaRPr lang="en-US" sz="1600" b="1" dirty="0" smtClean="0">
              <a:latin typeface="CordiaUPC" pitchFamily="34" charset="-34"/>
              <a:cs typeface="CordiaUPC" pitchFamily="34" charset="-34"/>
            </a:endParaRPr>
          </a:p>
          <a:p>
            <a:pPr algn="thaiDist"/>
            <a:endParaRPr lang="en-US" sz="1200" b="1" dirty="0">
              <a:latin typeface="CordiaUPC" pitchFamily="34" charset="-34"/>
              <a:cs typeface="CordiaUPC" pitchFamily="34" charset="-34"/>
            </a:endParaRPr>
          </a:p>
          <a:p>
            <a:pPr algn="thaiDist"/>
            <a:r>
              <a:rPr lang="en-US" sz="1200" b="1" i="1" dirty="0">
                <a:latin typeface="CordiaUPC" pitchFamily="34" charset="-34"/>
                <a:cs typeface="CordiaUPC" pitchFamily="34" charset="-34"/>
              </a:rPr>
              <a:t>1. Operating Lease</a:t>
            </a:r>
          </a:p>
          <a:p>
            <a:pPr marL="342900" indent="-342900" algn="thaiDist">
              <a:buAutoNum type="arabicPeriod"/>
            </a:pPr>
            <a:endParaRPr lang="en-US" sz="1200" b="1" i="1" dirty="0">
              <a:latin typeface="CordiaUPC" pitchFamily="34" charset="-34"/>
              <a:cs typeface="CordiaUPC" pitchFamily="34" charset="-34"/>
            </a:endParaRPr>
          </a:p>
          <a:p>
            <a:pPr algn="thaiDist">
              <a:tabLst>
                <a:tab pos="361950" algn="l"/>
              </a:tabLst>
            </a:pPr>
            <a:r>
              <a:rPr lang="en-US" sz="1200" dirty="0">
                <a:latin typeface="CordiaUPC" pitchFamily="34" charset="-34"/>
                <a:cs typeface="CordiaUPC" pitchFamily="34" charset="-34"/>
              </a:rPr>
              <a:t>The operating lease covers a lease term from one year to five years. The target groups include medium and large corporations, multinational corporations, government agencies and state enterprises having demand for vehicle services together with comprehensive supplementary services to reduce their unnecessary expenses relating to vehicle operation and management. The customers can choose the brand name and models of the cars including options and accessories as required. The Company will be responsible for car checking and making a first class insurance which the Company will be the beneficiaries.  Moreover, the customers have many choices for after-sales service such as maintenance and repair program and temporary replacement cars. Ownership over the cars still belongs to the Company after the lease agreement becomes expired. The Company has a policy to collect a car rental deposit at the average rate about three months of the rental fee. Nonetheless, the deposit can be waived, depending on the financial status and creditability of the customers.  If the customers default on leasing fee for more than 3 months consecutive, the Company will confiscate the rented car and call for all payments as indicated in the agreement.</a:t>
            </a:r>
            <a:endParaRPr lang="th-TH" sz="1200" dirty="0">
              <a:latin typeface="CordiaUPC" pitchFamily="34" charset="-34"/>
              <a:cs typeface="CordiaUPC" pitchFamily="34" charset="-34"/>
            </a:endParaRPr>
          </a:p>
          <a:p>
            <a:pPr lvl="1" algn="thaiDist"/>
            <a:endParaRPr lang="en-US" sz="1200" dirty="0">
              <a:latin typeface="CordiaUPC" pitchFamily="34" charset="-34"/>
              <a:cs typeface="CordiaUPC" pitchFamily="34" charset="-34"/>
            </a:endParaRPr>
          </a:p>
          <a:p>
            <a:pPr algn="thaiDist"/>
            <a:r>
              <a:rPr lang="th-TH" sz="1200" b="1" i="1" dirty="0">
                <a:latin typeface="CordiaUPC" pitchFamily="34" charset="-34"/>
                <a:cs typeface="CordiaUPC" pitchFamily="34" charset="-34"/>
              </a:rPr>
              <a:t>2. </a:t>
            </a:r>
            <a:r>
              <a:rPr lang="en-US" sz="1200" b="1" i="1" dirty="0">
                <a:latin typeface="CordiaUPC" pitchFamily="34" charset="-34"/>
                <a:cs typeface="CordiaUPC" pitchFamily="34" charset="-34"/>
              </a:rPr>
              <a:t>Short Term Rental </a:t>
            </a:r>
          </a:p>
          <a:p>
            <a:pPr algn="thaiDist"/>
            <a:r>
              <a:rPr lang="th-TH" sz="1200" dirty="0">
                <a:latin typeface="CordiaUPC" pitchFamily="34" charset="-34"/>
                <a:cs typeface="CordiaUPC" pitchFamily="34" charset="-34"/>
              </a:rPr>
              <a:t>  </a:t>
            </a:r>
            <a:r>
              <a:rPr lang="en-US" sz="1200" dirty="0">
                <a:latin typeface="CordiaUPC" pitchFamily="34" charset="-34"/>
                <a:cs typeface="CordiaUPC" pitchFamily="34" charset="-34"/>
              </a:rPr>
              <a:t>The Company provides a short-term rental service on a daily, weekly and monthly basis, focusing on the existing operating lease customers who additionally require a short-term rental and other individual and corporate customers. The customers are able to choose from various options classified by size of engines and variety of models. The Company will collect the full rental fee in advance plus deposit. Collection of the said deposit is subject to the qualification of the customers and the model of car to be rent. In case the customers do not want to pay the deposit, they must provide a guarantor and pay the deposit on their behalf and if they default on rental payment for more than three days consecutive, the Company will confiscate the rented car and call for all payments as indicated in the agreement. </a:t>
            </a:r>
            <a:endParaRPr lang="th-TH" sz="1200" dirty="0">
              <a:latin typeface="CordiaUPC" pitchFamily="34" charset="-34"/>
              <a:cs typeface="CordiaUPC" pitchFamily="34" charset="-34"/>
            </a:endParaRPr>
          </a:p>
          <a:p>
            <a:pPr algn="thaiDist"/>
            <a:r>
              <a:rPr lang="en-US" sz="1200" dirty="0">
                <a:latin typeface="CordiaUPC" pitchFamily="34" charset="-34"/>
                <a:cs typeface="CordiaUPC" pitchFamily="34" charset="-34"/>
              </a:rPr>
              <a:t> </a:t>
            </a:r>
          </a:p>
          <a:p>
            <a:pPr algn="thaiDist">
              <a:tabLst>
                <a:tab pos="361950" algn="l"/>
              </a:tabLst>
            </a:pPr>
            <a:r>
              <a:rPr lang="en-US" sz="1200" dirty="0">
                <a:latin typeface="CordiaUPC" pitchFamily="34" charset="-34"/>
                <a:cs typeface="CordiaUPC" pitchFamily="34" charset="-34"/>
              </a:rPr>
              <a:t>In addition to providing such services, the company recognizes the value of the customer. The service is another factor which is of particular importance. This is to increase the value of providing comprehensive services and to provide our customers with the best service as following</a:t>
            </a:r>
            <a:r>
              <a:rPr lang="en-US" sz="1200" dirty="0" smtClean="0">
                <a:latin typeface="CordiaUPC" pitchFamily="34" charset="-34"/>
                <a:cs typeface="CordiaUPC" pitchFamily="34" charset="-34"/>
              </a:rPr>
              <a:t>:</a:t>
            </a:r>
          </a:p>
          <a:p>
            <a:pPr algn="thaiDist">
              <a:tabLst>
                <a:tab pos="361950" algn="l"/>
              </a:tabLst>
            </a:pPr>
            <a:endParaRPr lang="en-US" sz="1200" dirty="0">
              <a:latin typeface="CordiaUPC" pitchFamily="34" charset="-34"/>
              <a:cs typeface="CordiaUPC" pitchFamily="34" charset="-34"/>
            </a:endParaRPr>
          </a:p>
          <a:p>
            <a:r>
              <a:rPr lang="en-US" sz="1200" b="1" dirty="0">
                <a:latin typeface="CordiaUPC" pitchFamily="34" charset="-34"/>
                <a:cs typeface="CordiaUPC" pitchFamily="34" charset="-34"/>
              </a:rPr>
              <a:t>1.) Customer Service</a:t>
            </a:r>
          </a:p>
          <a:p>
            <a:pPr algn="just">
              <a:tabLst>
                <a:tab pos="447675" algn="l"/>
              </a:tabLst>
            </a:pPr>
            <a:r>
              <a:rPr lang="en-US" sz="1200" dirty="0">
                <a:latin typeface="CordiaUPC" pitchFamily="34" charset="-34"/>
                <a:cs typeface="CordiaUPC" pitchFamily="34" charset="-34"/>
              </a:rPr>
              <a:t>Customer Service Officer provides counseling services and gets feedback from the customers to find the appropriate solution in accordance with the requirements of the customer under cost effectiveness including knowledge providing on financial and tax management that customers can be obtained from Operating Lease.  Moreover, the officers also establish the customer satisfaction surveys to improve the service to maximize the customer satisfaction</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r>
              <a:rPr lang="en-US" sz="1200" b="1" dirty="0">
                <a:latin typeface="CordiaUPC" pitchFamily="34" charset="-34"/>
                <a:cs typeface="CordiaUPC" pitchFamily="34" charset="-34"/>
              </a:rPr>
              <a:t>2.) 24 hour-Call Center</a:t>
            </a:r>
          </a:p>
          <a:p>
            <a:pPr algn="just">
              <a:tabLst>
                <a:tab pos="447675" algn="l"/>
              </a:tabLst>
            </a:pPr>
            <a:r>
              <a:rPr lang="en-US" sz="1200" dirty="0">
                <a:latin typeface="CordiaUPC" pitchFamily="34" charset="-34"/>
                <a:cs typeface="CordiaUPC" pitchFamily="34" charset="-34"/>
              </a:rPr>
              <a:t>The company set up a team that will coordinate and make recommendations together with emergency technicians and vehicle movement which is ready to daily assist at the scene with a car towing service for Bangkok and metropolitan area</a:t>
            </a:r>
            <a:r>
              <a:rPr lang="en-US" sz="1200" dirty="0" smtClean="0">
                <a:latin typeface="CordiaUPC" pitchFamily="34" charset="-34"/>
                <a:cs typeface="CordiaUPC" pitchFamily="34" charset="-34"/>
              </a:rPr>
              <a:t>.</a:t>
            </a:r>
          </a:p>
          <a:p>
            <a:pPr algn="just"/>
            <a:r>
              <a:rPr lang="en-US" sz="1200" b="1" dirty="0">
                <a:latin typeface="CordiaUPC" pitchFamily="34" charset="-34"/>
                <a:cs typeface="CordiaUPC" pitchFamily="34" charset="-34"/>
              </a:rPr>
              <a:t>3.) Service for Maintenance and Inspection </a:t>
            </a:r>
            <a:r>
              <a:rPr lang="en-US" sz="1200" b="1" dirty="0" smtClean="0">
                <a:latin typeface="CordiaUPC" pitchFamily="34" charset="-34"/>
                <a:cs typeface="CordiaUPC" pitchFamily="34" charset="-34"/>
              </a:rPr>
              <a:t>Intervals</a:t>
            </a:r>
            <a:endParaRPr lang="en-US" sz="1200" b="1" dirty="0">
              <a:latin typeface="CordiaUPC" pitchFamily="34" charset="-34"/>
              <a:cs typeface="CordiaUPC" pitchFamily="34" charset="-34"/>
            </a:endParaRPr>
          </a:p>
          <a:p>
            <a:pPr algn="just">
              <a:tabLst>
                <a:tab pos="447675" algn="l"/>
              </a:tabLst>
            </a:pPr>
            <a:r>
              <a:rPr lang="en-US" sz="1200" dirty="0">
                <a:latin typeface="CordiaUPC" pitchFamily="34" charset="-34"/>
                <a:cs typeface="CordiaUPC" pitchFamily="34" charset="-34"/>
              </a:rPr>
              <a:t>The Company provides the service for maintenance and inspects the car over the lease with the Preventive Maintenance Program that able to service the customer quickly and accurately so that the customer can use the car with the most effective and safety. The company has a policy to inspect the car prior to customer delivery and after the repair of the car’s body.  The Company also establishes the policy on maintenance and inspection of the car according to the manufacturer standard.  The service centers for maintenance and inspection intervals spreads around the country i.e. Headquarters on Rama 3 Road, </a:t>
            </a:r>
            <a:r>
              <a:rPr lang="en-US" sz="1200" dirty="0" err="1">
                <a:latin typeface="CordiaUPC" pitchFamily="34" charset="-34"/>
                <a:cs typeface="CordiaUPC" pitchFamily="34" charset="-34"/>
              </a:rPr>
              <a:t>Asoke</a:t>
            </a:r>
            <a:r>
              <a:rPr lang="en-US" sz="1200" dirty="0">
                <a:latin typeface="CordiaUPC" pitchFamily="34" charset="-34"/>
                <a:cs typeface="CordiaUPC" pitchFamily="34" charset="-34"/>
              </a:rPr>
              <a:t> branch and other spot centers including the contract center with more than 800 locations.</a:t>
            </a:r>
          </a:p>
          <a:p>
            <a:pPr algn="just">
              <a:tabLst>
                <a:tab pos="447675" algn="l"/>
              </a:tabLst>
            </a:pPr>
            <a:endParaRPr lang="en-US" sz="1200" dirty="0" smtClean="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95</a:t>
            </a:r>
            <a:endParaRPr lang="th-TH" sz="1200" b="1" dirty="0">
              <a:solidFill>
                <a:srgbClr val="0070C0"/>
              </a:solidFill>
              <a:latin typeface="Cordia New" pitchFamily="34" charset="-34"/>
              <a:cs typeface="Cordia New" pitchFamily="34" charset="-34"/>
            </a:endParaRP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836" y="597035"/>
            <a:ext cx="5455567" cy="784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98</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2364050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96</a:t>
            </a:r>
            <a:endParaRPr lang="th-TH" sz="1200" b="1" dirty="0">
              <a:solidFill>
                <a:srgbClr val="0070C0"/>
              </a:solidFill>
              <a:latin typeface="Cordia New" pitchFamily="34" charset="-34"/>
              <a:cs typeface="Cordia New" pitchFamily="34" charset="-34"/>
            </a:endParaRP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13" y="462280"/>
            <a:ext cx="5815607" cy="744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99</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1085596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97</a:t>
            </a:r>
            <a:endParaRPr lang="th-TH" sz="1200" b="1" dirty="0">
              <a:solidFill>
                <a:srgbClr val="0070C0"/>
              </a:solidFill>
              <a:latin typeface="Cordia New" pitchFamily="34" charset="-34"/>
              <a:cs typeface="Cordia New" pitchFamily="34" charset="-34"/>
            </a:endParaRP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52" y="488504"/>
            <a:ext cx="5870575" cy="699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45554"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100</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9641487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98</a:t>
            </a:r>
            <a:endParaRPr lang="th-TH" sz="1200" b="1" dirty="0">
              <a:solidFill>
                <a:srgbClr val="0070C0"/>
              </a:solidFill>
              <a:latin typeface="Cordia New" pitchFamily="34" charset="-34"/>
              <a:cs typeface="Cordia New" pitchFamily="34" charset="-34"/>
            </a:endParaRP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25" y="560512"/>
            <a:ext cx="6026150" cy="839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45554"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101</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9078483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99</a:t>
            </a:r>
            <a:endParaRPr lang="th-TH" sz="1200" b="1" dirty="0">
              <a:solidFill>
                <a:srgbClr val="0070C0"/>
              </a:solidFill>
              <a:latin typeface="Cordia New" pitchFamily="34" charset="-34"/>
              <a:cs typeface="Cordia New" pitchFamily="34" charset="-34"/>
            </a:endParaRP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488504"/>
            <a:ext cx="5959475" cy="756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45554"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102</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2364050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5556"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100</a:t>
            </a:r>
            <a:endParaRPr lang="th-TH" sz="1200" b="1" dirty="0">
              <a:solidFill>
                <a:srgbClr val="0070C0"/>
              </a:solidFill>
              <a:latin typeface="Cordia New" pitchFamily="34" charset="-34"/>
              <a:cs typeface="Cordia New" pitchFamily="34" charset="-34"/>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607" y="564557"/>
            <a:ext cx="5572025" cy="811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45554"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103</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1085596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5556"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101</a:t>
            </a:r>
            <a:endParaRPr lang="th-TH" sz="1200" b="1" dirty="0">
              <a:solidFill>
                <a:srgbClr val="0070C0"/>
              </a:solidFill>
              <a:latin typeface="Cordia New" pitchFamily="34" charset="-34"/>
              <a:cs typeface="Cordia New" pitchFamily="34" charset="-34"/>
            </a:endParaRP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511" y="560512"/>
            <a:ext cx="5794346" cy="716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45554"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104</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9641487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5556"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102</a:t>
            </a:r>
            <a:endParaRPr lang="th-TH" sz="1200" b="1" dirty="0">
              <a:solidFill>
                <a:srgbClr val="0070C0"/>
              </a:solidFill>
              <a:latin typeface="Cordia New" pitchFamily="34" charset="-34"/>
              <a:cs typeface="Cordia New" pitchFamily="34" charset="-34"/>
            </a:endParaRP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998" y="560512"/>
            <a:ext cx="5677371" cy="819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45554"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105</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9078483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5556"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103</a:t>
            </a:r>
            <a:endParaRPr lang="th-TH" sz="1200" b="1" dirty="0">
              <a:solidFill>
                <a:srgbClr val="0070C0"/>
              </a:solidFill>
              <a:latin typeface="Cordia New" pitchFamily="34" charset="-34"/>
              <a:cs typeface="Cordia New" pitchFamily="34" charset="-34"/>
            </a:endParaRP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174" y="494408"/>
            <a:ext cx="5677371" cy="590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45554"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106</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2364050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5556"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104</a:t>
            </a:r>
            <a:endParaRPr lang="th-TH" sz="1200" b="1" dirty="0">
              <a:solidFill>
                <a:srgbClr val="0070C0"/>
              </a:solidFill>
              <a:latin typeface="Cordia New" pitchFamily="34" charset="-34"/>
              <a:cs typeface="Cordia New" pitchFamily="34" charset="-34"/>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712" y="560512"/>
            <a:ext cx="5573613" cy="640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45554"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107</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10855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830" y="595281"/>
            <a:ext cx="5857916" cy="7478970"/>
          </a:xfrm>
          <a:prstGeom prst="rect">
            <a:avLst/>
          </a:prstGeom>
          <a:noFill/>
        </p:spPr>
        <p:txBody>
          <a:bodyPr wrap="square" rtlCol="0">
            <a:spAutoFit/>
          </a:bodyPr>
          <a:lstStyle/>
          <a:p>
            <a:pPr algn="just"/>
            <a:r>
              <a:rPr lang="en-US" sz="1400" b="1" dirty="0" smtClean="0">
                <a:latin typeface="CordiaUPC" pitchFamily="34" charset="-34"/>
                <a:cs typeface="CordiaUPC" pitchFamily="34" charset="-34"/>
              </a:rPr>
              <a:t>4</a:t>
            </a:r>
            <a:r>
              <a:rPr lang="en-US" sz="1400" b="1" dirty="0">
                <a:latin typeface="CordiaUPC" pitchFamily="34" charset="-34"/>
                <a:cs typeface="CordiaUPC" pitchFamily="34" charset="-34"/>
              </a:rPr>
              <a:t>.) Service of third party insurance and car insurance</a:t>
            </a:r>
          </a:p>
          <a:p>
            <a:pPr algn="just">
              <a:tabLst>
                <a:tab pos="447675" algn="l"/>
              </a:tabLst>
            </a:pPr>
            <a:r>
              <a:rPr lang="th-TH" sz="1400" dirty="0">
                <a:latin typeface="CordiaUPC" pitchFamily="34" charset="-34"/>
                <a:cs typeface="CordiaUPC" pitchFamily="34" charset="-34"/>
              </a:rPr>
              <a:t>  </a:t>
            </a:r>
            <a:r>
              <a:rPr lang="en-US" sz="1400" dirty="0">
                <a:latin typeface="CordiaUPC" pitchFamily="34" charset="-34"/>
                <a:cs typeface="CordiaUPC" pitchFamily="34" charset="-34"/>
              </a:rPr>
              <a:t>The company will undertake to provide third party insurance and deliver to the customer.  The Company also provides the first class car insurance with a reputation insurance company for every car.</a:t>
            </a:r>
          </a:p>
          <a:p>
            <a:pPr algn="just"/>
            <a:r>
              <a:rPr lang="th-TH" sz="1400" dirty="0">
                <a:latin typeface="CordiaUPC" pitchFamily="34" charset="-34"/>
                <a:cs typeface="CordiaUPC" pitchFamily="34" charset="-34"/>
              </a:rPr>
              <a:t> </a:t>
            </a:r>
            <a:endParaRPr lang="en-US" sz="1400" dirty="0">
              <a:latin typeface="CordiaUPC" pitchFamily="34" charset="-34"/>
              <a:cs typeface="CordiaUPC" pitchFamily="34" charset="-34"/>
            </a:endParaRPr>
          </a:p>
          <a:p>
            <a:pPr algn="just"/>
            <a:r>
              <a:rPr lang="en-US" sz="1400" b="1" dirty="0">
                <a:latin typeface="CordiaUPC" pitchFamily="34" charset="-34"/>
                <a:cs typeface="CordiaUPC" pitchFamily="34" charset="-34"/>
              </a:rPr>
              <a:t>5.) Service for Car Replacement in case of accident or loss</a:t>
            </a:r>
          </a:p>
          <a:p>
            <a:pPr algn="just">
              <a:tabLst>
                <a:tab pos="447675" algn="l"/>
              </a:tabLst>
            </a:pPr>
            <a:r>
              <a:rPr lang="th-TH" sz="1400" dirty="0">
                <a:latin typeface="CordiaUPC" pitchFamily="34" charset="-34"/>
                <a:cs typeface="CordiaUPC" pitchFamily="34" charset="-34"/>
              </a:rPr>
              <a:t>  </a:t>
            </a:r>
            <a:r>
              <a:rPr lang="en-US" sz="1400" dirty="0">
                <a:latin typeface="CordiaUPC" pitchFamily="34" charset="-34"/>
                <a:cs typeface="CordiaUPC" pitchFamily="34" charset="-34"/>
              </a:rPr>
              <a:t>In case of accident and loss, the Company provides car replacement to the customer under the condition specified in leasing agreement</a:t>
            </a:r>
            <a:r>
              <a:rPr lang="en-US" sz="1400" dirty="0" smtClean="0">
                <a:latin typeface="CordiaUPC" pitchFamily="34" charset="-34"/>
                <a:cs typeface="CordiaUPC" pitchFamily="34" charset="-34"/>
              </a:rPr>
              <a:t>.</a:t>
            </a:r>
          </a:p>
          <a:p>
            <a:pPr algn="just">
              <a:tabLst>
                <a:tab pos="447675" algn="l"/>
              </a:tabLst>
            </a:pPr>
            <a:endParaRPr lang="en-US" sz="1400" dirty="0">
              <a:latin typeface="CordiaUPC" pitchFamily="34" charset="-34"/>
              <a:cs typeface="CordiaUPC" pitchFamily="34" charset="-34"/>
            </a:endParaRPr>
          </a:p>
          <a:p>
            <a:pPr algn="just">
              <a:tabLst>
                <a:tab pos="447675" algn="l"/>
              </a:tabLst>
            </a:pPr>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r>
              <a:rPr lang="en-US" sz="1400" dirty="0">
                <a:latin typeface="CordiaUPC" pitchFamily="34" charset="-34"/>
                <a:cs typeface="CordiaUPC" pitchFamily="34" charset="-34"/>
              </a:rPr>
              <a:t> </a:t>
            </a:r>
          </a:p>
          <a:p>
            <a:pPr algn="just"/>
            <a:r>
              <a:rPr lang="th-TH" sz="1400" b="1" dirty="0" smtClean="0">
                <a:latin typeface="CordiaUPC" pitchFamily="34" charset="-34"/>
                <a:cs typeface="CordiaUPC" pitchFamily="34" charset="-34"/>
              </a:rPr>
              <a:t>2.1.2 </a:t>
            </a:r>
            <a:r>
              <a:rPr lang="en-US" sz="1600" b="1" i="1" dirty="0">
                <a:latin typeface="CordiaUPC" pitchFamily="34" charset="-34"/>
                <a:cs typeface="CordiaUPC" pitchFamily="34" charset="-34"/>
              </a:rPr>
              <a:t>Purchase and Sale of Used </a:t>
            </a:r>
            <a:r>
              <a:rPr lang="en-US" sz="1600" b="1" i="1" dirty="0" smtClean="0">
                <a:latin typeface="CordiaUPC" pitchFamily="34" charset="-34"/>
                <a:cs typeface="CordiaUPC" pitchFamily="34" charset="-34"/>
              </a:rPr>
              <a:t>Cars</a:t>
            </a:r>
          </a:p>
          <a:p>
            <a:pPr algn="just"/>
            <a:endParaRPr lang="en-US" sz="1600" b="1" i="1" dirty="0">
              <a:latin typeface="CordiaUPC" pitchFamily="34" charset="-34"/>
              <a:cs typeface="CordiaUPC" pitchFamily="34" charset="-34"/>
            </a:endParaRPr>
          </a:p>
          <a:p>
            <a:pPr algn="just">
              <a:tabLst>
                <a:tab pos="447675" algn="l"/>
              </a:tabLst>
            </a:pPr>
            <a:r>
              <a:rPr lang="en-US" sz="1400" dirty="0" smtClean="0">
                <a:latin typeface="CordiaUPC" pitchFamily="34" charset="-34"/>
                <a:cs typeface="CordiaUPC" pitchFamily="34" charset="-34"/>
              </a:rPr>
              <a:t>In </a:t>
            </a:r>
            <a:r>
              <a:rPr lang="en-US" sz="1400" dirty="0">
                <a:latin typeface="CordiaUPC" pitchFamily="34" charset="-34"/>
                <a:cs typeface="CordiaUPC" pitchFamily="34" charset="-34"/>
              </a:rPr>
              <a:t>addition to car rental both of Operating Lease and short-term contracts which are the main business of the Company as above mentioned.  The Company conducts its business support services for car leasing is the purchase and sale of used cars operated by a subsidiary company, </a:t>
            </a:r>
            <a:r>
              <a:rPr lang="en-US" sz="1400" dirty="0" err="1">
                <a:latin typeface="CordiaUPC" pitchFamily="34" charset="-34"/>
                <a:cs typeface="CordiaUPC" pitchFamily="34" charset="-34"/>
              </a:rPr>
              <a:t>KrungThai</a:t>
            </a:r>
            <a:r>
              <a:rPr lang="en-US" sz="1400" dirty="0">
                <a:latin typeface="CordiaUPC" pitchFamily="34" charset="-34"/>
                <a:cs typeface="CordiaUPC" pitchFamily="34" charset="-34"/>
              </a:rPr>
              <a:t> Automobile Co., Ltd. ("</a:t>
            </a:r>
            <a:r>
              <a:rPr lang="en-US" sz="1400" dirty="0" err="1">
                <a:latin typeface="CordiaUPC" pitchFamily="34" charset="-34"/>
                <a:cs typeface="CordiaUPC" pitchFamily="34" charset="-34"/>
              </a:rPr>
              <a:t>Krungthai</a:t>
            </a:r>
            <a:r>
              <a:rPr lang="en-US" sz="1400" dirty="0">
                <a:latin typeface="CordiaUPC" pitchFamily="34" charset="-34"/>
                <a:cs typeface="CordiaUPC" pitchFamily="34" charset="-34"/>
              </a:rPr>
              <a:t> Automobile") under the commercial name "Toyota's </a:t>
            </a:r>
            <a:r>
              <a:rPr lang="en-US" sz="1400" dirty="0" err="1">
                <a:latin typeface="CordiaUPC" pitchFamily="34" charset="-34"/>
                <a:cs typeface="CordiaUPC" pitchFamily="34" charset="-34"/>
              </a:rPr>
              <a:t>Krungthai</a:t>
            </a:r>
            <a:r>
              <a:rPr lang="en-US" sz="1400" dirty="0">
                <a:latin typeface="CordiaUPC" pitchFamily="34" charset="-34"/>
                <a:cs typeface="CordiaUPC" pitchFamily="34" charset="-34"/>
              </a:rPr>
              <a:t> Used Car" which has </a:t>
            </a:r>
            <a:r>
              <a:rPr lang="en-US" sz="1400" dirty="0" smtClean="0">
                <a:latin typeface="CordiaUPC" pitchFamily="34" charset="-34"/>
                <a:cs typeface="CordiaUPC" pitchFamily="34" charset="-34"/>
              </a:rPr>
              <a:t>4 </a:t>
            </a:r>
            <a:r>
              <a:rPr lang="en-US" sz="1400" dirty="0">
                <a:latin typeface="CordiaUPC" pitchFamily="34" charset="-34"/>
                <a:cs typeface="CordiaUPC" pitchFamily="34" charset="-34"/>
              </a:rPr>
              <a:t>branches on the </a:t>
            </a:r>
            <a:r>
              <a:rPr lang="en-US" sz="1400" dirty="0" err="1">
                <a:latin typeface="CordiaUPC" pitchFamily="34" charset="-34"/>
                <a:cs typeface="CordiaUPC" pitchFamily="34" charset="-34"/>
              </a:rPr>
              <a:t>Karnchanapisek</a:t>
            </a:r>
            <a:r>
              <a:rPr lang="en-US" sz="1400" dirty="0">
                <a:latin typeface="CordiaUPC" pitchFamily="34" charset="-34"/>
                <a:cs typeface="CordiaUPC" pitchFamily="34" charset="-34"/>
              </a:rPr>
              <a:t> Road, </a:t>
            </a:r>
            <a:r>
              <a:rPr lang="en-US" sz="1400" dirty="0" err="1">
                <a:latin typeface="CordiaUPC" pitchFamily="34" charset="-34"/>
                <a:cs typeface="CordiaUPC" pitchFamily="34" charset="-34"/>
              </a:rPr>
              <a:t>Khet</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Bangkhae</a:t>
            </a:r>
            <a:r>
              <a:rPr lang="en-US" sz="1400" dirty="0">
                <a:latin typeface="CordiaUPC" pitchFamily="34" charset="-34"/>
                <a:cs typeface="CordiaUPC" pitchFamily="34" charset="-34"/>
              </a:rPr>
              <a:t>, Bangkok,  the second branch located on </a:t>
            </a:r>
            <a:r>
              <a:rPr lang="en-US" sz="1400" dirty="0" err="1">
                <a:latin typeface="CordiaUPC" pitchFamily="34" charset="-34"/>
                <a:cs typeface="CordiaUPC" pitchFamily="34" charset="-34"/>
              </a:rPr>
              <a:t>Srinakarindra</a:t>
            </a:r>
            <a:r>
              <a:rPr lang="en-US" sz="1400" dirty="0">
                <a:latin typeface="CordiaUPC" pitchFamily="34" charset="-34"/>
                <a:cs typeface="CordiaUPC" pitchFamily="34" charset="-34"/>
              </a:rPr>
              <a:t> Road, </a:t>
            </a:r>
            <a:r>
              <a:rPr lang="en-US" sz="1400" dirty="0" err="1">
                <a:latin typeface="CordiaUPC" pitchFamily="34" charset="-34"/>
                <a:cs typeface="CordiaUPC" pitchFamily="34" charset="-34"/>
              </a:rPr>
              <a:t>Khet</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Pravet</a:t>
            </a:r>
            <a:r>
              <a:rPr lang="en-US" sz="1400" dirty="0">
                <a:latin typeface="CordiaUPC" pitchFamily="34" charset="-34"/>
                <a:cs typeface="CordiaUPC" pitchFamily="34" charset="-34"/>
              </a:rPr>
              <a:t>, Bangkok </a:t>
            </a:r>
            <a:r>
              <a:rPr lang="en-US" sz="1400" dirty="0" smtClean="0">
                <a:latin typeface="CordiaUPC" pitchFamily="34" charset="-34"/>
                <a:cs typeface="CordiaUPC" pitchFamily="34" charset="-34"/>
              </a:rPr>
              <a:t>,the </a:t>
            </a:r>
            <a:r>
              <a:rPr lang="en-US" sz="1400" dirty="0">
                <a:latin typeface="CordiaUPC" pitchFamily="34" charset="-34"/>
                <a:cs typeface="CordiaUPC" pitchFamily="34" charset="-34"/>
              </a:rPr>
              <a:t>third branch located on </a:t>
            </a:r>
            <a:r>
              <a:rPr lang="en-US" sz="1400" dirty="0" err="1">
                <a:latin typeface="CordiaUPC" pitchFamily="34" charset="-34"/>
                <a:cs typeface="CordiaUPC" pitchFamily="34" charset="-34"/>
              </a:rPr>
              <a:t>Phahon</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Yothin</a:t>
            </a:r>
            <a:r>
              <a:rPr lang="en-US" sz="1400" dirty="0">
                <a:latin typeface="CordiaUPC" pitchFamily="34" charset="-34"/>
                <a:cs typeface="CordiaUPC" pitchFamily="34" charset="-34"/>
              </a:rPr>
              <a:t> Road, </a:t>
            </a:r>
            <a:r>
              <a:rPr lang="en-US" sz="1400" dirty="0" err="1">
                <a:latin typeface="CordiaUPC" pitchFamily="34" charset="-34"/>
                <a:cs typeface="CordiaUPC" pitchFamily="34" charset="-34"/>
              </a:rPr>
              <a:t>Khet</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Bangkhen</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Bangkok</a:t>
            </a:r>
            <a:r>
              <a:rPr lang="en-US" sz="1400" dirty="0" err="1" smtClean="0">
                <a:latin typeface="CordiaUPC" pitchFamily="34" charset="-34"/>
                <a:cs typeface="CordiaUPC" pitchFamily="34" charset="-34"/>
              </a:rPr>
              <a:t>.,and</a:t>
            </a:r>
            <a:r>
              <a:rPr lang="en-US" sz="1400" dirty="0" smtClean="0">
                <a:latin typeface="CordiaUPC" pitchFamily="34" charset="-34"/>
                <a:cs typeface="CordiaUPC" pitchFamily="34" charset="-34"/>
              </a:rPr>
              <a:t> the fourth branch located on</a:t>
            </a:r>
            <a:r>
              <a:rPr lang="en-US" sz="1400" dirty="0" smtClean="0"/>
              <a:t> </a:t>
            </a:r>
            <a:r>
              <a:rPr lang="en-US" sz="1400" dirty="0" err="1"/>
              <a:t>Kanchanaphisek-Baromarachachonani</a:t>
            </a:r>
            <a:r>
              <a:rPr lang="en-US" sz="1400" dirty="0"/>
              <a:t> </a:t>
            </a:r>
            <a:r>
              <a:rPr lang="en-US" sz="1400" dirty="0" smtClean="0"/>
              <a:t>Road.</a:t>
            </a:r>
            <a:endParaRPr lang="en-US" sz="1400" dirty="0">
              <a:latin typeface="CordiaUPC" pitchFamily="34" charset="-34"/>
              <a:cs typeface="CordiaUPC" pitchFamily="34" charset="-34"/>
            </a:endParaRPr>
          </a:p>
          <a:p>
            <a:pPr algn="just">
              <a:tabLst>
                <a:tab pos="447675" algn="l"/>
              </a:tabLst>
            </a:pPr>
            <a:endParaRPr lang="en-US" sz="1400" dirty="0">
              <a:latin typeface="CordiaUPC" pitchFamily="34" charset="-34"/>
              <a:cs typeface="CordiaUPC" pitchFamily="34" charset="-34"/>
            </a:endParaRPr>
          </a:p>
        </p:txBody>
      </p:sp>
      <p:pic>
        <p:nvPicPr>
          <p:cNvPr id="3" name="รูปภาพ 2"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TextBox 3"/>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09</a:t>
            </a:r>
            <a:endParaRPr lang="th-TH" sz="1200" b="1" dirty="0">
              <a:solidFill>
                <a:srgbClr val="0070C0"/>
              </a:solidFill>
              <a:latin typeface="Cordia New" pitchFamily="34" charset="-34"/>
              <a:cs typeface="Cordia New" pitchFamily="34" charset="-34"/>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571" y="2504729"/>
            <a:ext cx="5577741"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5556"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105</a:t>
            </a:r>
            <a:endParaRPr lang="th-TH" sz="1200" b="1" dirty="0">
              <a:solidFill>
                <a:srgbClr val="0070C0"/>
              </a:solidFill>
              <a:latin typeface="Cordia New" pitchFamily="34" charset="-34"/>
              <a:cs typeface="Cordia New" pitchFamily="34" charset="-34"/>
            </a:endParaRP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34" y="632520"/>
            <a:ext cx="5677371" cy="736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4"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108</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2662215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5556"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106</a:t>
            </a:r>
            <a:endParaRPr lang="th-TH" sz="1200" b="1" dirty="0">
              <a:solidFill>
                <a:srgbClr val="0070C0"/>
              </a:solidFill>
              <a:latin typeface="Cordia New" pitchFamily="34" charset="-34"/>
              <a:cs typeface="Cordia New" pitchFamily="34" charset="-34"/>
            </a:endParaRPr>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720" y="416496"/>
            <a:ext cx="5533355" cy="635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4"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109</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3677879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5556" y="9442800"/>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107</a:t>
            </a:r>
            <a:endParaRPr lang="th-TH" sz="1200" b="1" dirty="0">
              <a:solidFill>
                <a:srgbClr val="0070C0"/>
              </a:solidFill>
              <a:latin typeface="Cordia New" pitchFamily="34" charset="-34"/>
              <a:cs typeface="Cordia New" pitchFamily="34" charset="-34"/>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96" y="488504"/>
            <a:ext cx="5545408" cy="787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4" y="9428288"/>
            <a:ext cx="324127"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110</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8767706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321" y="704528"/>
            <a:ext cx="5584725" cy="757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5" name="TextBox 4"/>
          <p:cNvSpPr txBox="1"/>
          <p:nvPr/>
        </p:nvSpPr>
        <p:spPr>
          <a:xfrm>
            <a:off x="3267723"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111</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3028891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671" y="525956"/>
            <a:ext cx="5572025" cy="756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3"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112</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4964464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675" y="592977"/>
            <a:ext cx="5500017" cy="729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5" name="TextBox 4"/>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113</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7808642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881" y="568594"/>
            <a:ext cx="5501605" cy="673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114</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8647582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01" y="704527"/>
            <a:ext cx="5480761" cy="803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115</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1924169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77" y="567813"/>
            <a:ext cx="5573613" cy="816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116</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9934627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873" y="632520"/>
            <a:ext cx="5645621" cy="788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117</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739320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95281"/>
            <a:ext cx="3433013" cy="5293757"/>
          </a:xfrm>
          <a:prstGeom prst="rect">
            <a:avLst/>
          </a:prstGeom>
          <a:noFill/>
        </p:spPr>
        <p:txBody>
          <a:bodyPr wrap="square" rtlCol="0">
            <a:spAutoFit/>
          </a:bodyPr>
          <a:lstStyle/>
          <a:p>
            <a:pPr algn="thaiDist"/>
            <a:r>
              <a:rPr lang="en-US" sz="1400" dirty="0" err="1" smtClean="0">
                <a:latin typeface="CordiaUPC" pitchFamily="34" charset="-34"/>
                <a:cs typeface="CordiaUPC" pitchFamily="34" charset="-34"/>
              </a:rPr>
              <a:t>Krungthai</a:t>
            </a:r>
            <a:r>
              <a:rPr lang="en-US" sz="1400" dirty="0" smtClean="0">
                <a:latin typeface="CordiaUPC" pitchFamily="34" charset="-34"/>
                <a:cs typeface="CordiaUPC" pitchFamily="34" charset="-34"/>
              </a:rPr>
              <a:t> </a:t>
            </a:r>
            <a:r>
              <a:rPr lang="en-US" sz="1400" dirty="0">
                <a:latin typeface="CordiaUPC" pitchFamily="34" charset="-34"/>
                <a:cs typeface="CordiaUPC" pitchFamily="34" charset="-34"/>
              </a:rPr>
              <a:t>Automobile has joined with Toyota Motor Thailand Co., Ltd ("Toyota Thailand"), a manufacturer and distributor of Toyota in Thailand for the project of Toyota Sure Program, which sold </a:t>
            </a:r>
            <a:r>
              <a:rPr lang="en-US" sz="1400" dirty="0" err="1">
                <a:latin typeface="CordiaUPC" pitchFamily="34" charset="-34"/>
                <a:cs typeface="CordiaUPC" pitchFamily="34" charset="-34"/>
              </a:rPr>
              <a:t>Toyata</a:t>
            </a:r>
            <a:r>
              <a:rPr lang="en-US" sz="1400" dirty="0">
                <a:latin typeface="CordiaUPC" pitchFamily="34" charset="-34"/>
                <a:cs typeface="CordiaUPC" pitchFamily="34" charset="-34"/>
              </a:rPr>
              <a:t> used cars under the framework and management advice and assistance activities from Toyota Thailand such as the warranty for used cars sold by Toyota Thailand for 1 year or in a distance of 20,000 kilometers, the supply of inventory and sales channels, assisting in the marketing budget and applied for the support systems and technologies.  The project was successful in many countries around the world such as USA, Japan and etc.  In addition to the car in the Toyota Sure, </a:t>
            </a:r>
            <a:r>
              <a:rPr lang="en-US" sz="1400" dirty="0" err="1">
                <a:latin typeface="CordiaUPC" pitchFamily="34" charset="-34"/>
                <a:cs typeface="CordiaUPC" pitchFamily="34" charset="-34"/>
              </a:rPr>
              <a:t>Krungthai</a:t>
            </a:r>
            <a:r>
              <a:rPr lang="en-US" sz="1400" dirty="0">
                <a:latin typeface="CordiaUPC" pitchFamily="34" charset="-34"/>
                <a:cs typeface="CordiaUPC" pitchFamily="34" charset="-34"/>
              </a:rPr>
              <a:t> Automobile also able to sell or buy used cars every brand not limited to only Toyota </a:t>
            </a:r>
            <a:r>
              <a:rPr lang="en-US" sz="1400" dirty="0" smtClean="0">
                <a:latin typeface="CordiaUPC" pitchFamily="34" charset="-34"/>
                <a:cs typeface="CordiaUPC" pitchFamily="34" charset="-34"/>
              </a:rPr>
              <a:t>brand.</a:t>
            </a:r>
            <a:endParaRPr lang="en-US" sz="1400" dirty="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r>
              <a:rPr lang="en-US" sz="1600" b="1" dirty="0" smtClean="0">
                <a:latin typeface="CordiaUPC" pitchFamily="34" charset="-34"/>
                <a:cs typeface="CordiaUPC" pitchFamily="34" charset="-34"/>
              </a:rPr>
              <a:t>Market </a:t>
            </a:r>
            <a:r>
              <a:rPr lang="en-US" sz="1600" b="1" dirty="0">
                <a:latin typeface="CordiaUPC" pitchFamily="34" charset="-34"/>
                <a:cs typeface="CordiaUPC" pitchFamily="34" charset="-34"/>
              </a:rPr>
              <a:t>Situation and Competitiveness</a:t>
            </a:r>
          </a:p>
          <a:p>
            <a:pPr algn="thaiDist"/>
            <a:r>
              <a:rPr lang="en-US" sz="1400" b="1" i="1" dirty="0">
                <a:latin typeface="CordiaUPC" pitchFamily="34" charset="-34"/>
                <a:cs typeface="CordiaUPC" pitchFamily="34" charset="-34"/>
              </a:rPr>
              <a:t>Operating Lease</a:t>
            </a:r>
          </a:p>
          <a:p>
            <a:pPr algn="thaiDist"/>
            <a:endParaRPr lang="en-US" sz="1400" dirty="0">
              <a:latin typeface="CordiaUPC" pitchFamily="34" charset="-34"/>
              <a:cs typeface="CordiaUPC" pitchFamily="34" charset="-34"/>
            </a:endParaRPr>
          </a:p>
          <a:p>
            <a:pPr algn="thaiDist"/>
            <a:r>
              <a:rPr lang="en-US" sz="1400" dirty="0">
                <a:latin typeface="CordiaUPC" pitchFamily="34" charset="-34"/>
                <a:cs typeface="CordiaUPC" pitchFamily="34" charset="-34"/>
              </a:rPr>
              <a:t>Now, the car leasing companies in Thailand can be divided into 2 types of service. The first one is Financial Lease and Hire Purchase.  The second one is the company which mainly is Operating Lease including one- stop service with rental cars</a:t>
            </a:r>
            <a:r>
              <a:rPr lang="en-US" sz="1400" dirty="0" smtClean="0">
                <a:latin typeface="CordiaUPC" pitchFamily="34" charset="-34"/>
                <a:cs typeface="CordiaUPC" pitchFamily="34" charset="-34"/>
              </a:rPr>
              <a:t>.</a:t>
            </a:r>
            <a:endParaRPr lang="en-US" sz="1400" dirty="0">
              <a:latin typeface="CordiaUPC" pitchFamily="34" charset="-34"/>
              <a:cs typeface="CordiaUPC" pitchFamily="34" charset="-34"/>
            </a:endParaRPr>
          </a:p>
          <a:p>
            <a:pPr algn="thaiDist"/>
            <a:endParaRPr lang="en-US" sz="1400" dirty="0">
              <a:latin typeface="CordiaUPC" pitchFamily="34" charset="-34"/>
              <a:cs typeface="CordiaUPC" pitchFamily="34" charset="-34"/>
            </a:endParaRPr>
          </a:p>
        </p:txBody>
      </p:sp>
      <p:pic>
        <p:nvPicPr>
          <p:cNvPr id="3" name="รูปภาพ 2"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TextBox 3"/>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10</a:t>
            </a:r>
            <a:endParaRPr lang="th-TH" sz="1200" b="1" dirty="0">
              <a:solidFill>
                <a:srgbClr val="0070C0"/>
              </a:solidFill>
              <a:latin typeface="Cordia New" pitchFamily="34" charset="-34"/>
              <a:cs typeface="Cordia New" pitchFamily="34" charset="-34"/>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890" y="383071"/>
            <a:ext cx="4876800"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50" y="5213582"/>
            <a:ext cx="6059487"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สี่เหลี่ยมผืนผ้า 4"/>
          <p:cNvSpPr/>
          <p:nvPr/>
        </p:nvSpPr>
        <p:spPr>
          <a:xfrm>
            <a:off x="605989" y="7328675"/>
            <a:ext cx="5695519" cy="2031325"/>
          </a:xfrm>
          <a:prstGeom prst="rect">
            <a:avLst/>
          </a:prstGeom>
        </p:spPr>
        <p:txBody>
          <a:bodyPr wrap="square">
            <a:spAutoFit/>
          </a:bodyPr>
          <a:lstStyle/>
          <a:p>
            <a:pPr lvl="0" algn="thaiDist"/>
            <a:endParaRPr lang="en-US" sz="1400" dirty="0">
              <a:solidFill>
                <a:prstClr val="black"/>
              </a:solidFill>
              <a:latin typeface="CordiaUPC" pitchFamily="34" charset="-34"/>
              <a:cs typeface="CordiaUPC" pitchFamily="34" charset="-34"/>
            </a:endParaRPr>
          </a:p>
          <a:p>
            <a:pPr lvl="0" algn="thaiDist"/>
            <a:endParaRPr lang="en-US" sz="1400" dirty="0">
              <a:solidFill>
                <a:prstClr val="black"/>
              </a:solidFill>
              <a:latin typeface="CordiaUPC" pitchFamily="34" charset="-34"/>
              <a:cs typeface="CordiaUPC" pitchFamily="34" charset="-34"/>
            </a:endParaRPr>
          </a:p>
          <a:p>
            <a:pPr lvl="0" algn="thaiDist"/>
            <a:r>
              <a:rPr lang="en-US" sz="1400" dirty="0">
                <a:solidFill>
                  <a:prstClr val="black"/>
                </a:solidFill>
                <a:latin typeface="CordiaUPC" pitchFamily="34" charset="-34"/>
                <a:cs typeface="CordiaUPC" pitchFamily="34" charset="-34"/>
              </a:rPr>
              <a:t>The Financial Lease and Hire Purchase operation is the loan to customers who sign the lease agreement and pay the installment to the lessor.   The customers can occupy and use the assets and there is the purchase option or in the agreement identified that the ownership is transferred to the customers when the customers has paid all the installments required by agreement. These operators are mostly financial institutions, subsidiaries of the manufacturers and distributors and other leasing companies.   These operators are not the direct competitors even the business operation is similar but the target customers are different as well as the different market strategy especially for pricing and interest strategy.</a:t>
            </a:r>
          </a:p>
        </p:txBody>
      </p:sp>
    </p:spTree>
    <p:extLst>
      <p:ext uri="{BB962C8B-B14F-4D97-AF65-F5344CB8AC3E}">
        <p14:creationId xmlns:p14="http://schemas.microsoft.com/office/powerpoint/2010/main" val="40795174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77" y="557082"/>
            <a:ext cx="5573613" cy="801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118</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5233436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002" y="595105"/>
            <a:ext cx="5605363" cy="779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119</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584440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002" y="600585"/>
            <a:ext cx="5605363" cy="800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120</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35320533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96" y="672974"/>
            <a:ext cx="5717629" cy="805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5" name="TextBox 4"/>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121</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2644430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442" y="560512"/>
            <a:ext cx="5478483" cy="799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122</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0287647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885" y="560512"/>
            <a:ext cx="5429597" cy="653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123</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8862446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679" y="588943"/>
            <a:ext cx="5428009" cy="601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5" name="TextBox 4"/>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124</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2986174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96" y="492267"/>
            <a:ext cx="5677371" cy="813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25" y="8625408"/>
            <a:ext cx="5716042"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รูปภาพ 4" descr="buttom.png"/>
          <p:cNvPicPr>
            <a:picLocks noChangeAspect="1"/>
          </p:cNvPicPr>
          <p:nvPr/>
        </p:nvPicPr>
        <p:blipFill>
          <a:blip r:embed="rId4" cstate="print"/>
          <a:stretch>
            <a:fillRect/>
          </a:stretch>
        </p:blipFill>
        <p:spPr>
          <a:xfrm>
            <a:off x="3164970" y="9345488"/>
            <a:ext cx="573976" cy="418034"/>
          </a:xfrm>
          <a:prstGeom prst="rect">
            <a:avLst/>
          </a:prstGeom>
        </p:spPr>
      </p:pic>
      <p:sp>
        <p:nvSpPr>
          <p:cNvPr id="7" name="TextBox 6"/>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125</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37545934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872" y="468068"/>
            <a:ext cx="5645621" cy="805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5" name="TextBox 4"/>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126</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0360712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836" y="577928"/>
            <a:ext cx="5455567" cy="797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127</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832370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2" y="488504"/>
            <a:ext cx="6025301" cy="7879080"/>
          </a:xfrm>
          <a:prstGeom prst="rect">
            <a:avLst/>
          </a:prstGeom>
          <a:noFill/>
        </p:spPr>
        <p:txBody>
          <a:bodyPr wrap="square" rtlCol="0">
            <a:spAutoFit/>
          </a:bodyPr>
          <a:lstStyle/>
          <a:p>
            <a:pPr algn="thaiDist"/>
            <a:r>
              <a:rPr lang="en-US" sz="1400" dirty="0" smtClean="0">
                <a:latin typeface="CordiaUPC" pitchFamily="34" charset="-34"/>
                <a:cs typeface="CordiaUPC" pitchFamily="34" charset="-34"/>
              </a:rPr>
              <a:t>The </a:t>
            </a:r>
            <a:r>
              <a:rPr lang="en-US" sz="1400" dirty="0">
                <a:latin typeface="CordiaUPC" pitchFamily="34" charset="-34"/>
                <a:cs typeface="CordiaUPC" pitchFamily="34" charset="-34"/>
              </a:rPr>
              <a:t>Operating Lease is the rental agreement which allow customer to use the assets as well as the agreement can be cancellable.  The lessee will be responsible for maintenance cost and at the end of the lease, the lessor can re-lease these assets with others.  The market strategy will be focused on the service quality which the Company operates this operating lease as the main business.  Currently there are many operation lease companies and mainly they focus on the daily or weekly rental however these companies also are considered not our main competitors. </a:t>
            </a:r>
            <a:endParaRPr lang="en-US" sz="1600" dirty="0">
              <a:latin typeface="CordiaUPC" pitchFamily="34" charset="-34"/>
              <a:cs typeface="CordiaUPC" pitchFamily="34" charset="-34"/>
            </a:endParaRPr>
          </a:p>
          <a:p>
            <a:pPr algn="thaiDist"/>
            <a:r>
              <a:rPr lang="th-TH" sz="1400" dirty="0" smtClean="0">
                <a:latin typeface="CordiaUPC" pitchFamily="34" charset="-34"/>
              </a:rPr>
              <a:t> </a:t>
            </a:r>
          </a:p>
          <a:p>
            <a:pPr algn="thaiDist"/>
            <a:endParaRPr lang="th-TH" sz="1400" dirty="0">
              <a:latin typeface="CordiaUPC" pitchFamily="34" charset="-34"/>
            </a:endParaRPr>
          </a:p>
          <a:p>
            <a:pPr algn="thaiDist"/>
            <a:endParaRPr lang="th-TH" sz="1400" dirty="0" smtClean="0">
              <a:latin typeface="CordiaUPC" pitchFamily="34" charset="-34"/>
            </a:endParaRPr>
          </a:p>
          <a:p>
            <a:pPr algn="thaiDist"/>
            <a:endParaRPr lang="th-TH" sz="1400" dirty="0">
              <a:latin typeface="CordiaUPC" pitchFamily="34" charset="-34"/>
            </a:endParaRPr>
          </a:p>
          <a:p>
            <a:pPr algn="thaiDist"/>
            <a:endParaRPr lang="th-TH" sz="1400" dirty="0" smtClean="0">
              <a:latin typeface="CordiaUPC" pitchFamily="34" charset="-34"/>
            </a:endParaRPr>
          </a:p>
          <a:p>
            <a:pPr algn="thaiDist"/>
            <a:endParaRPr lang="th-TH" sz="1400" dirty="0">
              <a:latin typeface="CordiaUPC" pitchFamily="34" charset="-34"/>
            </a:endParaRPr>
          </a:p>
          <a:p>
            <a:pPr algn="thaiDist"/>
            <a:endParaRPr lang="th-TH" sz="1400" dirty="0" smtClean="0">
              <a:latin typeface="CordiaUPC" pitchFamily="34" charset="-34"/>
            </a:endParaRPr>
          </a:p>
          <a:p>
            <a:pPr algn="thaiDist"/>
            <a:endParaRPr lang="th-TH" sz="1400" dirty="0">
              <a:latin typeface="CordiaUPC" pitchFamily="34" charset="-34"/>
            </a:endParaRPr>
          </a:p>
          <a:p>
            <a:pPr algn="thaiDist"/>
            <a:endParaRPr lang="th-TH" sz="1400" dirty="0" smtClean="0">
              <a:latin typeface="CordiaUPC" pitchFamily="34" charset="-34"/>
            </a:endParaRPr>
          </a:p>
          <a:p>
            <a:pPr algn="thaiDist"/>
            <a:endParaRPr lang="th-TH" sz="1400" dirty="0">
              <a:latin typeface="CordiaUPC" pitchFamily="34" charset="-34"/>
            </a:endParaRPr>
          </a:p>
          <a:p>
            <a:pPr algn="thaiDist"/>
            <a:endParaRPr lang="th-TH" sz="1400" dirty="0" smtClean="0">
              <a:latin typeface="CordiaUPC" pitchFamily="34" charset="-34"/>
            </a:endParaRPr>
          </a:p>
          <a:p>
            <a:pPr algn="thaiDist"/>
            <a:endParaRPr lang="th-TH" sz="1400" dirty="0">
              <a:latin typeface="CordiaUPC" pitchFamily="34" charset="-34"/>
            </a:endParaRPr>
          </a:p>
          <a:p>
            <a:pPr algn="thaiDist"/>
            <a:endParaRPr lang="th-TH" sz="1400" dirty="0" smtClean="0">
              <a:latin typeface="CordiaUPC" pitchFamily="34" charset="-34"/>
            </a:endParaRPr>
          </a:p>
          <a:p>
            <a:pPr algn="thaiDist"/>
            <a:endParaRPr lang="th-TH" sz="1400" dirty="0">
              <a:latin typeface="CordiaUPC" pitchFamily="34" charset="-34"/>
            </a:endParaRPr>
          </a:p>
          <a:p>
            <a:pPr algn="thaiDist"/>
            <a:endParaRPr lang="th-TH" sz="1400" dirty="0" smtClean="0">
              <a:latin typeface="CordiaUPC" pitchFamily="34" charset="-34"/>
            </a:endParaRPr>
          </a:p>
          <a:p>
            <a:pPr algn="just"/>
            <a:r>
              <a:rPr lang="en-US" sz="1600" i="1" dirty="0">
                <a:solidFill>
                  <a:srgbClr val="FF0000"/>
                </a:solidFill>
                <a:latin typeface="CordiaUPC" pitchFamily="34" charset="-34"/>
                <a:cs typeface="CordiaUPC" pitchFamily="34" charset="-34"/>
              </a:rPr>
              <a:t>Competitiveness in Car Rental Business over the past year</a:t>
            </a:r>
          </a:p>
          <a:p>
            <a:pPr algn="thaiDist"/>
            <a:r>
              <a:rPr lang="th-TH" sz="1400" dirty="0" smtClean="0">
                <a:solidFill>
                  <a:srgbClr val="FF0000"/>
                </a:solidFill>
                <a:latin typeface="CordiaUPC" pitchFamily="34" charset="-34"/>
              </a:rPr>
              <a:t>   </a:t>
            </a:r>
            <a:endParaRPr lang="en-US" sz="1400" dirty="0" smtClean="0">
              <a:solidFill>
                <a:srgbClr val="FF0000"/>
              </a:solidFill>
              <a:latin typeface="CordiaUPC" pitchFamily="34" charset="-34"/>
            </a:endParaRPr>
          </a:p>
          <a:p>
            <a:pPr algn="just"/>
            <a:r>
              <a:rPr lang="en-GB" sz="1400" dirty="0" smtClean="0">
                <a:solidFill>
                  <a:srgbClr val="FF0000"/>
                </a:solidFill>
              </a:rPr>
              <a:t>In </a:t>
            </a:r>
            <a:r>
              <a:rPr lang="en-GB" sz="1400" dirty="0">
                <a:solidFill>
                  <a:srgbClr val="FF0000"/>
                </a:solidFill>
              </a:rPr>
              <a:t>the past year of </a:t>
            </a:r>
            <a:r>
              <a:rPr lang="en-GB" sz="1400" dirty="0" smtClean="0">
                <a:solidFill>
                  <a:srgbClr val="FF0000"/>
                </a:solidFill>
              </a:rPr>
              <a:t>2017, </a:t>
            </a:r>
            <a:r>
              <a:rPr lang="en-US" sz="1400" dirty="0"/>
              <a:t>the car rental market continued to witness a considerable growth as seen from rising demand of cars from both Thai clients and foreign corporate clients expanding their businesses into Thailand who really see the advantage of car lease in terms of cost control, budget control, and the benefit of reducing operational workload and costs, as well as the benefit from government </a:t>
            </a:r>
            <a:r>
              <a:rPr lang="en-US" sz="1400" dirty="0" err="1"/>
              <a:t>subsidisation</a:t>
            </a:r>
            <a:r>
              <a:rPr lang="en-US" sz="1400" dirty="0"/>
              <a:t> in effort to stimulate spending in the economic sphere.</a:t>
            </a:r>
            <a:endParaRPr lang="en-US" sz="1400" dirty="0">
              <a:solidFill>
                <a:srgbClr val="FF0000"/>
              </a:solidFill>
            </a:endParaRPr>
          </a:p>
          <a:p>
            <a:pPr algn="just"/>
            <a:r>
              <a:rPr lang="en-GB" sz="1400" dirty="0">
                <a:solidFill>
                  <a:srgbClr val="FF0000"/>
                </a:solidFill>
              </a:rPr>
              <a:t> </a:t>
            </a:r>
            <a:endParaRPr lang="en-US" sz="1400" dirty="0">
              <a:solidFill>
                <a:srgbClr val="FF0000"/>
              </a:solidFill>
            </a:endParaRPr>
          </a:p>
          <a:p>
            <a:pPr algn="just"/>
            <a:r>
              <a:rPr lang="en-GB" sz="1400" dirty="0" smtClean="0"/>
              <a:t>In </a:t>
            </a:r>
            <a:r>
              <a:rPr lang="en-GB" sz="1400" dirty="0"/>
              <a:t>the meantime,</a:t>
            </a:r>
            <a:r>
              <a:rPr lang="en-GB" sz="1400" dirty="0">
                <a:solidFill>
                  <a:srgbClr val="FF0000"/>
                </a:solidFill>
              </a:rPr>
              <a:t> </a:t>
            </a:r>
            <a:r>
              <a:rPr lang="en-US" sz="1400" dirty="0"/>
              <a:t>still clearly saw a fierce competition in the car rental business, notably among the larger-sized car rental firms which are known to have had tax benefits from the government and to focus on expanding their portfolios to gain bigger portions of the market share. The company </a:t>
            </a:r>
            <a:r>
              <a:rPr lang="en-US" sz="1400" dirty="0" err="1"/>
              <a:t>realises</a:t>
            </a:r>
            <a:r>
              <a:rPr lang="en-US" sz="1400" dirty="0"/>
              <a:t> the necessity in giving precedence to competition in pricing in a larger extent. The move rendered more business opportunities in acquiring a larger number of auctioned car rental contracts from the free market. The market direction that points toward lower rental fees that are not reflecting the real costs will still be the mainstream idea while secondhand car market forecast is inclined to the positive side.</a:t>
            </a:r>
          </a:p>
        </p:txBody>
      </p:sp>
      <p:pic>
        <p:nvPicPr>
          <p:cNvPr id="3" name="รูปภาพ 2"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TextBox 3"/>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11</a:t>
            </a:r>
            <a:endParaRPr lang="th-TH" sz="1200" b="1" dirty="0">
              <a:solidFill>
                <a:srgbClr val="0070C0"/>
              </a:solidFill>
              <a:latin typeface="Cordia New" pitchFamily="34" charset="-34"/>
              <a:cs typeface="Cordia New" pitchFamily="34" charset="-3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804" y="2000672"/>
            <a:ext cx="5062945" cy="369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688" y="560512"/>
            <a:ext cx="5757783" cy="822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128</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30662080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885" y="739378"/>
            <a:ext cx="5429597" cy="755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4"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129</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7852631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374" y="560512"/>
            <a:ext cx="5501605" cy="794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5" name="TextBox 4"/>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130</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7393201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80" y="632520"/>
            <a:ext cx="5893395" cy="784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131</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5233436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82" y="560512"/>
            <a:ext cx="5799475" cy="775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6" name="TextBox 5"/>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132</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584440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712" y="488504"/>
            <a:ext cx="5533355" cy="796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รูปภาพ 2"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4" name="TextBox 3"/>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133</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8364586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720" y="560512"/>
            <a:ext cx="5531991" cy="788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รูปภาพ 2"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4" name="TextBox 3"/>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134</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1916802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96" y="632520"/>
            <a:ext cx="5663306" cy="6743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รูปภาพ 2" descr="buttom.png"/>
          <p:cNvPicPr>
            <a:picLocks noChangeAspect="1"/>
          </p:cNvPicPr>
          <p:nvPr/>
        </p:nvPicPr>
        <p:blipFill>
          <a:blip r:embed="rId3" cstate="print"/>
          <a:stretch>
            <a:fillRect/>
          </a:stretch>
        </p:blipFill>
        <p:spPr>
          <a:xfrm>
            <a:off x="3164970" y="9345488"/>
            <a:ext cx="573976" cy="418034"/>
          </a:xfrm>
          <a:prstGeom prst="rect">
            <a:avLst/>
          </a:prstGeom>
        </p:spPr>
      </p:pic>
      <p:sp>
        <p:nvSpPr>
          <p:cNvPr id="4" name="TextBox 3"/>
          <p:cNvSpPr txBox="1"/>
          <p:nvPr/>
        </p:nvSpPr>
        <p:spPr>
          <a:xfrm>
            <a:off x="3267722" y="9428288"/>
            <a:ext cx="324128"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135</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203027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476672" y="632520"/>
            <a:ext cx="5976664" cy="6771084"/>
          </a:xfrm>
          <a:prstGeom prst="rect">
            <a:avLst/>
          </a:prstGeom>
        </p:spPr>
        <p:txBody>
          <a:bodyPr wrap="square">
            <a:spAutoFit/>
          </a:bodyPr>
          <a:lstStyle/>
          <a:p>
            <a:pPr algn="just"/>
            <a:r>
              <a:rPr lang="en-US" sz="1400" dirty="0"/>
              <a:t>The company still adheres to the determination to expand our portfolio of rental cars, improve the efficiency of cost management, and </a:t>
            </a:r>
            <a:r>
              <a:rPr lang="en-US" sz="1400" dirty="0" err="1"/>
              <a:t>proritise</a:t>
            </a:r>
            <a:r>
              <a:rPr lang="en-US" sz="1400" dirty="0"/>
              <a:t> better the rendering of particular services needed by the clients</a:t>
            </a:r>
            <a:r>
              <a:rPr lang="en-US" sz="1400" dirty="0" smtClean="0"/>
              <a:t>.</a:t>
            </a:r>
          </a:p>
          <a:p>
            <a:pPr algn="just"/>
            <a:endParaRPr lang="en-US" sz="1400" dirty="0"/>
          </a:p>
          <a:p>
            <a:pPr algn="just"/>
            <a:endParaRPr lang="en-US" sz="1400" dirty="0" smtClean="0"/>
          </a:p>
          <a:p>
            <a:pPr algn="just"/>
            <a:endParaRPr lang="en-GB" sz="1400" dirty="0" smtClean="0"/>
          </a:p>
          <a:p>
            <a:pPr algn="just"/>
            <a:endParaRPr lang="en-GB" sz="1400" dirty="0"/>
          </a:p>
          <a:p>
            <a:pPr algn="just"/>
            <a:endParaRPr lang="en-GB" sz="1400" dirty="0" smtClean="0"/>
          </a:p>
          <a:p>
            <a:pPr algn="just"/>
            <a:endParaRPr lang="en-GB" sz="1400" dirty="0" smtClean="0"/>
          </a:p>
          <a:p>
            <a:pPr algn="just"/>
            <a:endParaRPr lang="en-GB" sz="1400" dirty="0"/>
          </a:p>
          <a:p>
            <a:pPr algn="just"/>
            <a:endParaRPr lang="en-GB" sz="1400" dirty="0" smtClean="0"/>
          </a:p>
          <a:p>
            <a:pPr algn="just"/>
            <a:endParaRPr lang="en-GB" sz="1400" dirty="0"/>
          </a:p>
          <a:p>
            <a:pPr algn="just"/>
            <a:endParaRPr lang="en-GB" sz="1400" dirty="0" smtClean="0"/>
          </a:p>
          <a:p>
            <a:pPr algn="just"/>
            <a:endParaRPr lang="en-US" sz="1400" dirty="0"/>
          </a:p>
          <a:p>
            <a:pPr algn="just">
              <a:tabLst>
                <a:tab pos="542925" algn="l"/>
              </a:tabLst>
            </a:pPr>
            <a:endParaRPr lang="th-TH" sz="1400" dirty="0" smtClean="0">
              <a:latin typeface="CordiaUPC" pitchFamily="34" charset="-34"/>
              <a:cs typeface="CordiaUPC" pitchFamily="34" charset="-34"/>
            </a:endParaRPr>
          </a:p>
          <a:p>
            <a:pPr algn="just">
              <a:tabLst>
                <a:tab pos="542925" algn="l"/>
              </a:tabLst>
            </a:pPr>
            <a:endParaRPr lang="en-US" sz="1400" dirty="0" smtClean="0">
              <a:latin typeface="CordiaUPC" pitchFamily="34" charset="-34"/>
              <a:cs typeface="CordiaUPC" pitchFamily="34" charset="-34"/>
            </a:endParaRPr>
          </a:p>
          <a:p>
            <a:pPr algn="just">
              <a:tabLst>
                <a:tab pos="542925" algn="l"/>
              </a:tabLst>
            </a:pPr>
            <a:endParaRPr lang="en-US" sz="1400" dirty="0">
              <a:latin typeface="CordiaUPC" pitchFamily="34" charset="-34"/>
              <a:cs typeface="CordiaUPC" pitchFamily="34" charset="-34"/>
            </a:endParaRPr>
          </a:p>
          <a:p>
            <a:pPr algn="just">
              <a:tabLst>
                <a:tab pos="542925" algn="l"/>
              </a:tabLst>
            </a:pPr>
            <a:endParaRPr lang="en-US" sz="1400" dirty="0" smtClean="0">
              <a:latin typeface="CordiaUPC" pitchFamily="34" charset="-34"/>
              <a:cs typeface="CordiaUPC" pitchFamily="34" charset="-34"/>
            </a:endParaRPr>
          </a:p>
          <a:p>
            <a:pPr algn="just">
              <a:tabLst>
                <a:tab pos="542925" algn="l"/>
              </a:tabLst>
            </a:pPr>
            <a:endParaRPr lang="en-US" sz="1400" dirty="0">
              <a:latin typeface="CordiaUPC" pitchFamily="34" charset="-34"/>
              <a:cs typeface="CordiaUPC" pitchFamily="34" charset="-34"/>
            </a:endParaRPr>
          </a:p>
          <a:p>
            <a:pPr algn="just">
              <a:tabLst>
                <a:tab pos="542925" algn="l"/>
              </a:tabLst>
            </a:pPr>
            <a:endParaRPr lang="en-US" sz="1400" dirty="0" smtClean="0">
              <a:latin typeface="CordiaUPC" pitchFamily="34" charset="-34"/>
              <a:cs typeface="CordiaUPC" pitchFamily="34" charset="-34"/>
            </a:endParaRPr>
          </a:p>
          <a:p>
            <a:pPr algn="just">
              <a:tabLst>
                <a:tab pos="542925" algn="l"/>
              </a:tabLst>
            </a:pPr>
            <a:endParaRPr lang="en-US" sz="1400" dirty="0">
              <a:latin typeface="CordiaUPC" pitchFamily="34" charset="-34"/>
              <a:cs typeface="CordiaUPC" pitchFamily="34" charset="-34"/>
            </a:endParaRPr>
          </a:p>
          <a:p>
            <a:pPr algn="just">
              <a:tabLst>
                <a:tab pos="542925" algn="l"/>
              </a:tabLst>
            </a:pPr>
            <a:endParaRPr lang="en-US" sz="1400" dirty="0" smtClean="0">
              <a:latin typeface="CordiaUPC" pitchFamily="34" charset="-34"/>
              <a:cs typeface="CordiaUPC" pitchFamily="34" charset="-34"/>
            </a:endParaRPr>
          </a:p>
          <a:p>
            <a:pPr algn="just">
              <a:tabLst>
                <a:tab pos="542925" algn="l"/>
              </a:tabLst>
            </a:pPr>
            <a:endParaRPr lang="en-US" sz="1400" dirty="0">
              <a:latin typeface="CordiaUPC" pitchFamily="34" charset="-34"/>
              <a:cs typeface="CordiaUPC" pitchFamily="34" charset="-34"/>
            </a:endParaRPr>
          </a:p>
          <a:p>
            <a:pPr algn="just">
              <a:tabLst>
                <a:tab pos="542925" algn="l"/>
              </a:tabLst>
            </a:pPr>
            <a:endParaRPr lang="th-TH" sz="1400" dirty="0" smtClean="0">
              <a:latin typeface="CordiaUPC" pitchFamily="34" charset="-34"/>
              <a:cs typeface="CordiaUPC" pitchFamily="34" charset="-34"/>
            </a:endParaRPr>
          </a:p>
          <a:p>
            <a:pPr algn="just">
              <a:tabLst>
                <a:tab pos="542925" algn="l"/>
              </a:tabLst>
            </a:pPr>
            <a:endParaRPr lang="en-US" sz="1400" dirty="0">
              <a:latin typeface="CordiaUPC" pitchFamily="34" charset="-34"/>
              <a:cs typeface="CordiaUPC" pitchFamily="34" charset="-34"/>
            </a:endParaRPr>
          </a:p>
          <a:p>
            <a:r>
              <a:rPr lang="en-GB" sz="1400" dirty="0"/>
              <a:t>The used car market in </a:t>
            </a:r>
            <a:r>
              <a:rPr lang="en-GB" sz="1400" dirty="0" smtClean="0"/>
              <a:t>2017, </a:t>
            </a:r>
            <a:r>
              <a:rPr lang="en-US" sz="1400" dirty="0" smtClean="0"/>
              <a:t>We </a:t>
            </a:r>
            <a:r>
              <a:rPr lang="en-US" sz="1400" dirty="0"/>
              <a:t>have found that the government’s “First Car” scheme that ended last year did not adversely affect the sales of secondhand cars. The company did a calculation and spread the proportions of to-sell cars proportionately between 2016 and 2018. The number of cars seen rolling back to the market did not trigger a situation of oversupply. There has been a forecast indicating that the secondhand car market would turn into a positive direction following the ameliorating economic situation thanks to loan granting and facilitations from financial institutions. After the secondhand car market situation floated to the surface, the prices were seen to improve last year</a:t>
            </a:r>
            <a:r>
              <a:rPr lang="en-US" sz="1400" dirty="0" smtClean="0"/>
              <a:t>.</a:t>
            </a:r>
            <a:endParaRPr lang="en-US" sz="1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28" y="1352600"/>
            <a:ext cx="5843351" cy="3291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856656"/>
            <a:ext cx="6383337"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รูปภาพ 6" descr="buttom.png"/>
          <p:cNvPicPr>
            <a:picLocks noChangeAspect="1"/>
          </p:cNvPicPr>
          <p:nvPr/>
        </p:nvPicPr>
        <p:blipFill>
          <a:blip r:embed="rId4"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smtClean="0">
                <a:solidFill>
                  <a:srgbClr val="0070C0"/>
                </a:solidFill>
                <a:latin typeface="Cordia New" pitchFamily="34" charset="-34"/>
                <a:cs typeface="Cordia New" pitchFamily="34" charset="-34"/>
              </a:rPr>
              <a:t>12</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3510342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672" y="920552"/>
            <a:ext cx="6048672" cy="7294305"/>
          </a:xfrm>
          <a:prstGeom prst="rect">
            <a:avLst/>
          </a:prstGeom>
          <a:noFill/>
        </p:spPr>
        <p:txBody>
          <a:bodyPr wrap="square" rtlCol="0">
            <a:spAutoFit/>
          </a:bodyPr>
          <a:lstStyle/>
          <a:p>
            <a:pPr marL="342900" indent="-342900" algn="just"/>
            <a:r>
              <a:rPr lang="en-US" sz="1600" b="1" dirty="0" smtClean="0">
                <a:latin typeface="CordiaUPC" pitchFamily="34" charset="-34"/>
                <a:cs typeface="CordiaUPC" pitchFamily="34" charset="-34"/>
              </a:rPr>
              <a:t> </a:t>
            </a:r>
            <a:r>
              <a:rPr lang="en-US" sz="1600" b="1" dirty="0">
                <a:latin typeface="CordiaUPC" pitchFamily="34" charset="-34"/>
                <a:cs typeface="CordiaUPC" pitchFamily="34" charset="-34"/>
              </a:rPr>
              <a:t>Interest rate risk</a:t>
            </a:r>
          </a:p>
          <a:p>
            <a:pPr marL="342900" indent="-342900" algn="just">
              <a:buAutoNum type="arabicPeriod"/>
            </a:pPr>
            <a:endParaRPr lang="en-US" sz="1600" dirty="0">
              <a:latin typeface="CordiaUPC" pitchFamily="34" charset="-34"/>
              <a:cs typeface="CordiaUPC" pitchFamily="34" charset="-34"/>
            </a:endParaRPr>
          </a:p>
          <a:p>
            <a:pPr algn="just">
              <a:tabLst>
                <a:tab pos="447675" algn="l"/>
              </a:tabLst>
            </a:pPr>
            <a:r>
              <a:rPr lang="en-US" sz="1400" dirty="0">
                <a:latin typeface="CordiaUPC" pitchFamily="34" charset="-34"/>
                <a:cs typeface="CordiaUPC" pitchFamily="34" charset="-34"/>
              </a:rPr>
              <a:t> In the operating lease business, there is the fixed interest rate throughout the life of the agreement making the Company has the fixed income from rental car.  While cost of its operation comes from the interest loan with 2 types; fixed rate and floating rate subject to the market rate of interest.  Therefore a risk of the spread of the income received and interest expense will impact directly on the cost and profit of the Company.</a:t>
            </a:r>
          </a:p>
          <a:p>
            <a:pPr algn="just">
              <a:tabLst>
                <a:tab pos="447675" algn="l"/>
              </a:tabLst>
            </a:pPr>
            <a:endParaRPr lang="en-US" sz="1400" dirty="0">
              <a:latin typeface="CordiaUPC" pitchFamily="34" charset="-34"/>
              <a:cs typeface="CordiaUPC" pitchFamily="34" charset="-34"/>
            </a:endParaRPr>
          </a:p>
          <a:p>
            <a:pPr algn="just">
              <a:tabLst>
                <a:tab pos="447675" algn="l"/>
              </a:tabLst>
            </a:pPr>
            <a:r>
              <a:rPr lang="en-US" sz="1400" dirty="0">
                <a:latin typeface="CordiaUPC" pitchFamily="34" charset="-34"/>
                <a:cs typeface="CordiaUPC" pitchFamily="34" charset="-34"/>
              </a:rPr>
              <a:t>Therefore the Company has the policy to reduce this risk by finding the cost of fund which complies with the nature of business.  The Company has managed risk with 2 aspects; duration and interest rate.  In term of duration management, the Company will set the loan period matching with the lease period.  Regarding the interest rate risk, the Company will try to obtain loans at a fixed cost to match with the car rental nature by keeping the difference between interest rate and rental income at the levels of profitability and consistence.</a:t>
            </a:r>
          </a:p>
          <a:p>
            <a:pPr algn="just"/>
            <a:endParaRPr lang="th-TH" sz="1400" dirty="0">
              <a:latin typeface="CordiaUPC" pitchFamily="34" charset="-34"/>
              <a:cs typeface="CordiaUPC" pitchFamily="34" charset="-34"/>
            </a:endParaRPr>
          </a:p>
          <a:p>
            <a:pPr algn="just" fontAlgn="t"/>
            <a:r>
              <a:rPr lang="en-US" sz="1400" dirty="0">
                <a:latin typeface="CordiaUPC" pitchFamily="34" charset="-34"/>
                <a:cs typeface="CordiaUPC" pitchFamily="34" charset="-34"/>
              </a:rPr>
              <a:t>The proportion of fixed rate and floating rate is as follows</a:t>
            </a:r>
            <a:r>
              <a:rPr lang="en-US" sz="1400" dirty="0" smtClean="0">
                <a:latin typeface="CordiaUPC" pitchFamily="34" charset="-34"/>
                <a:cs typeface="CordiaUPC" pitchFamily="34" charset="-34"/>
              </a:rPr>
              <a:t>:</a:t>
            </a:r>
          </a:p>
          <a:p>
            <a:pPr algn="just" fontAlgn="t"/>
            <a:endParaRPr lang="en-US" sz="1400" dirty="0" smtClean="0">
              <a:latin typeface="CordiaUPC" pitchFamily="34" charset="-34"/>
              <a:cs typeface="CordiaUPC" pitchFamily="34" charset="-34"/>
            </a:endParaRPr>
          </a:p>
          <a:p>
            <a:pPr algn="just" fontAlgn="t"/>
            <a:endParaRPr lang="th-TH" sz="1400" dirty="0" smtClean="0">
              <a:latin typeface="CordiaUPC" pitchFamily="34" charset="-34"/>
              <a:cs typeface="CordiaUPC" pitchFamily="34" charset="-34"/>
            </a:endParaRPr>
          </a:p>
          <a:p>
            <a:pPr algn="just"/>
            <a:endParaRPr lang="th-TH" sz="1400" dirty="0">
              <a:latin typeface="CordiaUPC" pitchFamily="34" charset="-34"/>
              <a:cs typeface="CordiaUPC" pitchFamily="34" charset="-34"/>
            </a:endParaRPr>
          </a:p>
          <a:p>
            <a:pPr algn="just"/>
            <a:endParaRPr lang="th-TH" sz="1400" dirty="0" smtClean="0">
              <a:latin typeface="CordiaUPC" pitchFamily="34" charset="-34"/>
              <a:cs typeface="CordiaUPC" pitchFamily="34" charset="-34"/>
            </a:endParaRPr>
          </a:p>
          <a:p>
            <a:pPr algn="just"/>
            <a:endParaRPr lang="th-TH" sz="1400" dirty="0">
              <a:latin typeface="CordiaUPC" pitchFamily="34" charset="-34"/>
              <a:cs typeface="CordiaUPC" pitchFamily="34" charset="-34"/>
            </a:endParaRPr>
          </a:p>
          <a:p>
            <a:pPr algn="just"/>
            <a:endParaRPr lang="th-TH" sz="1400" dirty="0" smtClean="0">
              <a:latin typeface="CordiaUPC" pitchFamily="34" charset="-34"/>
              <a:cs typeface="CordiaUPC" pitchFamily="34" charset="-34"/>
            </a:endParaRPr>
          </a:p>
          <a:p>
            <a:pPr algn="just"/>
            <a:endParaRPr lang="th-TH" sz="1400" dirty="0">
              <a:latin typeface="CordiaUPC" pitchFamily="34" charset="-34"/>
              <a:cs typeface="CordiaUPC" pitchFamily="34" charset="-34"/>
            </a:endParaRPr>
          </a:p>
          <a:p>
            <a:pPr algn="just"/>
            <a:endParaRPr lang="th-TH" sz="1400" dirty="0" smtClean="0">
              <a:latin typeface="CordiaUPC" pitchFamily="34" charset="-34"/>
              <a:cs typeface="CordiaUPC" pitchFamily="34" charset="-34"/>
            </a:endParaRPr>
          </a:p>
          <a:p>
            <a:pPr algn="just"/>
            <a:r>
              <a:rPr lang="en-GB" sz="1600" b="1" dirty="0" smtClean="0">
                <a:latin typeface="CordiaUPC" pitchFamily="34" charset="-34"/>
                <a:cs typeface="CordiaUPC" pitchFamily="34" charset="-34"/>
              </a:rPr>
              <a:t>Salvage </a:t>
            </a:r>
            <a:r>
              <a:rPr lang="en-GB" sz="1600" b="1" dirty="0">
                <a:latin typeface="CordiaUPC" pitchFamily="34" charset="-34"/>
                <a:cs typeface="CordiaUPC" pitchFamily="34" charset="-34"/>
              </a:rPr>
              <a:t>Value Management Risks</a:t>
            </a:r>
            <a:endParaRPr lang="th-TH" sz="1600" b="1" dirty="0">
              <a:latin typeface="CordiaUPC" pitchFamily="34" charset="-34"/>
              <a:cs typeface="CordiaUPC" pitchFamily="34" charset="-34"/>
            </a:endParaRPr>
          </a:p>
          <a:p>
            <a:pPr algn="just"/>
            <a:r>
              <a:rPr lang="en-GB" sz="1400" dirty="0">
                <a:latin typeface="CordiaUPC" pitchFamily="34" charset="-34"/>
                <a:cs typeface="CordiaUPC" pitchFamily="34" charset="-34"/>
              </a:rPr>
              <a:t> </a:t>
            </a:r>
            <a:endParaRPr lang="en-US" sz="1400" dirty="0">
              <a:latin typeface="CordiaUPC" pitchFamily="34" charset="-34"/>
              <a:cs typeface="CordiaUPC" pitchFamily="34" charset="-34"/>
            </a:endParaRPr>
          </a:p>
          <a:p>
            <a:pPr algn="just"/>
            <a:r>
              <a:rPr lang="en-GB" sz="1400" dirty="0">
                <a:latin typeface="CordiaUPC" pitchFamily="34" charset="-34"/>
                <a:cs typeface="CordiaUPC" pitchFamily="34" charset="-34"/>
              </a:rPr>
              <a:t>The Company operates operating lease business with the period from 1 year to 5 years.  After the expiration of agreement, the company may consider to keep the car for short rental with period from 1 year to 2 years. In case of ineffective management, the company may encounter a risk of purchasing too many cars.  However, the company’s subsidiary named </a:t>
            </a:r>
            <a:r>
              <a:rPr lang="en-GB" sz="1400" dirty="0" err="1">
                <a:latin typeface="CordiaUPC" pitchFamily="34" charset="-34"/>
                <a:cs typeface="CordiaUPC" pitchFamily="34" charset="-34"/>
              </a:rPr>
              <a:t>Krungthai</a:t>
            </a:r>
            <a:r>
              <a:rPr lang="en-GB" sz="1400" dirty="0">
                <a:latin typeface="CordiaUPC" pitchFamily="34" charset="-34"/>
                <a:cs typeface="CordiaUPC" pitchFamily="34" charset="-34"/>
              </a:rPr>
              <a:t> Automobile Co., Ltd. centralises the sales of used cars under the brand “Toyota Sure” from Toyota Motors (Thailand) Co., Ltd.  Thus, the trust from the customers on used cars helps to secure confidence from potential customers, hence the increased opportunity of selling cars. </a:t>
            </a:r>
            <a:endParaRPr lang="en-US" sz="1400" dirty="0">
              <a:latin typeface="CordiaUPC" pitchFamily="34" charset="-34"/>
              <a:cs typeface="CordiaUPC" pitchFamily="34" charset="-34"/>
            </a:endParaRPr>
          </a:p>
          <a:p>
            <a:pPr algn="just"/>
            <a:r>
              <a:rPr lang="en-GB" sz="1400" dirty="0">
                <a:latin typeface="CordiaUPC" pitchFamily="34" charset="-34"/>
                <a:cs typeface="CordiaUPC" pitchFamily="34" charset="-34"/>
              </a:rPr>
              <a:t> </a:t>
            </a:r>
            <a:endParaRPr lang="en-US" sz="1400" dirty="0">
              <a:latin typeface="CordiaUPC" pitchFamily="34" charset="-34"/>
              <a:cs typeface="CordiaUPC" pitchFamily="34" charset="-34"/>
            </a:endParaRPr>
          </a:p>
          <a:p>
            <a:pPr algn="just"/>
            <a:r>
              <a:rPr lang="en-GB" sz="1400" dirty="0">
                <a:latin typeface="CordiaUPC" pitchFamily="34" charset="-34"/>
                <a:cs typeface="CordiaUPC" pitchFamily="34" charset="-34"/>
              </a:rPr>
              <a:t>The company is focusing on maximising the capability of selling lease-expired cars. Therefore, the management has deployed the policy of asset management as follow:</a:t>
            </a:r>
            <a:endParaRPr lang="en-US" sz="1600" dirty="0">
              <a:latin typeface="CordiaUPC" pitchFamily="34" charset="-34"/>
              <a:cs typeface="CordiaUPC" pitchFamily="34" charset="-34"/>
            </a:endParaRPr>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13</a:t>
            </a:r>
            <a:endParaRPr lang="th-TH" sz="1200" b="1" dirty="0">
              <a:solidFill>
                <a:srgbClr val="0070C0"/>
              </a:solidFill>
              <a:latin typeface="Cordia New" pitchFamily="34" charset="-34"/>
              <a:cs typeface="Cordia New" pitchFamily="34" charset="-34"/>
            </a:endParaRPr>
          </a:p>
        </p:txBody>
      </p:sp>
      <p:graphicFrame>
        <p:nvGraphicFramePr>
          <p:cNvPr id="11" name="Table 10"/>
          <p:cNvGraphicFramePr>
            <a:graphicFrameLocks noGrp="1"/>
          </p:cNvGraphicFramePr>
          <p:nvPr>
            <p:extLst>
              <p:ext uri="{D42A27DB-BD31-4B8C-83A1-F6EECF244321}">
                <p14:modId xmlns:p14="http://schemas.microsoft.com/office/powerpoint/2010/main" val="3546601379"/>
              </p:ext>
            </p:extLst>
          </p:nvPr>
        </p:nvGraphicFramePr>
        <p:xfrm>
          <a:off x="614025" y="4160912"/>
          <a:ext cx="5587190" cy="1226820"/>
        </p:xfrm>
        <a:graphic>
          <a:graphicData uri="http://schemas.openxmlformats.org/drawingml/2006/table">
            <a:tbl>
              <a:tblPr/>
              <a:tblGrid>
                <a:gridCol w="798170"/>
                <a:gridCol w="798170"/>
                <a:gridCol w="798170"/>
                <a:gridCol w="798170"/>
                <a:gridCol w="798170"/>
                <a:gridCol w="798170"/>
                <a:gridCol w="798170"/>
              </a:tblGrid>
              <a:tr h="24384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Type of Interest</a:t>
                      </a:r>
                    </a:p>
                  </a:txBody>
                  <a:tcPr marL="7620" marR="7620" marT="762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gridSpan="2">
                  <a:txBody>
                    <a:bodyPr/>
                    <a:lstStyle/>
                    <a:p>
                      <a:pPr algn="ctr">
                        <a:spcAft>
                          <a:spcPts val="0"/>
                        </a:spcAft>
                      </a:pPr>
                      <a:r>
                        <a:rPr lang="th-TH" sz="1400" dirty="0" smtClean="0">
                          <a:solidFill>
                            <a:schemeClr val="tx1"/>
                          </a:solidFill>
                          <a:latin typeface="CordiaUPC" pitchFamily="34" charset="-34"/>
                          <a:ea typeface="Times New Roman"/>
                          <a:cs typeface="CordiaUPC" pitchFamily="34" charset="-34"/>
                        </a:rPr>
                        <a:t>31 </a:t>
                      </a:r>
                      <a:r>
                        <a:rPr lang="en-US" sz="1400" dirty="0" smtClean="0">
                          <a:solidFill>
                            <a:schemeClr val="tx1"/>
                          </a:solidFill>
                          <a:latin typeface="CordiaUPC" pitchFamily="34" charset="-34"/>
                          <a:ea typeface="Times New Roman"/>
                          <a:cs typeface="CordiaUPC" pitchFamily="34" charset="-34"/>
                        </a:rPr>
                        <a:t>December 2015</a:t>
                      </a:r>
                      <a:endParaRPr lang="en-US" sz="1400" dirty="0">
                        <a:solidFill>
                          <a:schemeClr val="tx1"/>
                        </a:solidFill>
                        <a:latin typeface="CordiaUPC" pitchFamily="34" charset="-34"/>
                        <a:ea typeface="Times New Roman"/>
                        <a:cs typeface="CordiaUPC"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a:noFill/>
                    </a:lnB>
                  </a:tcPr>
                </a:tc>
                <a:tc hMerge="1">
                  <a:txBody>
                    <a:bodyPr/>
                    <a:lstStyle/>
                    <a:p>
                      <a:endParaRPr lang="en-US"/>
                    </a:p>
                  </a:txBody>
                  <a:tcPr/>
                </a:tc>
                <a:tc gridSpan="2">
                  <a:txBody>
                    <a:bodyPr/>
                    <a:lstStyle/>
                    <a:p>
                      <a:pPr algn="ctr">
                        <a:spcAft>
                          <a:spcPts val="0"/>
                        </a:spcAft>
                      </a:pPr>
                      <a:r>
                        <a:rPr lang="th-TH" sz="1400" dirty="0" smtClean="0">
                          <a:solidFill>
                            <a:schemeClr val="tx1"/>
                          </a:solidFill>
                          <a:latin typeface="CordiaUPC" pitchFamily="34" charset="-34"/>
                          <a:ea typeface="Times New Roman"/>
                          <a:cs typeface="CordiaUPC" pitchFamily="34" charset="-34"/>
                        </a:rPr>
                        <a:t>31 </a:t>
                      </a:r>
                      <a:r>
                        <a:rPr lang="en-US" sz="1400" dirty="0" smtClean="0">
                          <a:solidFill>
                            <a:schemeClr val="tx1"/>
                          </a:solidFill>
                          <a:latin typeface="CordiaUPC" pitchFamily="34" charset="-34"/>
                          <a:ea typeface="Times New Roman"/>
                          <a:cs typeface="CordiaUPC" pitchFamily="34" charset="-34"/>
                        </a:rPr>
                        <a:t>December 2016</a:t>
                      </a:r>
                      <a:endParaRPr lang="en-US" sz="1400" dirty="0">
                        <a:solidFill>
                          <a:schemeClr val="tx1"/>
                        </a:solidFill>
                        <a:latin typeface="CordiaUPC" pitchFamily="34" charset="-34"/>
                        <a:ea typeface="Times New Roman"/>
                        <a:cs typeface="CordiaUPC"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a:noFill/>
                    </a:lnB>
                  </a:tcPr>
                </a:tc>
                <a:tc hMerge="1">
                  <a:txBody>
                    <a:bodyPr/>
                    <a:lstStyle/>
                    <a:p>
                      <a:endParaRPr lang="en-US"/>
                    </a:p>
                  </a:txBody>
                  <a:tcPr/>
                </a:tc>
                <a:tc gridSpan="2">
                  <a:txBody>
                    <a:bodyPr/>
                    <a:lstStyle/>
                    <a:p>
                      <a:pPr algn="ctr">
                        <a:spcAft>
                          <a:spcPts val="0"/>
                        </a:spcAft>
                      </a:pPr>
                      <a:r>
                        <a:rPr lang="th-TH" sz="1400" dirty="0" smtClean="0">
                          <a:solidFill>
                            <a:schemeClr val="tx1"/>
                          </a:solidFill>
                          <a:latin typeface="CordiaUPC" pitchFamily="34" charset="-34"/>
                          <a:ea typeface="Times New Roman"/>
                          <a:cs typeface="CordiaUPC" pitchFamily="34" charset="-34"/>
                        </a:rPr>
                        <a:t>31 </a:t>
                      </a:r>
                      <a:r>
                        <a:rPr lang="en-US" sz="1400" dirty="0" smtClean="0">
                          <a:solidFill>
                            <a:schemeClr val="tx1"/>
                          </a:solidFill>
                          <a:latin typeface="CordiaUPC" pitchFamily="34" charset="-34"/>
                          <a:ea typeface="Times New Roman"/>
                          <a:cs typeface="CordiaUPC" pitchFamily="34" charset="-34"/>
                        </a:rPr>
                        <a:t>December 2017</a:t>
                      </a:r>
                      <a:endParaRPr lang="en-US" sz="1400" dirty="0">
                        <a:solidFill>
                          <a:schemeClr val="tx1"/>
                        </a:solidFill>
                        <a:latin typeface="CordiaUPC" pitchFamily="34" charset="-34"/>
                        <a:ea typeface="Times New Roman"/>
                        <a:cs typeface="CordiaUPC"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a:noFill/>
                    </a:lnB>
                  </a:tcPr>
                </a:tc>
                <a:tc hMerge="1">
                  <a:txBody>
                    <a:bodyPr/>
                    <a:lstStyle/>
                    <a:p>
                      <a:endParaRPr lang="en-US"/>
                    </a:p>
                  </a:txBody>
                  <a:tcPr/>
                </a:tc>
              </a:tr>
              <a:tr h="243840">
                <a:tc vMerge="1">
                  <a:txBody>
                    <a:bodyPr/>
                    <a:lstStyle/>
                    <a:p>
                      <a:endParaRPr lang="en-US"/>
                    </a:p>
                  </a:txBody>
                  <a:tcPr/>
                </a:tc>
                <a:tc>
                  <a:txBody>
                    <a:bodyPr/>
                    <a:lstStyle/>
                    <a:p>
                      <a:pPr algn="ctr">
                        <a:spcAft>
                          <a:spcPts val="0"/>
                        </a:spcAft>
                      </a:pPr>
                      <a:r>
                        <a:rPr lang="en-US" sz="1200" dirty="0" smtClean="0">
                          <a:solidFill>
                            <a:schemeClr val="tx1"/>
                          </a:solidFill>
                          <a:latin typeface="CordiaUPC" pitchFamily="34" charset="-34"/>
                          <a:ea typeface="Times New Roman"/>
                          <a:cs typeface="CordiaUPC" pitchFamily="34" charset="-34"/>
                        </a:rPr>
                        <a:t>Million Baht</a:t>
                      </a:r>
                      <a:endParaRPr lang="en-US" sz="1200" dirty="0">
                        <a:solidFill>
                          <a:schemeClr val="tx1"/>
                        </a:solidFill>
                        <a:latin typeface="CordiaUPC" pitchFamily="34" charset="-34"/>
                        <a:ea typeface="Times New Roman"/>
                        <a:cs typeface="CordiaUPC" pitchFamily="34" charset="-34"/>
                      </a:endParaRPr>
                    </a:p>
                  </a:txBody>
                  <a:tcPr marL="59043" marR="59043" marT="0"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a:t>
                      </a:r>
                    </a:p>
                  </a:txBody>
                  <a:tcPr marL="59043" marR="59043" marT="0"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algn="ctr">
                        <a:spcAft>
                          <a:spcPts val="0"/>
                        </a:spcAft>
                      </a:pPr>
                      <a:r>
                        <a:rPr lang="en-US" sz="1200" dirty="0" smtClean="0">
                          <a:solidFill>
                            <a:schemeClr val="tx1"/>
                          </a:solidFill>
                          <a:latin typeface="CordiaUPC" pitchFamily="34" charset="-34"/>
                          <a:ea typeface="Times New Roman"/>
                          <a:cs typeface="CordiaUPC" pitchFamily="34" charset="-34"/>
                        </a:rPr>
                        <a:t>Million Baht</a:t>
                      </a:r>
                      <a:endParaRPr lang="en-US" sz="1200" dirty="0">
                        <a:solidFill>
                          <a:schemeClr val="tx1"/>
                        </a:solidFill>
                        <a:latin typeface="CordiaUPC" pitchFamily="34" charset="-34"/>
                        <a:ea typeface="Times New Roman"/>
                        <a:cs typeface="CordiaUPC" pitchFamily="34" charset="-34"/>
                      </a:endParaRPr>
                    </a:p>
                  </a:txBody>
                  <a:tcPr marL="59043" marR="59043" marT="0"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a:t>
                      </a:r>
                    </a:p>
                  </a:txBody>
                  <a:tcPr marL="59043" marR="59043" marT="0"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algn="ctr">
                        <a:spcAft>
                          <a:spcPts val="0"/>
                        </a:spcAft>
                      </a:pPr>
                      <a:r>
                        <a:rPr lang="en-US" sz="1200" dirty="0" smtClean="0">
                          <a:solidFill>
                            <a:schemeClr val="tx1"/>
                          </a:solidFill>
                          <a:latin typeface="CordiaUPC" pitchFamily="34" charset="-34"/>
                          <a:ea typeface="Times New Roman"/>
                          <a:cs typeface="CordiaUPC" pitchFamily="34" charset="-34"/>
                        </a:rPr>
                        <a:t>Million Baht</a:t>
                      </a:r>
                      <a:endParaRPr lang="en-US" sz="1200" dirty="0">
                        <a:solidFill>
                          <a:schemeClr val="tx1"/>
                        </a:solidFill>
                        <a:latin typeface="CordiaUPC" pitchFamily="34" charset="-34"/>
                        <a:ea typeface="Times New Roman"/>
                        <a:cs typeface="CordiaUPC" pitchFamily="34" charset="-34"/>
                      </a:endParaRPr>
                    </a:p>
                  </a:txBody>
                  <a:tcPr marL="59043" marR="59043" marT="0"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algn="ctr">
                        <a:spcAft>
                          <a:spcPts val="0"/>
                        </a:spcAft>
                      </a:pPr>
                      <a:r>
                        <a:rPr lang="en-US" sz="1200" dirty="0" smtClean="0">
                          <a:solidFill>
                            <a:schemeClr val="tx1"/>
                          </a:solidFill>
                          <a:latin typeface="CordiaUPC" pitchFamily="34" charset="-34"/>
                          <a:ea typeface="Times New Roman"/>
                          <a:cs typeface="CordiaUPC" pitchFamily="34" charset="-34"/>
                        </a:rPr>
                        <a:t>Million Baht</a:t>
                      </a:r>
                      <a:endParaRPr lang="en-US" sz="1200" dirty="0">
                        <a:solidFill>
                          <a:schemeClr val="tx1"/>
                        </a:solidFill>
                        <a:latin typeface="CordiaUPC" pitchFamily="34" charset="-34"/>
                        <a:ea typeface="Times New Roman"/>
                        <a:cs typeface="CordiaUPC" pitchFamily="34" charset="-34"/>
                      </a:endParaRPr>
                    </a:p>
                  </a:txBody>
                  <a:tcPr marL="59043" marR="59043" marT="0" marB="0" anchor="ctr" horzOverflow="overflow">
                    <a:lnL>
                      <a:noFill/>
                    </a:lnL>
                    <a:lnR>
                      <a:noFill/>
                    </a:lnR>
                    <a:lnT>
                      <a:noFill/>
                    </a:lnT>
                    <a:lnB w="12700" cap="flat" cmpd="sng" algn="ctr">
                      <a:solidFill>
                        <a:srgbClr val="00B0F0"/>
                      </a:solidFill>
                      <a:prstDash val="solid"/>
                      <a:round/>
                      <a:headEnd type="none" w="med" len="med"/>
                      <a:tailEnd type="none" w="med" len="med"/>
                    </a:lnB>
                  </a:tcPr>
                </a:tc>
              </a:tr>
              <a:tr h="243840">
                <a:tc>
                  <a:txBody>
                    <a:bodyPr/>
                    <a:lstStyle/>
                    <a:p>
                      <a:pPr marL="111125" marR="0" lvl="0" indent="0" algn="just" defTabSz="914400" rtl="0" eaLnBrk="1" fontAlgn="base" latinLnBrk="0" hangingPunct="1">
                        <a:lnSpc>
                          <a:spcPct val="100000"/>
                        </a:lnSpc>
                        <a:spcBef>
                          <a:spcPct val="0"/>
                        </a:spcBef>
                        <a:spcAft>
                          <a:spcPct val="0"/>
                        </a:spcAft>
                        <a:buClrTx/>
                        <a:buSzTx/>
                        <a:buFontTx/>
                        <a:buNone/>
                        <a:tabLst/>
                      </a:pPr>
                      <a:r>
                        <a:rPr lang="th-TH" sz="1200" b="0" i="0" u="none" strike="noStrike" dirty="0">
                          <a:solidFill>
                            <a:srgbClr val="000000"/>
                          </a:solidFill>
                          <a:effectLst/>
                          <a:latin typeface="CordiaUPC" panose="020B0304020202020204" pitchFamily="34" charset="-34"/>
                          <a:cs typeface="CordiaUPC" panose="020B0304020202020204" pitchFamily="34" charset="-34"/>
                        </a:rPr>
                        <a:t>-  </a:t>
                      </a: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Fixed</a:t>
                      </a:r>
                    </a:p>
                  </a:txBody>
                  <a:tcPr marL="7620" marR="7620" marT="7619"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400" b="0" i="0" u="none" strike="noStrike">
                          <a:solidFill>
                            <a:srgbClr val="000000"/>
                          </a:solidFill>
                          <a:effectLst/>
                          <a:latin typeface="CordiaUPC"/>
                        </a:rPr>
                        <a:t>1,346.98</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400" b="0" i="0" u="none" strike="noStrike">
                          <a:solidFill>
                            <a:srgbClr val="000000"/>
                          </a:solidFill>
                          <a:effectLst/>
                          <a:latin typeface="CordiaUPC"/>
                        </a:rPr>
                        <a:t>75.85</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400" b="0" i="0" u="none" strike="noStrike">
                          <a:solidFill>
                            <a:srgbClr val="000000"/>
                          </a:solidFill>
                          <a:effectLst/>
                          <a:latin typeface="CordiaUPC"/>
                        </a:rPr>
                        <a:t>1,845.38</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400" b="0" i="0" u="none" strike="noStrike">
                          <a:solidFill>
                            <a:srgbClr val="000000"/>
                          </a:solidFill>
                          <a:effectLst/>
                          <a:latin typeface="CordiaUPC"/>
                        </a:rPr>
                        <a:t>73.14</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400" b="0" i="0" u="none" strike="noStrike">
                          <a:solidFill>
                            <a:srgbClr val="000000"/>
                          </a:solidFill>
                          <a:effectLst/>
                          <a:latin typeface="CordiaUPC"/>
                        </a:rPr>
                        <a:t>  2,286.39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400" b="0" i="0" u="none" strike="noStrike">
                          <a:solidFill>
                            <a:srgbClr val="000000"/>
                          </a:solidFill>
                          <a:effectLst/>
                          <a:latin typeface="CordiaUPC"/>
                        </a:rPr>
                        <a:t>        80.63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r>
              <a:tr h="243840">
                <a:tc>
                  <a:txBody>
                    <a:bodyPr/>
                    <a:lstStyle/>
                    <a:p>
                      <a:pPr marL="111125" marR="0" lvl="0" indent="0" algn="just" defTabSz="914400" rtl="0" eaLnBrk="1" fontAlgn="base" latinLnBrk="0" hangingPunct="1">
                        <a:lnSpc>
                          <a:spcPct val="100000"/>
                        </a:lnSpc>
                        <a:spcBef>
                          <a:spcPct val="0"/>
                        </a:spcBef>
                        <a:spcAft>
                          <a:spcPct val="0"/>
                        </a:spcAft>
                        <a:buClrTx/>
                        <a:buSzTx/>
                        <a:buFontTx/>
                        <a:buNone/>
                        <a:tabLst/>
                      </a:pPr>
                      <a:r>
                        <a:rPr lang="th-TH" sz="1200" b="0" i="0" u="none" strike="noStrike" dirty="0">
                          <a:solidFill>
                            <a:srgbClr val="000000"/>
                          </a:solidFill>
                          <a:effectLst/>
                          <a:latin typeface="CordiaUPC" panose="020B0304020202020204" pitchFamily="34" charset="-34"/>
                          <a:cs typeface="CordiaUPC" panose="020B0304020202020204" pitchFamily="34" charset="-34"/>
                        </a:rPr>
                        <a:t>-  </a:t>
                      </a: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Floated</a:t>
                      </a:r>
                    </a:p>
                  </a:txBody>
                  <a:tcPr marL="7620" marR="7620" marT="7619"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429.53</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24.18</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677.55</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26.86</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      549.13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        19.37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r h="251460">
                <a:tc>
                  <a:txBody>
                    <a:bodyPr/>
                    <a:lstStyle/>
                    <a:p>
                      <a:pPr algn="ctr" rtl="0" fontAlgn="ctr"/>
                      <a:r>
                        <a:rPr lang="en-US" sz="1400" b="0" i="0" u="none" strike="noStrike" dirty="0" smtClean="0">
                          <a:solidFill>
                            <a:srgbClr val="000000"/>
                          </a:solidFill>
                          <a:effectLst/>
                          <a:latin typeface="CordiaUPC" panose="020B0304020202020204" pitchFamily="34" charset="-34"/>
                          <a:cs typeface="CordiaUPC" panose="020B0304020202020204" pitchFamily="34" charset="-34"/>
                        </a:rPr>
                        <a:t>Total</a:t>
                      </a:r>
                      <a:endParaRPr lang="th-TH" sz="14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1,776.51</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100</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2,522.93</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100</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a:solidFill>
                            <a:srgbClr val="000000"/>
                          </a:solidFill>
                          <a:effectLst/>
                          <a:latin typeface="CordiaUPC"/>
                        </a:rPr>
                        <a:t>2,835.52</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400" b="0" i="0" u="none" strike="noStrike" dirty="0">
                          <a:solidFill>
                            <a:srgbClr val="000000"/>
                          </a:solidFill>
                          <a:effectLst/>
                          <a:latin typeface="CordiaUPC"/>
                        </a:rPr>
                        <a:t>           100 </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
        <p:nvSpPr>
          <p:cNvPr id="9" name="Rectangle 8"/>
          <p:cNvSpPr/>
          <p:nvPr/>
        </p:nvSpPr>
        <p:spPr>
          <a:xfrm>
            <a:off x="449464" y="472362"/>
            <a:ext cx="5881855" cy="400110"/>
          </a:xfrm>
          <a:prstGeom prst="rect">
            <a:avLst/>
          </a:prstGeom>
        </p:spPr>
        <p:txBody>
          <a:bodyPr wrap="square">
            <a:spAutoFit/>
          </a:bodyPr>
          <a:lstStyle/>
          <a:p>
            <a:pPr algn="thaiDist"/>
            <a:r>
              <a:rPr lang="en-US" sz="2000" b="1" dirty="0" smtClean="0">
                <a:latin typeface="CordiaUPC" pitchFamily="34" charset="-34"/>
                <a:cs typeface="CordiaUPC" pitchFamily="34" charset="-34"/>
              </a:rPr>
              <a:t>Risk </a:t>
            </a:r>
            <a:r>
              <a:rPr lang="en-US" sz="2000" b="1" dirty="0">
                <a:latin typeface="CordiaUPC" pitchFamily="34" charset="-34"/>
                <a:cs typeface="CordiaUPC" pitchFamily="34" charset="-34"/>
              </a:rPr>
              <a:t>Factor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5886" y="563212"/>
            <a:ext cx="5857916" cy="9325630"/>
          </a:xfrm>
          <a:prstGeom prst="rect">
            <a:avLst/>
          </a:prstGeom>
          <a:noFill/>
        </p:spPr>
        <p:txBody>
          <a:bodyPr wrap="square" rtlCol="0">
            <a:spAutoFit/>
          </a:bodyPr>
          <a:lstStyle/>
          <a:p>
            <a:pPr lvl="0" algn="thaiDist"/>
            <a:r>
              <a:rPr lang="en-US" sz="1400" dirty="0">
                <a:latin typeface="CordiaUPC" pitchFamily="34" charset="-34"/>
                <a:cs typeface="CordiaUPC" pitchFamily="34" charset="-34"/>
              </a:rPr>
              <a:t>1.) </a:t>
            </a:r>
            <a:r>
              <a:rPr lang="en-GB" sz="1400" dirty="0">
                <a:latin typeface="CordiaUPC" pitchFamily="34" charset="-34"/>
                <a:cs typeface="CordiaUPC" pitchFamily="34" charset="-34"/>
              </a:rPr>
              <a:t>Establish its own service centres and the network of over 800 establishments with expertise in vehicle maintenance. The company’s service centre will provide useful advice and ensure that customers are able to keep the leased cars timely and in accordance to the maintenance programme in order to be entitled to as good quality as market requirement and in order to facilitate the sales of used cars at a higher price.</a:t>
            </a:r>
            <a:endParaRPr lang="en-US" sz="1400" dirty="0">
              <a:latin typeface="CordiaUPC" pitchFamily="34" charset="-34"/>
              <a:cs typeface="CordiaUPC" pitchFamily="34" charset="-34"/>
            </a:endParaRPr>
          </a:p>
          <a:p>
            <a:pPr lvl="0" algn="thaiDist"/>
            <a:endParaRPr lang="en-US" sz="1600" dirty="0">
              <a:latin typeface="Cordia New" pitchFamily="34" charset="-34"/>
            </a:endParaRPr>
          </a:p>
          <a:p>
            <a:pPr lvl="0" algn="thaiDist"/>
            <a:r>
              <a:rPr lang="en-US" sz="1400" dirty="0">
                <a:latin typeface="CordiaUPC" pitchFamily="34" charset="-34"/>
                <a:cs typeface="CordiaUPC" pitchFamily="34" charset="-34"/>
              </a:rPr>
              <a:t>2.) </a:t>
            </a:r>
            <a:r>
              <a:rPr lang="en-GB" sz="1400" dirty="0">
                <a:latin typeface="CordiaUPC" pitchFamily="34" charset="-34"/>
                <a:cs typeface="CordiaUPC" pitchFamily="34" charset="-34"/>
              </a:rPr>
              <a:t>Conduct its own selling activity by negotiate sales directly with buyers through </a:t>
            </a:r>
            <a:r>
              <a:rPr lang="en-GB" sz="1400" dirty="0" err="1">
                <a:latin typeface="CordiaUPC" pitchFamily="34" charset="-34"/>
                <a:cs typeface="CordiaUPC" pitchFamily="34" charset="-34"/>
              </a:rPr>
              <a:t>KrungThai</a:t>
            </a:r>
            <a:r>
              <a:rPr lang="en-GB" sz="1400" dirty="0">
                <a:latin typeface="CordiaUPC" pitchFamily="34" charset="-34"/>
                <a:cs typeface="CordiaUPC" pitchFamily="34" charset="-34"/>
              </a:rPr>
              <a:t> Automobile Co., Ltd., a subsidiary of the company. This policy enables the company to manage the existing cars with more efficiency. In </a:t>
            </a:r>
            <a:r>
              <a:rPr lang="en-GB" sz="1400" dirty="0" smtClean="0">
                <a:latin typeface="CordiaUPC" pitchFamily="34" charset="-34"/>
                <a:cs typeface="CordiaUPC" pitchFamily="34" charset="-34"/>
              </a:rPr>
              <a:t>201</a:t>
            </a:r>
            <a:r>
              <a:rPr lang="th-TH" sz="1400" dirty="0" smtClean="0">
                <a:latin typeface="CordiaUPC" pitchFamily="34" charset="-34"/>
                <a:cs typeface="CordiaUPC" pitchFamily="34" charset="-34"/>
              </a:rPr>
              <a:t>7</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and </a:t>
            </a:r>
            <a:r>
              <a:rPr lang="en-GB" sz="1400" dirty="0" smtClean="0">
                <a:latin typeface="CordiaUPC" pitchFamily="34" charset="-34"/>
                <a:cs typeface="CordiaUPC" pitchFamily="34" charset="-34"/>
              </a:rPr>
              <a:t>201</a:t>
            </a:r>
            <a:r>
              <a:rPr lang="th-TH" sz="1400" dirty="0">
                <a:latin typeface="CordiaUPC" pitchFamily="34" charset="-34"/>
                <a:cs typeface="CordiaUPC" pitchFamily="34" charset="-34"/>
              </a:rPr>
              <a:t>6</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the company had sold away a total of </a:t>
            </a:r>
            <a:r>
              <a:rPr lang="en-GB" sz="1400" dirty="0" smtClean="0">
                <a:latin typeface="CordiaUPC" pitchFamily="34" charset="-34"/>
                <a:cs typeface="CordiaUPC" pitchFamily="34" charset="-34"/>
              </a:rPr>
              <a:t>1,</a:t>
            </a:r>
            <a:r>
              <a:rPr lang="th-TH" sz="1400" dirty="0" smtClean="0">
                <a:latin typeface="CordiaUPC" pitchFamily="34" charset="-34"/>
                <a:cs typeface="CordiaUPC" pitchFamily="34" charset="-34"/>
              </a:rPr>
              <a:t>655 </a:t>
            </a:r>
            <a:r>
              <a:rPr lang="en-GB" sz="1400" dirty="0" smtClean="0">
                <a:latin typeface="CordiaUPC" pitchFamily="34" charset="-34"/>
                <a:cs typeface="CordiaUPC" pitchFamily="34" charset="-34"/>
              </a:rPr>
              <a:t>lease-expired </a:t>
            </a:r>
            <a:r>
              <a:rPr lang="en-GB" sz="1400" dirty="0">
                <a:latin typeface="CordiaUPC" pitchFamily="34" charset="-34"/>
                <a:cs typeface="CordiaUPC" pitchFamily="34" charset="-34"/>
              </a:rPr>
              <a:t>cars, and </a:t>
            </a:r>
            <a:r>
              <a:rPr lang="en-GB" sz="1400" dirty="0" smtClean="0">
                <a:latin typeface="CordiaUPC" pitchFamily="34" charset="-34"/>
                <a:cs typeface="CordiaUPC" pitchFamily="34" charset="-34"/>
              </a:rPr>
              <a:t>1,</a:t>
            </a:r>
            <a:r>
              <a:rPr lang="th-TH" sz="1400" dirty="0" smtClean="0">
                <a:latin typeface="CordiaUPC" pitchFamily="34" charset="-34"/>
                <a:cs typeface="CordiaUPC" pitchFamily="34" charset="-34"/>
              </a:rPr>
              <a:t>460</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lease-expired cars, respectively. The profit of lease-expired car sales in </a:t>
            </a:r>
            <a:r>
              <a:rPr lang="en-GB" sz="1400" dirty="0" smtClean="0">
                <a:latin typeface="CordiaUPC" pitchFamily="34" charset="-34"/>
                <a:cs typeface="CordiaUPC" pitchFamily="34" charset="-34"/>
              </a:rPr>
              <a:t>201</a:t>
            </a:r>
            <a:r>
              <a:rPr lang="th-TH" sz="1400" dirty="0" smtClean="0">
                <a:latin typeface="CordiaUPC" pitchFamily="34" charset="-34"/>
                <a:cs typeface="CordiaUPC" pitchFamily="34" charset="-34"/>
              </a:rPr>
              <a:t>7</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totalled </a:t>
            </a:r>
            <a:r>
              <a:rPr lang="th-TH" sz="1400" dirty="0" smtClean="0">
                <a:latin typeface="CordiaUPC" pitchFamily="34" charset="-34"/>
                <a:cs typeface="CordiaUPC" pitchFamily="34" charset="-34"/>
              </a:rPr>
              <a:t>271.74</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million baht, and in </a:t>
            </a:r>
            <a:r>
              <a:rPr lang="en-GB" sz="1400" dirty="0" smtClean="0">
                <a:latin typeface="CordiaUPC" pitchFamily="34" charset="-34"/>
                <a:cs typeface="CordiaUPC" pitchFamily="34" charset="-34"/>
              </a:rPr>
              <a:t>201</a:t>
            </a:r>
            <a:r>
              <a:rPr lang="th-TH" sz="1400" dirty="0" smtClean="0">
                <a:latin typeface="CordiaUPC" pitchFamily="34" charset="-34"/>
                <a:cs typeface="CordiaUPC" pitchFamily="34" charset="-34"/>
              </a:rPr>
              <a:t>6</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totalling </a:t>
            </a:r>
            <a:r>
              <a:rPr lang="th-TH" sz="1400" dirty="0" smtClean="0">
                <a:latin typeface="CordiaUPC" pitchFamily="34" charset="-34"/>
                <a:cs typeface="CordiaUPC" pitchFamily="34" charset="-34"/>
              </a:rPr>
              <a:t>245.06 </a:t>
            </a:r>
            <a:r>
              <a:rPr lang="en-GB" sz="1400" dirty="0">
                <a:latin typeface="CordiaUPC" pitchFamily="34" charset="-34"/>
                <a:cs typeface="CordiaUPC" pitchFamily="34" charset="-34"/>
              </a:rPr>
              <a:t>million baht, respectively.</a:t>
            </a:r>
            <a:endParaRPr lang="en-US" sz="1400" dirty="0">
              <a:latin typeface="CordiaUPC" pitchFamily="34" charset="-34"/>
              <a:cs typeface="CordiaUPC" pitchFamily="34" charset="-34"/>
            </a:endParaRPr>
          </a:p>
          <a:p>
            <a:pPr algn="thaiDist"/>
            <a:endParaRPr lang="en-US" sz="1600" dirty="0">
              <a:latin typeface="Cordia New" pitchFamily="34" charset="-34"/>
            </a:endParaRPr>
          </a:p>
          <a:p>
            <a:r>
              <a:rPr lang="th-TH" sz="1400" b="1" dirty="0">
                <a:latin typeface="Cordia New" pitchFamily="34" charset="-34"/>
              </a:rPr>
              <a:t>3.3 </a:t>
            </a:r>
            <a:r>
              <a:rPr lang="en-GB" sz="1600" b="1" dirty="0"/>
              <a:t>Risks in Financial Liquidity</a:t>
            </a:r>
            <a:endParaRPr lang="en-US" sz="1600" dirty="0"/>
          </a:p>
          <a:p>
            <a:pPr algn="just">
              <a:tabLst>
                <a:tab pos="447675" algn="l"/>
              </a:tabLst>
            </a:pPr>
            <a:r>
              <a:rPr lang="en-US" sz="1600" dirty="0">
                <a:latin typeface="CordiaUPC" pitchFamily="34" charset="-34"/>
                <a:cs typeface="CordiaUPC" pitchFamily="34" charset="-34"/>
              </a:rPr>
              <a:t>	The Company has source of fund from shareholders and borrowing with a proportion as follows</a:t>
            </a:r>
            <a:r>
              <a:rPr lang="en-US" sz="1600" dirty="0" smtClean="0">
                <a:latin typeface="CordiaUPC" pitchFamily="34" charset="-34"/>
                <a:cs typeface="CordiaUPC" pitchFamily="34" charset="-34"/>
              </a:rPr>
              <a:t>:</a:t>
            </a:r>
          </a:p>
          <a:p>
            <a:pPr algn="just">
              <a:tabLst>
                <a:tab pos="447675" algn="l"/>
              </a:tabLst>
            </a:pPr>
            <a:endParaRPr lang="en-US" sz="1600" dirty="0">
              <a:latin typeface="CordiaUPC" pitchFamily="34" charset="-34"/>
              <a:cs typeface="CordiaUPC" pitchFamily="34" charset="-34"/>
            </a:endParaRPr>
          </a:p>
          <a:p>
            <a:pPr algn="thaiDist"/>
            <a:endParaRPr lang="th-TH" sz="1400" dirty="0">
              <a:latin typeface="Cordia New" pitchFamily="34" charset="-34"/>
            </a:endParaRPr>
          </a:p>
          <a:p>
            <a:pPr algn="thaiDist"/>
            <a:endParaRPr lang="th-TH" sz="1400" dirty="0" smtClean="0">
              <a:latin typeface="Cordia New" pitchFamily="34" charset="-34"/>
            </a:endParaRPr>
          </a:p>
          <a:p>
            <a:pPr algn="thaiDist"/>
            <a:endParaRPr lang="th-TH" sz="1400" dirty="0">
              <a:latin typeface="Cordia New" pitchFamily="34" charset="-34"/>
            </a:endParaRPr>
          </a:p>
          <a:p>
            <a:pPr algn="thaiDist"/>
            <a:endParaRPr lang="th-TH" sz="1400" dirty="0" smtClean="0">
              <a:latin typeface="Cordia New" pitchFamily="34" charset="-34"/>
            </a:endParaRPr>
          </a:p>
          <a:p>
            <a:pPr algn="thaiDist"/>
            <a:endParaRPr lang="th-TH" sz="1400" dirty="0">
              <a:latin typeface="Cordia New" pitchFamily="34" charset="-34"/>
            </a:endParaRPr>
          </a:p>
          <a:p>
            <a:pPr algn="thaiDist"/>
            <a:endParaRPr lang="th-TH" sz="1400" dirty="0" smtClean="0">
              <a:latin typeface="Cordia New" pitchFamily="34" charset="-34"/>
            </a:endParaRPr>
          </a:p>
          <a:p>
            <a:pPr algn="thaiDist"/>
            <a:endParaRPr lang="th-TH" sz="1400" dirty="0">
              <a:latin typeface="Cordia New" pitchFamily="34" charset="-34"/>
            </a:endParaRPr>
          </a:p>
          <a:p>
            <a:pPr algn="thaiDist"/>
            <a:endParaRPr lang="th-TH" sz="1400" dirty="0" smtClean="0">
              <a:latin typeface="Cordia New" pitchFamily="34" charset="-34"/>
            </a:endParaRPr>
          </a:p>
          <a:p>
            <a:pPr algn="thaiDist"/>
            <a:endParaRPr lang="th-TH" sz="1400" dirty="0">
              <a:latin typeface="Cordia New" pitchFamily="34" charset="-34"/>
            </a:endParaRPr>
          </a:p>
          <a:p>
            <a:pPr algn="thaiDist"/>
            <a:endParaRPr lang="th-TH" sz="1400" dirty="0" smtClean="0">
              <a:latin typeface="Cordia New" pitchFamily="34" charset="-34"/>
            </a:endParaRPr>
          </a:p>
          <a:p>
            <a:pPr algn="thaiDist"/>
            <a:endParaRPr lang="th-TH" sz="1400" dirty="0">
              <a:latin typeface="Cordia New" pitchFamily="34" charset="-34"/>
            </a:endParaRPr>
          </a:p>
          <a:p>
            <a:pPr algn="thaiDist"/>
            <a:endParaRPr lang="th-TH" sz="1400" dirty="0" smtClean="0">
              <a:latin typeface="Cordia New" pitchFamily="34" charset="-34"/>
            </a:endParaRPr>
          </a:p>
          <a:p>
            <a:pPr algn="thaiDist"/>
            <a:endParaRPr lang="th-TH" sz="1400" dirty="0">
              <a:latin typeface="Cordia New" pitchFamily="34" charset="-34"/>
            </a:endParaRPr>
          </a:p>
          <a:p>
            <a:pPr algn="thaiDist"/>
            <a:endParaRPr lang="th-TH" sz="1400" dirty="0" smtClean="0">
              <a:latin typeface="Cordia New" pitchFamily="34" charset="-34"/>
            </a:endParaRPr>
          </a:p>
          <a:p>
            <a:pPr algn="thaiDist"/>
            <a:endParaRPr lang="th-TH" sz="1400" dirty="0">
              <a:latin typeface="Cordia New" pitchFamily="34" charset="-34"/>
            </a:endParaRPr>
          </a:p>
          <a:p>
            <a:endParaRPr lang="en-US" sz="1400" dirty="0"/>
          </a:p>
          <a:p>
            <a:pPr indent="449263" algn="just"/>
            <a:r>
              <a:rPr lang="en-GB" sz="1400" dirty="0"/>
              <a:t>Taking into consideration the source of funds, the company may be considered at risk in financial liquidity as it is restricted by loan payments caused by certain loan contracts made by the company and financial institutions. However, taking into consideration the structure of debt from the company’s financial report, the company’s source of funds is divided into two categories, 1) </a:t>
            </a:r>
            <a:r>
              <a:rPr lang="en-GB" sz="1400" dirty="0" smtClean="0"/>
              <a:t>1,390.35 </a:t>
            </a:r>
            <a:r>
              <a:rPr lang="en-GB" sz="1400" dirty="0"/>
              <a:t>million of short-term capital, and 2) </a:t>
            </a:r>
            <a:r>
              <a:rPr lang="en-GB" sz="1400" dirty="0" smtClean="0"/>
              <a:t>3,459.09 </a:t>
            </a:r>
            <a:r>
              <a:rPr lang="en-GB" sz="1400" dirty="0"/>
              <a:t>million baht of long-term capital (comprising </a:t>
            </a:r>
            <a:r>
              <a:rPr lang="en-GB" sz="1400" dirty="0" smtClean="0"/>
              <a:t>1,445.18 </a:t>
            </a:r>
            <a:r>
              <a:rPr lang="en-GB" sz="1400" dirty="0"/>
              <a:t>million baht of long-term debt and </a:t>
            </a:r>
            <a:r>
              <a:rPr lang="en-GB" sz="1400" dirty="0" smtClean="0"/>
              <a:t>2,013.91 </a:t>
            </a:r>
            <a:r>
              <a:rPr lang="en-GB" sz="1400" dirty="0"/>
              <a:t>million baht of shareholders’ part) or to put it in simple terms, the company’s debt structure is </a:t>
            </a:r>
            <a:r>
              <a:rPr lang="en-GB" sz="1400" dirty="0" smtClean="0"/>
              <a:t>29:71 </a:t>
            </a:r>
            <a:r>
              <a:rPr lang="en-GB" sz="1400" dirty="0"/>
              <a:t>the ratio of short-term against long-term capital. Taking into consideration the payable debt within one year of </a:t>
            </a:r>
            <a:r>
              <a:rPr lang="en-GB" sz="1400" dirty="0" smtClean="0"/>
              <a:t>1,390.35 </a:t>
            </a:r>
            <a:r>
              <a:rPr lang="en-GB" sz="1400" dirty="0"/>
              <a:t>million baht in fixed short-term securities, financial institution-fed long-term debt, and debt from purchase contracts, the company is confident in its strict management of cash flow by rushing to liquidate its spool of used cars in the waiting-to-sell list in return for sufficient cash flow for normal business operation.</a:t>
            </a:r>
            <a:endParaRPr lang="en-US" sz="1400" dirty="0"/>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14</a:t>
            </a:r>
            <a:endParaRPr lang="th-TH" sz="1200" b="1" dirty="0">
              <a:solidFill>
                <a:srgbClr val="0070C0"/>
              </a:solidFill>
              <a:latin typeface="Cordia New" pitchFamily="34" charset="-34"/>
              <a:cs typeface="Cordia New" pitchFamily="34" charset="-34"/>
            </a:endParaRPr>
          </a:p>
        </p:txBody>
      </p:sp>
      <p:graphicFrame>
        <p:nvGraphicFramePr>
          <p:cNvPr id="3" name="Table 2"/>
          <p:cNvGraphicFramePr>
            <a:graphicFrameLocks noGrp="1"/>
          </p:cNvGraphicFramePr>
          <p:nvPr>
            <p:extLst>
              <p:ext uri="{D42A27DB-BD31-4B8C-83A1-F6EECF244321}">
                <p14:modId xmlns:p14="http://schemas.microsoft.com/office/powerpoint/2010/main" val="130411426"/>
              </p:ext>
            </p:extLst>
          </p:nvPr>
        </p:nvGraphicFramePr>
        <p:xfrm>
          <a:off x="620688" y="3872880"/>
          <a:ext cx="5631248" cy="3300742"/>
        </p:xfrm>
        <a:graphic>
          <a:graphicData uri="http://schemas.openxmlformats.org/drawingml/2006/table">
            <a:tbl>
              <a:tblPr firstRow="1" firstCol="1" bandRow="1"/>
              <a:tblGrid>
                <a:gridCol w="2303636"/>
                <a:gridCol w="554602"/>
                <a:gridCol w="554602"/>
                <a:gridCol w="554602"/>
                <a:gridCol w="554602"/>
                <a:gridCol w="554602"/>
                <a:gridCol w="554602"/>
              </a:tblGrid>
              <a:tr h="203494">
                <a:tc rowSpan="3">
                  <a:txBody>
                    <a:bodyPr/>
                    <a:lstStyle/>
                    <a:p>
                      <a:pPr algn="ctr" rtl="0" fontAlgn="ct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gridSpan="6">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31 December</a:t>
                      </a:r>
                      <a:r>
                        <a:rPr lang="en-US" sz="1200" b="0" i="0" u="none" strike="noStrike" baseline="0" dirty="0" smtClean="0">
                          <a:solidFill>
                            <a:srgbClr val="000000"/>
                          </a:solidFill>
                          <a:effectLst/>
                          <a:latin typeface="CordiaUPC" panose="020B0304020202020204" pitchFamily="34" charset="-34"/>
                          <a:cs typeface="CordiaUPC" panose="020B0304020202020204" pitchFamily="34" charset="-34"/>
                        </a:rPr>
                        <a:t> </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494">
                <a:tc vMerge="1">
                  <a:txBody>
                    <a:bodyPr/>
                    <a:lstStyle/>
                    <a:p>
                      <a:endParaRPr lang="en-US"/>
                    </a:p>
                  </a:txBody>
                  <a:tcPr/>
                </a:tc>
                <a:tc gridSpan="2">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2015</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a:noFill/>
                    </a:lnB>
                  </a:tcPr>
                </a:tc>
                <a:tc hMerge="1">
                  <a:txBody>
                    <a:bodyPr/>
                    <a:lstStyle/>
                    <a:p>
                      <a:endParaRPr lang="en-US"/>
                    </a:p>
                  </a:txBody>
                  <a:tcPr/>
                </a:tc>
                <a:tc gridSpan="2">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2016</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a:noFill/>
                    </a:lnB>
                  </a:tcPr>
                </a:tc>
                <a:tc hMerge="1">
                  <a:txBody>
                    <a:bodyPr/>
                    <a:lstStyle/>
                    <a:p>
                      <a:endParaRPr lang="en-US"/>
                    </a:p>
                  </a:txBody>
                  <a:tcPr/>
                </a:tc>
                <a:tc gridSpan="2">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2017</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a:noFill/>
                    </a:lnB>
                  </a:tcPr>
                </a:tc>
                <a:tc hMerge="1">
                  <a:txBody>
                    <a:bodyPr/>
                    <a:lstStyle/>
                    <a:p>
                      <a:endParaRPr lang="en-US"/>
                    </a:p>
                  </a:txBody>
                  <a:tcPr/>
                </a:tc>
              </a:tr>
              <a:tr h="203494">
                <a:tc vMerge="1">
                  <a:txBody>
                    <a:bodyPr/>
                    <a:lstStyle/>
                    <a:p>
                      <a:endParaRPr lang="en-US"/>
                    </a:p>
                  </a:txBody>
                  <a:tcPr/>
                </a:tc>
                <a:tc>
                  <a:txBody>
                    <a:bodyPr/>
                    <a:lstStyle/>
                    <a:p>
                      <a:pPr algn="ctr">
                        <a:spcAft>
                          <a:spcPts val="0"/>
                        </a:spcAft>
                      </a:pPr>
                      <a:r>
                        <a:rPr lang="en-US" sz="1200" b="0" dirty="0" smtClean="0">
                          <a:solidFill>
                            <a:schemeClr val="tx1"/>
                          </a:solidFill>
                          <a:latin typeface="CordiaUPC" pitchFamily="34" charset="-34"/>
                          <a:ea typeface="Times New Roman"/>
                          <a:cs typeface="CordiaUPC" pitchFamily="34" charset="-34"/>
                        </a:rPr>
                        <a:t>Million Baht</a:t>
                      </a:r>
                      <a:endParaRPr lang="en-US" sz="1200" b="0" dirty="0">
                        <a:solidFill>
                          <a:schemeClr val="tx1"/>
                        </a:solidFill>
                        <a:latin typeface="CordiaUPC" pitchFamily="34" charset="-34"/>
                        <a:ea typeface="Times New Roman"/>
                        <a:cs typeface="CordiaUPC" pitchFamily="34" charset="-34"/>
                      </a:endParaRPr>
                    </a:p>
                  </a:txBody>
                  <a:tcPr marL="7531" marR="7531" marT="8158"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a:t>
                      </a:r>
                    </a:p>
                  </a:txBody>
                  <a:tcPr marL="7531" marR="7531" marT="8158"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algn="ctr">
                        <a:spcAft>
                          <a:spcPts val="0"/>
                        </a:spcAft>
                      </a:pPr>
                      <a:r>
                        <a:rPr lang="en-US" sz="1200" b="0" dirty="0" smtClean="0">
                          <a:solidFill>
                            <a:schemeClr val="tx1"/>
                          </a:solidFill>
                          <a:latin typeface="CordiaUPC" pitchFamily="34" charset="-34"/>
                          <a:ea typeface="Times New Roman"/>
                          <a:cs typeface="CordiaUPC" pitchFamily="34" charset="-34"/>
                        </a:rPr>
                        <a:t>Million Baht</a:t>
                      </a:r>
                      <a:endParaRPr lang="en-US" sz="1200" b="0" dirty="0">
                        <a:solidFill>
                          <a:schemeClr val="tx1"/>
                        </a:solidFill>
                        <a:latin typeface="CordiaUPC" pitchFamily="34" charset="-34"/>
                        <a:ea typeface="Times New Roman"/>
                        <a:cs typeface="CordiaUPC" pitchFamily="34" charset="-34"/>
                      </a:endParaRPr>
                    </a:p>
                  </a:txBody>
                  <a:tcPr marL="7531" marR="7531" marT="8158"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a:t>
                      </a:r>
                    </a:p>
                  </a:txBody>
                  <a:tcPr marL="7531" marR="7531" marT="8158"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algn="ctr">
                        <a:spcAft>
                          <a:spcPts val="0"/>
                        </a:spcAft>
                      </a:pPr>
                      <a:r>
                        <a:rPr lang="en-US" sz="1200" b="0" dirty="0" smtClean="0">
                          <a:solidFill>
                            <a:schemeClr val="tx1"/>
                          </a:solidFill>
                          <a:latin typeface="CordiaUPC" pitchFamily="34" charset="-34"/>
                          <a:ea typeface="Times New Roman"/>
                          <a:cs typeface="CordiaUPC" pitchFamily="34" charset="-34"/>
                        </a:rPr>
                        <a:t>Million Baht</a:t>
                      </a:r>
                      <a:endParaRPr lang="en-US" sz="1200" b="0" dirty="0">
                        <a:solidFill>
                          <a:schemeClr val="tx1"/>
                        </a:solidFill>
                        <a:latin typeface="CordiaUPC" pitchFamily="34" charset="-34"/>
                        <a:ea typeface="Times New Roman"/>
                        <a:cs typeface="CordiaUPC" pitchFamily="34" charset="-34"/>
                      </a:endParaRPr>
                    </a:p>
                  </a:txBody>
                  <a:tcPr marL="7531" marR="7531" marT="8158"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a:t>
                      </a:r>
                    </a:p>
                  </a:txBody>
                  <a:tcPr marL="7531" marR="7531" marT="8158" marB="0" anchor="ctr" horzOverflow="overflow">
                    <a:lnL>
                      <a:noFill/>
                    </a:lnL>
                    <a:lnR>
                      <a:noFill/>
                    </a:lnR>
                    <a:lnT>
                      <a:noFill/>
                    </a:lnT>
                    <a:lnB w="12700" cap="flat" cmpd="sng" algn="ctr">
                      <a:solidFill>
                        <a:srgbClr val="00B0F0"/>
                      </a:solidFill>
                      <a:prstDash val="solid"/>
                      <a:round/>
                      <a:headEnd type="none" w="med" len="med"/>
                      <a:tailEnd type="none" w="med" len="med"/>
                    </a:lnB>
                  </a:tcPr>
                </a:tc>
              </a:tr>
              <a:tr h="210511">
                <a:tc>
                  <a:txBody>
                    <a:bodyPr/>
                    <a:lstStyle/>
                    <a:p>
                      <a:pPr algn="just" rtl="0" fontAlgn="ctr"/>
                      <a:r>
                        <a:rPr lang="en-US" sz="1200" b="0" dirty="0" smtClean="0">
                          <a:latin typeface="CordiaUPC" pitchFamily="34" charset="-34"/>
                          <a:ea typeface="Times New Roman"/>
                          <a:cs typeface="CordiaUPC" pitchFamily="34" charset="-34"/>
                        </a:rPr>
                        <a:t>Shareholders’ equity</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1,786.65</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50.14</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1,982.22</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44</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2,013.91 </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41.53 </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203494">
                <a:tc>
                  <a:txBody>
                    <a:bodyPr/>
                    <a:lstStyle/>
                    <a:p>
                      <a:pPr algn="l" fontAlgn="ctr"/>
                      <a:r>
                        <a:rPr lang="en-US" sz="1200" b="0" dirty="0" smtClean="0">
                          <a:latin typeface="CordiaUPC" pitchFamily="34" charset="-34"/>
                          <a:ea typeface="Times New Roman"/>
                          <a:cs typeface="CordiaUPC" pitchFamily="34" charset="-34"/>
                        </a:rPr>
                        <a:t>Loans from hire purchase </a:t>
                      </a:r>
                      <a:endParaRPr lang="en-US" sz="1200" b="0" i="0" u="none" strike="noStrike" dirty="0">
                        <a:solidFill>
                          <a:srgbClr val="000000"/>
                        </a:solidFill>
                        <a:effectLst/>
                        <a:latin typeface="CordiaUPC" pitchFamily="34" charset="-34"/>
                        <a:cs typeface="CordiaUPC" pitchFamily="34" charset="-34"/>
                      </a:endParaRPr>
                    </a:p>
                  </a:txBody>
                  <a:tcPr marL="7531" marR="7531" marT="8158" marB="0" anchor="ctr" horzOverflow="overflow">
                    <a:lnL>
                      <a:noFill/>
                    </a:lnL>
                    <a:lnR>
                      <a:noFill/>
                    </a:lnR>
                    <a:lnT w="12700" cap="flat" cmpd="sng" algn="ctr">
                      <a:solidFill>
                        <a:srgbClr val="00B0F0"/>
                      </a:solidFill>
                      <a:prstDash val="solid"/>
                      <a:round/>
                      <a:headEnd type="none" w="med" len="med"/>
                      <a:tailEnd type="none" w="med" len="med"/>
                    </a:lnT>
                    <a:lnB>
                      <a:noFill/>
                    </a:lnB>
                  </a:tcPr>
                </a:tc>
                <a:tc>
                  <a:txBody>
                    <a:bodyPr/>
                    <a:lstStyle/>
                    <a:p>
                      <a:pPr algn="r" fontAlgn="ctr"/>
                      <a:r>
                        <a:rPr lang="th-TH" sz="1800" b="0" i="0" u="none" strike="noStrike">
                          <a:effectLst/>
                          <a:latin typeface="Arial"/>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fontAlgn="ctr"/>
                      <a:r>
                        <a:rPr lang="th-TH" sz="1800" b="0" i="0" u="none" strike="noStrike">
                          <a:effectLst/>
                          <a:latin typeface="Arial"/>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fontAlgn="ctr"/>
                      <a:r>
                        <a:rPr lang="th-TH" sz="1800" b="0" i="0" u="none" strike="noStrike">
                          <a:effectLst/>
                          <a:latin typeface="Arial"/>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fontAlgn="ctr"/>
                      <a:r>
                        <a:rPr lang="th-TH" sz="1800" b="0" i="0" u="none" strike="noStrike">
                          <a:effectLst/>
                          <a:latin typeface="Arial"/>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fontAlgn="ctr"/>
                      <a:r>
                        <a:rPr lang="th-TH" sz="1800" b="0" i="0" u="none" strike="noStrike">
                          <a:effectLst/>
                          <a:latin typeface="Arial"/>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fontAlgn="ctr"/>
                      <a:r>
                        <a:rPr lang="th-TH" sz="1800" b="0" i="0" u="none" strike="noStrike">
                          <a:effectLst/>
                          <a:latin typeface="Arial"/>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r>
              <a:tr h="1964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th-TH" sz="1200" b="0" dirty="0" smtClean="0">
                          <a:latin typeface="CordiaUPC" pitchFamily="34" charset="-34"/>
                          <a:ea typeface="Times New Roman"/>
                          <a:cs typeface="CordiaUPC" pitchFamily="34" charset="-34"/>
                        </a:rPr>
                        <a:t> -  </a:t>
                      </a:r>
                      <a:r>
                        <a:rPr lang="en-US" sz="1200" b="0" dirty="0" smtClean="0">
                          <a:latin typeface="CordiaUPC" pitchFamily="34" charset="-34"/>
                          <a:ea typeface="Times New Roman"/>
                          <a:cs typeface="CordiaUPC" pitchFamily="34" charset="-34"/>
                        </a:rPr>
                        <a:t>Current portion</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7531" marR="7531" marT="8158" marB="0" anchor="ctr" horzOverflow="overflow">
                    <a:lnL>
                      <a:noFill/>
                    </a:lnL>
                    <a:lnR>
                      <a:noFill/>
                    </a:lnR>
                    <a:lnT>
                      <a:noFill/>
                    </a:lnT>
                    <a:lnB>
                      <a:noFill/>
                    </a:lnB>
                  </a:tcPr>
                </a:tc>
                <a:tc>
                  <a:txBody>
                    <a:bodyPr/>
                    <a:lstStyle/>
                    <a:p>
                      <a:pPr algn="r" rtl="0" fontAlgn="ctr"/>
                      <a:r>
                        <a:rPr lang="th-TH" sz="1200" b="0" i="0" u="none" strike="noStrike">
                          <a:solidFill>
                            <a:srgbClr val="000000"/>
                          </a:solidFill>
                          <a:effectLst/>
                          <a:latin typeface="CordiaUPC"/>
                        </a:rPr>
                        <a:t>424.47</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11.91</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329.78</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7.32</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       231.17 </a:t>
                      </a:r>
                    </a:p>
                  </a:txBody>
                  <a:tcPr marL="0" marR="0" marT="0" marB="0" anchor="ctr">
                    <a:lnL>
                      <a:noFill/>
                    </a:lnL>
                    <a:lnR>
                      <a:noFill/>
                    </a:lnR>
                    <a:lnT>
                      <a:noFill/>
                    </a:lnT>
                    <a:lnB>
                      <a:noFill/>
                    </a:lnB>
                  </a:tcPr>
                </a:tc>
                <a:tc>
                  <a:txBody>
                    <a:bodyPr/>
                    <a:lstStyle/>
                    <a:p>
                      <a:pPr algn="r" rtl="0" fontAlgn="ctr"/>
                      <a:r>
                        <a:rPr lang="th-TH" sz="1200" b="0" i="0" u="none" strike="noStrike" dirty="0">
                          <a:solidFill>
                            <a:srgbClr val="000000"/>
                          </a:solidFill>
                          <a:effectLst/>
                          <a:latin typeface="CordiaUPC"/>
                        </a:rPr>
                        <a:t>           4.77 </a:t>
                      </a:r>
                    </a:p>
                  </a:txBody>
                  <a:tcPr marL="0" marR="0" marT="0" marB="0" anchor="ctr">
                    <a:lnL>
                      <a:noFill/>
                    </a:lnL>
                    <a:lnR>
                      <a:noFill/>
                    </a:lnR>
                    <a:lnT>
                      <a:noFill/>
                    </a:lnT>
                    <a:lnB>
                      <a:noFill/>
                    </a:lnB>
                  </a:tcPr>
                </a:tc>
              </a:tr>
              <a:tr h="1964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0" i="0" u="none" strike="noStrike" dirty="0" smtClean="0">
                          <a:solidFill>
                            <a:srgbClr val="000000"/>
                          </a:solidFill>
                          <a:effectLst/>
                          <a:latin typeface="CordiaUPC" pitchFamily="34" charset="-34"/>
                          <a:cs typeface="CordiaUPC" pitchFamily="34" charset="-34"/>
                        </a:rPr>
                        <a:t> -  </a:t>
                      </a:r>
                      <a:r>
                        <a:rPr lang="en-US" sz="1200" b="0" dirty="0" smtClean="0">
                          <a:latin typeface="CordiaUPC" pitchFamily="34" charset="-34"/>
                          <a:ea typeface="Times New Roman"/>
                          <a:cs typeface="CordiaUPC" pitchFamily="34" charset="-34"/>
                        </a:rPr>
                        <a:t>Over 1 years</a:t>
                      </a:r>
                      <a:r>
                        <a:rPr lang="th-TH" sz="1200" b="0" dirty="0" smtClean="0">
                          <a:latin typeface="CordiaUPC" pitchFamily="34" charset="-34"/>
                          <a:ea typeface="Times New Roman"/>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7531" marR="7531" marT="8158" marB="0" anchor="ctr" horzOverflow="overflow">
                    <a:lnL>
                      <a:noFill/>
                    </a:lnL>
                    <a:lnR>
                      <a:noFill/>
                    </a:lnR>
                    <a:lnT>
                      <a:noFill/>
                    </a:lnT>
                    <a:lnB>
                      <a:noFill/>
                    </a:lnB>
                  </a:tcPr>
                </a:tc>
                <a:tc>
                  <a:txBody>
                    <a:bodyPr/>
                    <a:lstStyle/>
                    <a:p>
                      <a:pPr algn="r" rtl="0" fontAlgn="ctr"/>
                      <a:r>
                        <a:rPr lang="th-TH" sz="1200" b="0" i="0" u="none" strike="noStrike">
                          <a:solidFill>
                            <a:srgbClr val="000000"/>
                          </a:solidFill>
                          <a:effectLst/>
                          <a:latin typeface="CordiaUPC"/>
                        </a:rPr>
                        <a:t>572.09</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16.06</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348.53</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7.74</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       114.91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           2.37 </a:t>
                      </a:r>
                    </a:p>
                  </a:txBody>
                  <a:tcPr marL="0" marR="0" marT="0" marB="0" anchor="ctr">
                    <a:lnL>
                      <a:noFill/>
                    </a:lnL>
                    <a:lnR>
                      <a:noFill/>
                    </a:lnR>
                    <a:lnT>
                      <a:noFill/>
                    </a:lnT>
                    <a:lnB>
                      <a:noFill/>
                    </a:lnB>
                  </a:tcPr>
                </a:tc>
              </a:tr>
              <a:tr h="189460">
                <a:tc>
                  <a:txBody>
                    <a:bodyPr/>
                    <a:lstStyle/>
                    <a:p>
                      <a:pPr algn="l" rtl="0" fontAlgn="ctr"/>
                      <a:r>
                        <a:rPr kumimoji="0" lang="th-TH"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 </a:t>
                      </a:r>
                      <a:r>
                        <a:rPr lang="en-US" sz="1200" b="0" dirty="0" smtClean="0">
                          <a:latin typeface="CordiaUPC" pitchFamily="34" charset="-34"/>
                          <a:ea typeface="Times New Roman"/>
                          <a:cs typeface="CordiaUPC" pitchFamily="34" charset="-34"/>
                        </a:rPr>
                        <a:t>Loans from financial institutions</a:t>
                      </a:r>
                      <a:r>
                        <a:rPr lang="th-TH" sz="1200" b="0" dirty="0" smtClean="0">
                          <a:latin typeface="CordiaUPC" pitchFamily="34" charset="-34"/>
                          <a:ea typeface="Times New Roman"/>
                          <a:cs typeface="CordiaUPC" pitchFamily="34" charset="-34"/>
                        </a:rPr>
                        <a:t> </a:t>
                      </a:r>
                      <a:r>
                        <a:rPr lang="en-US" sz="1200" b="0" dirty="0" smtClean="0">
                          <a:latin typeface="CordiaUPC" pitchFamily="34" charset="-34"/>
                          <a:ea typeface="Times New Roman"/>
                          <a:cs typeface="CordiaUPC" pitchFamily="34" charset="-34"/>
                        </a:rPr>
                        <a:t>and</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a:noFill/>
                    </a:lnT>
                    <a:lnB>
                      <a:noFill/>
                    </a:lnB>
                  </a:tcPr>
                </a:tc>
                <a:tc rowSpan="2">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rowSpan="2">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rowSpan="2">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rowSpan="2">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rowSpan="2">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rowSpan="2">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r>
              <a:tr h="189460">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lang="en-US" sz="1200" b="0" baseline="0" dirty="0" smtClean="0">
                          <a:latin typeface="CordiaUPC" pitchFamily="34" charset="-34"/>
                          <a:ea typeface="Times New Roman"/>
                          <a:cs typeface="CordiaUPC" pitchFamily="34" charset="-34"/>
                        </a:rPr>
                        <a:t>Bill of Exchange/Debentures</a:t>
                      </a:r>
                      <a:endParaRPr lang="th-TH" sz="1200" b="0" i="0" u="none" strike="noStrike" dirty="0" smtClean="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r>
              <a:tr h="1964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0" i="0" u="none" strike="noStrike" dirty="0" smtClean="0">
                          <a:solidFill>
                            <a:srgbClr val="000000"/>
                          </a:solidFill>
                          <a:effectLst/>
                          <a:latin typeface="CordiaUPC" pitchFamily="34" charset="-34"/>
                          <a:cs typeface="CordiaUPC" pitchFamily="34" charset="-34"/>
                        </a:rPr>
                        <a:t> - </a:t>
                      </a:r>
                      <a:r>
                        <a:rPr lang="en-US" sz="1200" b="0" dirty="0" smtClean="0">
                          <a:latin typeface="CordiaUPC" pitchFamily="34" charset="-34"/>
                          <a:ea typeface="Times New Roman"/>
                          <a:cs typeface="CordiaUPC" pitchFamily="34" charset="-34"/>
                        </a:rPr>
                        <a:t>Short-term loans</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7531" marR="7531" marT="8158" marB="0" anchor="ctr" horzOverflow="overflow">
                    <a:lnL>
                      <a:noFill/>
                    </a:lnL>
                    <a:lnR>
                      <a:noFill/>
                    </a:lnR>
                    <a:lnT>
                      <a:noFill/>
                    </a:lnT>
                    <a:lnB>
                      <a:noFill/>
                    </a:lnB>
                  </a:tcPr>
                </a:tc>
                <a:tc>
                  <a:txBody>
                    <a:bodyPr/>
                    <a:lstStyle/>
                    <a:p>
                      <a:pPr algn="r" rtl="0" fontAlgn="ctr"/>
                      <a:r>
                        <a:rPr lang="th-TH" sz="1200" b="0" i="0" u="none" strike="noStrike">
                          <a:solidFill>
                            <a:srgbClr val="000000"/>
                          </a:solidFill>
                          <a:effectLst/>
                          <a:latin typeface="CordiaUPC"/>
                        </a:rPr>
                        <a:t>278.16</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7.81</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671.95</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14.92</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       799.84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UPC"/>
                        </a:rPr>
                        <a:t>         16.49 </a:t>
                      </a:r>
                    </a:p>
                  </a:txBody>
                  <a:tcPr marL="0" marR="0" marT="0" marB="0" anchor="ctr">
                    <a:lnL>
                      <a:noFill/>
                    </a:lnL>
                    <a:lnR>
                      <a:noFill/>
                    </a:lnR>
                    <a:lnT>
                      <a:noFill/>
                    </a:lnT>
                    <a:lnB>
                      <a:noFill/>
                    </a:lnB>
                  </a:tcPr>
                </a:tc>
              </a:tr>
              <a:tr h="2034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0" i="0" u="none" strike="noStrike" dirty="0" smtClean="0">
                          <a:solidFill>
                            <a:srgbClr val="000000"/>
                          </a:solidFill>
                          <a:effectLst/>
                          <a:latin typeface="CordiaUPC" pitchFamily="34" charset="-34"/>
                          <a:cs typeface="CordiaUPC" pitchFamily="34" charset="-34"/>
                        </a:rPr>
                        <a:t> -  </a:t>
                      </a:r>
                      <a:r>
                        <a:rPr lang="en-US" sz="1200" b="0" dirty="0" smtClean="0">
                          <a:latin typeface="CordiaUPC" pitchFamily="34" charset="-34"/>
                          <a:ea typeface="Times New Roman"/>
                          <a:cs typeface="CordiaUPC" pitchFamily="34" charset="-34"/>
                        </a:rPr>
                        <a:t>Long-term loans</a:t>
                      </a:r>
                      <a:r>
                        <a:rPr lang="th-TH" sz="1200" b="0" dirty="0" smtClean="0">
                          <a:latin typeface="CordiaUPC" pitchFamily="34" charset="-34"/>
                          <a:ea typeface="Times New Roman"/>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7531" marR="7531" marT="8158" marB="0" anchor="ctr"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124.78</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3.5</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276.98</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6.15</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359.34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7.41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r h="203494">
                <a:tc>
                  <a:txBody>
                    <a:bodyPr/>
                    <a:lstStyle/>
                    <a:p>
                      <a:pPr algn="just" rtl="0" fontAlgn="ctr"/>
                      <a:r>
                        <a:rPr lang="th-TH" sz="1200" b="0" i="0" u="none" strike="noStrike" dirty="0">
                          <a:solidFill>
                            <a:srgbClr val="000000"/>
                          </a:solidFill>
                          <a:effectLst/>
                          <a:latin typeface="CordiaUPC" panose="020B0304020202020204" pitchFamily="34" charset="-34"/>
                          <a:cs typeface="CordiaUPC" panose="020B0304020202020204" pitchFamily="34" charset="-34"/>
                        </a:rPr>
                        <a:t>-  </a:t>
                      </a:r>
                      <a:r>
                        <a:rPr lang="en-US" sz="1200" b="0" dirty="0" smtClean="0">
                          <a:latin typeface="CordiaUPC" pitchFamily="34" charset="-34"/>
                          <a:ea typeface="Times New Roman"/>
                          <a:cs typeface="CordiaUPC" pitchFamily="34" charset="-34"/>
                        </a:rPr>
                        <a:t>Total Short-term loans</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UPC"/>
                        </a:rPr>
                        <a:t>402.94</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UPC"/>
                        </a:rPr>
                        <a:t>11.31</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UPC"/>
                        </a:rPr>
                        <a:t>948.93</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UPC"/>
                        </a:rPr>
                        <a:t>21.06</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UPC"/>
                        </a:rPr>
                        <a:t>    1,159.18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dirty="0">
                          <a:solidFill>
                            <a:srgbClr val="000000"/>
                          </a:solidFill>
                          <a:effectLst/>
                          <a:latin typeface="CordiaUPC"/>
                        </a:rPr>
                        <a:t>         23.90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r>
              <a:tr h="203494">
                <a:tc>
                  <a:txBody>
                    <a:bodyPr/>
                    <a:lstStyle/>
                    <a:p>
                      <a:pPr algn="just" rtl="0" fontAlgn="ctr"/>
                      <a:r>
                        <a:rPr lang="th-TH" sz="1200" b="0" i="0" u="none" strike="noStrike" smtClean="0">
                          <a:solidFill>
                            <a:srgbClr val="000000"/>
                          </a:solidFill>
                          <a:effectLst/>
                          <a:latin typeface="CordiaUPC" panose="020B0304020202020204" pitchFamily="34" charset="-34"/>
                          <a:cs typeface="CordiaUPC" panose="020B0304020202020204" pitchFamily="34" charset="-34"/>
                        </a:rPr>
                        <a:t>-   </a:t>
                      </a:r>
                      <a:r>
                        <a:rPr lang="en-US" sz="1200" b="0" i="0" u="none" strike="noStrike" smtClean="0">
                          <a:solidFill>
                            <a:srgbClr val="000000"/>
                          </a:solidFill>
                          <a:effectLst/>
                          <a:latin typeface="CordiaUPC" panose="020B0304020202020204" pitchFamily="34" charset="-34"/>
                          <a:cs typeface="CordiaUPC" panose="020B0304020202020204" pitchFamily="34" charset="-34"/>
                        </a:rPr>
                        <a:t>Debentures</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a:noFill/>
                    </a:lnT>
                    <a:lnB w="12700" cap="flat" cmpd="sng" algn="ctr">
                      <a:no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   </a:t>
                      </a: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   </a:t>
                      </a: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   </a:t>
                      </a: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   </a:t>
                      </a: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549.21 </a:t>
                      </a: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11.33 </a:t>
                      </a:r>
                    </a:p>
                  </a:txBody>
                  <a:tcPr marL="0" marR="0" marT="0" marB="0" anchor="ctr">
                    <a:lnL>
                      <a:noFill/>
                    </a:lnL>
                    <a:lnR>
                      <a:noFill/>
                    </a:lnR>
                    <a:lnT>
                      <a:noFill/>
                    </a:lnT>
                    <a:lnB w="12700" cap="flat" cmpd="sng" algn="ctr">
                      <a:noFill/>
                      <a:prstDash val="solid"/>
                      <a:round/>
                      <a:headEnd type="none" w="med" len="med"/>
                      <a:tailEnd type="none" w="med" len="med"/>
                    </a:lnB>
                  </a:tcPr>
                </a:tc>
              </a:tr>
              <a:tr h="203494">
                <a:tc>
                  <a:txBody>
                    <a:bodyPr/>
                    <a:lstStyle/>
                    <a:p>
                      <a:pPr algn="just" rtl="0" fontAlgn="ctr"/>
                      <a:r>
                        <a:rPr lang="th-TH" sz="1200" b="0" i="0" u="none" strike="noStrike" dirty="0">
                          <a:solidFill>
                            <a:srgbClr val="000000"/>
                          </a:solidFill>
                          <a:effectLst/>
                          <a:latin typeface="CordiaUPC" panose="020B0304020202020204" pitchFamily="34" charset="-34"/>
                          <a:cs typeface="CordiaUPC" panose="020B0304020202020204" pitchFamily="34" charset="-34"/>
                        </a:rPr>
                        <a:t>-  </a:t>
                      </a:r>
                      <a:r>
                        <a:rPr lang="en-US" sz="1200" b="0" dirty="0" smtClean="0">
                          <a:latin typeface="CordiaUPC" pitchFamily="34" charset="-34"/>
                          <a:ea typeface="Times New Roman"/>
                          <a:cs typeface="CordiaUPC" pitchFamily="34" charset="-34"/>
                        </a:rPr>
                        <a:t>Total Long-term loans</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377.01</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10.58</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895.7</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19.88</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781.06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16.11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r h="210511">
                <a:tc>
                  <a:txBody>
                    <a:bodyPr/>
                    <a:lstStyle/>
                    <a:p>
                      <a:pPr algn="just" rtl="0" fontAlgn="ctr"/>
                      <a:r>
                        <a:rPr lang="en-US" sz="1200" b="0" dirty="0" smtClean="0">
                          <a:latin typeface="CordiaUPC" pitchFamily="34" charset="-34"/>
                          <a:ea typeface="Times New Roman"/>
                          <a:cs typeface="CordiaUPC" pitchFamily="34" charset="-34"/>
                        </a:rPr>
                        <a:t>Total loans</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1,776.51</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49.86</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2,522.93</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56</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2,835.52 </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58.47 </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210511">
                <a:tc>
                  <a:txBody>
                    <a:bodyPr/>
                    <a:lstStyle/>
                    <a:p>
                      <a:pPr algn="just" rtl="0" fontAlgn="ctr"/>
                      <a:r>
                        <a:rPr lang="th-TH" sz="1200" b="0" i="0" u="none" strike="noStrike" dirty="0">
                          <a:solidFill>
                            <a:srgbClr val="000000"/>
                          </a:solidFill>
                          <a:effectLst/>
                          <a:latin typeface="CordiaUPC" panose="020B0304020202020204" pitchFamily="34" charset="-34"/>
                          <a:cs typeface="CordiaUPC" panose="020B0304020202020204" pitchFamily="34" charset="-34"/>
                        </a:rPr>
                        <a:t>  </a:t>
                      </a:r>
                      <a:r>
                        <a:rPr lang="en-US" sz="1200" b="0" i="0" u="none" strike="noStrike" dirty="0" smtClean="0">
                          <a:solidFill>
                            <a:srgbClr val="000000"/>
                          </a:solidFill>
                          <a:effectLst/>
                          <a:latin typeface="CordiaUPC" panose="020B0304020202020204" pitchFamily="34" charset="-34"/>
                          <a:cs typeface="CordiaUPC" panose="020B0304020202020204" pitchFamily="34" charset="-34"/>
                        </a:rPr>
                        <a:t>Total</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3,563.16</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100</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4,505.16</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100</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UPC"/>
                        </a:rPr>
                        <a:t>    4,849.44 </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dirty="0">
                          <a:solidFill>
                            <a:srgbClr val="000000"/>
                          </a:solidFill>
                          <a:effectLst/>
                          <a:latin typeface="CordiaUPC"/>
                        </a:rPr>
                        <a:t>       100.00 </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1874" y="387810"/>
            <a:ext cx="6025301" cy="9202519"/>
          </a:xfrm>
          <a:prstGeom prst="rect">
            <a:avLst/>
          </a:prstGeom>
          <a:noFill/>
        </p:spPr>
        <p:txBody>
          <a:bodyPr wrap="square" rtlCol="0">
            <a:spAutoFit/>
          </a:bodyPr>
          <a:lstStyle/>
          <a:p>
            <a:pPr algn="just">
              <a:tabLst>
                <a:tab pos="533400" algn="l"/>
              </a:tabLst>
            </a:pPr>
            <a:r>
              <a:rPr lang="th-TH" sz="1400" dirty="0" smtClean="0"/>
              <a:t> </a:t>
            </a:r>
            <a:r>
              <a:rPr lang="ca-ES" sz="1400" dirty="0" smtClean="0">
                <a:latin typeface="CordiaUPC" pitchFamily="34" charset="-34"/>
                <a:cs typeface="CordiaUPC" pitchFamily="34" charset="-34"/>
              </a:rPr>
              <a:t>Moreover</a:t>
            </a:r>
            <a:r>
              <a:rPr lang="ca-ES" sz="1400" dirty="0">
                <a:latin typeface="CordiaUPC" pitchFamily="34" charset="-34"/>
                <a:cs typeface="CordiaUPC" pitchFamily="34" charset="-34"/>
              </a:rPr>
              <a:t>, when taking into consideration the minimum income from future rental under interminable operating lease contracts that fall in the categories of less than one year and more than one year of validity period, as of the end of </a:t>
            </a:r>
            <a:r>
              <a:rPr lang="ca-ES" sz="1400" dirty="0" smtClean="0">
                <a:latin typeface="CordiaUPC" pitchFamily="34" charset="-34"/>
                <a:cs typeface="CordiaUPC" pitchFamily="34" charset="-34"/>
              </a:rPr>
              <a:t>201</a:t>
            </a:r>
            <a:r>
              <a:rPr lang="en-US" sz="1400" dirty="0">
                <a:latin typeface="CordiaUPC" pitchFamily="34" charset="-34"/>
                <a:cs typeface="CordiaUPC" pitchFamily="34" charset="-34"/>
              </a:rPr>
              <a:t>7</a:t>
            </a:r>
            <a:r>
              <a:rPr lang="ca-ES" sz="1400" dirty="0" smtClean="0">
                <a:latin typeface="CordiaUPC" pitchFamily="34" charset="-34"/>
                <a:cs typeface="CordiaUPC" pitchFamily="34" charset="-34"/>
              </a:rPr>
              <a:t>, </a:t>
            </a:r>
            <a:r>
              <a:rPr lang="ca-ES" sz="1400" dirty="0">
                <a:latin typeface="CordiaUPC" pitchFamily="34" charset="-34"/>
                <a:cs typeface="CordiaUPC" pitchFamily="34" charset="-34"/>
              </a:rPr>
              <a:t>they were </a:t>
            </a:r>
            <a:r>
              <a:rPr lang="th-TH" sz="1400" dirty="0" smtClean="0">
                <a:latin typeface="CordiaUPC" pitchFamily="34" charset="-34"/>
                <a:cs typeface="CordiaUPC" pitchFamily="34" charset="-34"/>
              </a:rPr>
              <a:t>1,020.38</a:t>
            </a:r>
            <a:r>
              <a:rPr lang="ca-ES" sz="1400" dirty="0" smtClean="0">
                <a:latin typeface="CordiaUPC" pitchFamily="34" charset="-34"/>
                <a:cs typeface="CordiaUPC" pitchFamily="34" charset="-34"/>
              </a:rPr>
              <a:t> </a:t>
            </a:r>
            <a:r>
              <a:rPr lang="ca-ES" sz="1400" dirty="0">
                <a:latin typeface="CordiaUPC" pitchFamily="34" charset="-34"/>
                <a:cs typeface="CordiaUPC" pitchFamily="34" charset="-34"/>
              </a:rPr>
              <a:t>million baht and </a:t>
            </a:r>
            <a:r>
              <a:rPr lang="th-TH" sz="1400" dirty="0" smtClean="0">
                <a:latin typeface="CordiaUPC" pitchFamily="34" charset="-34"/>
                <a:cs typeface="CordiaUPC" pitchFamily="34" charset="-34"/>
              </a:rPr>
              <a:t>1,673.37</a:t>
            </a:r>
            <a:r>
              <a:rPr lang="ca-ES" sz="1400" dirty="0" smtClean="0">
                <a:latin typeface="CordiaUPC" pitchFamily="34" charset="-34"/>
                <a:cs typeface="CordiaUPC" pitchFamily="34" charset="-34"/>
              </a:rPr>
              <a:t> </a:t>
            </a:r>
            <a:r>
              <a:rPr lang="ca-ES" sz="1400" dirty="0">
                <a:latin typeface="CordiaUPC" pitchFamily="34" charset="-34"/>
                <a:cs typeface="CordiaUPC" pitchFamily="34" charset="-34"/>
              </a:rPr>
              <a:t>million baht respectively, while the current portion of liabilities of </a:t>
            </a:r>
            <a:r>
              <a:rPr lang="th-TH" sz="1400" dirty="0" smtClean="0">
                <a:latin typeface="CordiaUPC" pitchFamily="34" charset="-34"/>
                <a:cs typeface="CordiaUPC" pitchFamily="34" charset="-34"/>
              </a:rPr>
              <a:t>1,390.35</a:t>
            </a:r>
            <a:r>
              <a:rPr lang="ca-ES" sz="1400" dirty="0" smtClean="0">
                <a:latin typeface="CordiaUPC" pitchFamily="34" charset="-34"/>
                <a:cs typeface="CordiaUPC" pitchFamily="34" charset="-34"/>
              </a:rPr>
              <a:t> </a:t>
            </a:r>
            <a:r>
              <a:rPr lang="ca-ES" sz="1400" dirty="0">
                <a:latin typeface="CordiaUPC" pitchFamily="34" charset="-34"/>
                <a:cs typeface="CordiaUPC" pitchFamily="34" charset="-34"/>
              </a:rPr>
              <a:t>million baht is due to be paid back within one year; and of the long-term liabilities of</a:t>
            </a:r>
            <a:r>
              <a:rPr lang="th-TH" sz="1400" dirty="0">
                <a:latin typeface="CordiaUPC" pitchFamily="34" charset="-34"/>
                <a:cs typeface="CordiaUPC" pitchFamily="34" charset="-34"/>
              </a:rPr>
              <a:t> </a:t>
            </a:r>
            <a:r>
              <a:rPr lang="th-TH" sz="1400" dirty="0" smtClean="0">
                <a:latin typeface="CordiaUPC" pitchFamily="34" charset="-34"/>
                <a:cs typeface="CordiaUPC" pitchFamily="34" charset="-34"/>
              </a:rPr>
              <a:t> 1,445.28 </a:t>
            </a:r>
            <a:r>
              <a:rPr lang="ca-ES" sz="1400" dirty="0">
                <a:latin typeface="CordiaUPC" pitchFamily="34" charset="-34"/>
                <a:cs typeface="CordiaUPC" pitchFamily="34" charset="-34"/>
              </a:rPr>
              <a:t>million baht.</a:t>
            </a:r>
            <a:endParaRPr lang="en-US" sz="1400" dirty="0">
              <a:latin typeface="CordiaUPC" pitchFamily="34" charset="-34"/>
              <a:cs typeface="CordiaUPC" pitchFamily="34" charset="-34"/>
            </a:endParaRPr>
          </a:p>
          <a:p>
            <a:pPr algn="just"/>
            <a:endParaRPr lang="ca-ES" sz="1400" dirty="0" smtClean="0">
              <a:latin typeface="CordiaUPC" pitchFamily="34" charset="-34"/>
              <a:cs typeface="CordiaUPC" pitchFamily="34" charset="-34"/>
            </a:endParaRPr>
          </a:p>
          <a:p>
            <a:pPr algn="just"/>
            <a:r>
              <a:rPr lang="ca-ES" sz="1400" dirty="0" smtClean="0">
                <a:latin typeface="CordiaUPC" pitchFamily="34" charset="-34"/>
                <a:cs typeface="CordiaUPC" pitchFamily="34" charset="-34"/>
              </a:rPr>
              <a:t>In 201</a:t>
            </a:r>
            <a:r>
              <a:rPr lang="en-US" sz="1400" dirty="0" smtClean="0">
                <a:latin typeface="CordiaUPC" pitchFamily="34" charset="-34"/>
                <a:cs typeface="CordiaUPC" pitchFamily="34" charset="-34"/>
              </a:rPr>
              <a:t>8</a:t>
            </a:r>
            <a:r>
              <a:rPr lang="ca-ES" sz="1400" dirty="0" smtClean="0">
                <a:latin typeface="CordiaUPC" pitchFamily="34" charset="-34"/>
                <a:cs typeface="CordiaUPC" pitchFamily="34" charset="-34"/>
              </a:rPr>
              <a:t>, the </a:t>
            </a:r>
            <a:r>
              <a:rPr lang="ca-ES" sz="1400" dirty="0">
                <a:latin typeface="CordiaUPC" pitchFamily="34" charset="-34"/>
                <a:cs typeface="CordiaUPC" pitchFamily="34" charset="-34"/>
              </a:rPr>
              <a:t>Company will have approximately </a:t>
            </a:r>
            <a:r>
              <a:rPr lang="ca-ES" sz="1400" dirty="0" smtClean="0">
                <a:latin typeface="CordiaUPC" pitchFamily="34" charset="-34"/>
                <a:cs typeface="CordiaUPC" pitchFamily="34" charset="-34"/>
              </a:rPr>
              <a:t>1,</a:t>
            </a:r>
            <a:r>
              <a:rPr lang="th-TH" sz="1400" dirty="0" smtClean="0">
                <a:latin typeface="CordiaUPC" pitchFamily="34" charset="-34"/>
                <a:cs typeface="CordiaUPC" pitchFamily="34" charset="-34"/>
              </a:rPr>
              <a:t>400</a:t>
            </a:r>
            <a:r>
              <a:rPr lang="ca-ES" sz="1400" dirty="0" smtClean="0">
                <a:latin typeface="CordiaUPC" pitchFamily="34" charset="-34"/>
                <a:cs typeface="CordiaUPC" pitchFamily="34" charset="-34"/>
              </a:rPr>
              <a:t> </a:t>
            </a:r>
            <a:r>
              <a:rPr lang="ca-ES" sz="1400" dirty="0">
                <a:latin typeface="CordiaUPC" pitchFamily="34" charset="-34"/>
                <a:cs typeface="CordiaUPC" pitchFamily="34" charset="-34"/>
              </a:rPr>
              <a:t>cars exceeding the leasability period, which is considered sufficient to maintain the liquidity of the Company. Apart from the measures described, the Company also follows other policies to ensure better control of the collection of rental income, and more effective marketing of the sales of used cars.</a:t>
            </a:r>
            <a:endParaRPr lang="th-TH" sz="1600" dirty="0">
              <a:latin typeface="CordiaUPC" pitchFamily="34" charset="-34"/>
              <a:cs typeface="CordiaUPC" pitchFamily="34" charset="-34"/>
            </a:endParaRPr>
          </a:p>
          <a:p>
            <a:pPr lvl="0" algn="just"/>
            <a:endParaRPr lang="en-US" sz="1400" dirty="0">
              <a:latin typeface="Cordia New" pitchFamily="34" charset="-34"/>
            </a:endParaRPr>
          </a:p>
          <a:p>
            <a:pPr algn="just"/>
            <a:r>
              <a:rPr lang="th-TH" sz="1400" b="1" dirty="0">
                <a:latin typeface="Cordia New" pitchFamily="34" charset="-34"/>
              </a:rPr>
              <a:t> </a:t>
            </a:r>
            <a:endParaRPr lang="th-TH" sz="1400" b="1" dirty="0" smtClean="0">
              <a:latin typeface="Cordia New" pitchFamily="34" charset="-34"/>
            </a:endParaRPr>
          </a:p>
          <a:p>
            <a:pPr algn="just"/>
            <a:endParaRPr lang="th-TH" sz="1400" b="1" dirty="0">
              <a:latin typeface="Cordia New" pitchFamily="34" charset="-34"/>
            </a:endParaRPr>
          </a:p>
          <a:p>
            <a:pPr algn="just"/>
            <a:endParaRPr lang="th-TH" sz="1400" b="1" dirty="0" smtClean="0">
              <a:latin typeface="Cordia New" pitchFamily="34" charset="-34"/>
            </a:endParaRPr>
          </a:p>
          <a:p>
            <a:pPr algn="just"/>
            <a:endParaRPr lang="th-TH" sz="1400" b="1" dirty="0">
              <a:latin typeface="Cordia New" pitchFamily="34" charset="-34"/>
            </a:endParaRPr>
          </a:p>
          <a:p>
            <a:pPr algn="just"/>
            <a:endParaRPr lang="th-TH" sz="1400" dirty="0" smtClean="0">
              <a:latin typeface="Cordia New" pitchFamily="34" charset="-34"/>
            </a:endParaRPr>
          </a:p>
          <a:p>
            <a:pPr algn="just"/>
            <a:endParaRPr lang="th-TH" sz="1400" dirty="0" smtClean="0">
              <a:latin typeface="Cordia New" pitchFamily="34" charset="-34"/>
            </a:endParaRPr>
          </a:p>
          <a:p>
            <a:pPr algn="just"/>
            <a:endParaRPr lang="th-TH" sz="1400" dirty="0" smtClean="0">
              <a:latin typeface="Cordia New" pitchFamily="34" charset="-34"/>
            </a:endParaRPr>
          </a:p>
          <a:p>
            <a:pPr algn="just"/>
            <a:endParaRPr lang="en-US" sz="1400" dirty="0" smtClean="0">
              <a:latin typeface="Cordia New" pitchFamily="34" charset="-34"/>
            </a:endParaRPr>
          </a:p>
          <a:p>
            <a:pPr algn="just"/>
            <a:endParaRPr lang="en-US" sz="1400" dirty="0" smtClean="0">
              <a:latin typeface="Cordia New" pitchFamily="34" charset="-34"/>
            </a:endParaRPr>
          </a:p>
          <a:p>
            <a:pPr algn="just"/>
            <a:endParaRPr lang="en-US" sz="1400" dirty="0">
              <a:latin typeface="Cordia New" pitchFamily="34" charset="-34"/>
            </a:endParaRPr>
          </a:p>
          <a:p>
            <a:pPr algn="just"/>
            <a:endParaRPr lang="en-US" sz="1400" dirty="0" smtClean="0">
              <a:latin typeface="Cordia New" pitchFamily="34" charset="-34"/>
            </a:endParaRPr>
          </a:p>
          <a:p>
            <a:pPr algn="just"/>
            <a:endParaRPr lang="en-US" sz="1400" dirty="0">
              <a:latin typeface="Cordia New" pitchFamily="34" charset="-34"/>
            </a:endParaRPr>
          </a:p>
          <a:p>
            <a:pPr algn="just"/>
            <a:endParaRPr lang="th-TH" sz="1400" dirty="0" smtClean="0">
              <a:latin typeface="Cordia New" pitchFamily="34" charset="-34"/>
            </a:endParaRPr>
          </a:p>
          <a:p>
            <a:pPr algn="just"/>
            <a:endParaRPr lang="th-TH" sz="1400" dirty="0" smtClean="0">
              <a:latin typeface="Cordia New" pitchFamily="34" charset="-34"/>
            </a:endParaRPr>
          </a:p>
          <a:p>
            <a:pPr algn="just"/>
            <a:endParaRPr lang="th-TH" sz="1400" dirty="0">
              <a:latin typeface="Cordia New" pitchFamily="34" charset="-34"/>
            </a:endParaRPr>
          </a:p>
          <a:p>
            <a:pPr algn="just"/>
            <a:endParaRPr lang="en-US" sz="1400" dirty="0">
              <a:latin typeface="Cordia New" pitchFamily="34" charset="-34"/>
            </a:endParaRPr>
          </a:p>
          <a:p>
            <a:pPr algn="just"/>
            <a:endParaRPr lang="en-US" sz="1600" b="1" i="1" dirty="0" smtClean="0">
              <a:latin typeface="CordiaUPC" pitchFamily="34" charset="-34"/>
              <a:cs typeface="CordiaUPC" pitchFamily="34" charset="-34"/>
            </a:endParaRPr>
          </a:p>
          <a:p>
            <a:pPr algn="just"/>
            <a:r>
              <a:rPr lang="en-US" sz="1600" b="1" i="1" dirty="0" smtClean="0">
                <a:latin typeface="CordiaUPC" pitchFamily="34" charset="-34"/>
                <a:cs typeface="CordiaUPC" pitchFamily="34" charset="-34"/>
              </a:rPr>
              <a:t>Operating </a:t>
            </a:r>
            <a:r>
              <a:rPr lang="en-US" sz="1600" b="1" i="1" dirty="0">
                <a:latin typeface="CordiaUPC" pitchFamily="34" charset="-34"/>
                <a:cs typeface="CordiaUPC" pitchFamily="34" charset="-34"/>
              </a:rPr>
              <a:t>risk </a:t>
            </a:r>
            <a:endParaRPr lang="en-US" sz="1600" b="1" i="1" dirty="0" smtClean="0">
              <a:latin typeface="CordiaUPC" pitchFamily="34" charset="-34"/>
              <a:cs typeface="CordiaUPC" pitchFamily="34" charset="-34"/>
            </a:endParaRPr>
          </a:p>
          <a:p>
            <a:pPr algn="just">
              <a:tabLst>
                <a:tab pos="447675" algn="l"/>
              </a:tabLst>
            </a:pPr>
            <a:r>
              <a:rPr lang="en-US" sz="1400" dirty="0" smtClean="0">
                <a:latin typeface="CordiaUPC" pitchFamily="34" charset="-34"/>
                <a:cs typeface="CordiaUPC" pitchFamily="34" charset="-34"/>
              </a:rPr>
              <a:t>The </a:t>
            </a:r>
            <a:r>
              <a:rPr lang="en-US" sz="1400" dirty="0">
                <a:latin typeface="CordiaUPC" pitchFamily="34" charset="-34"/>
                <a:cs typeface="CordiaUPC" pitchFamily="34" charset="-34"/>
              </a:rPr>
              <a:t>Company is likely to not be able to collect the rent and call back the cars if the selecting customers can not be done carefully, including the lack of effective collection follow up and lack of proper internal control system.</a:t>
            </a:r>
          </a:p>
          <a:p>
            <a:pPr algn="just"/>
            <a:endParaRPr lang="th-TH" sz="1400" dirty="0" smtClean="0">
              <a:latin typeface="Cordia New" pitchFamily="34" charset="-34"/>
            </a:endParaRPr>
          </a:p>
          <a:p>
            <a:pPr algn="just"/>
            <a:r>
              <a:rPr lang="th-TH" sz="1400" dirty="0">
                <a:latin typeface="CordiaUPC" pitchFamily="34" charset="-34"/>
                <a:cs typeface="CordiaUPC" pitchFamily="34" charset="-34"/>
              </a:rPr>
              <a:t> </a:t>
            </a:r>
            <a:r>
              <a:rPr lang="en-US" sz="1400" dirty="0">
                <a:latin typeface="CordiaUPC" pitchFamily="34" charset="-34"/>
                <a:cs typeface="CordiaUPC" pitchFamily="34" charset="-34"/>
              </a:rPr>
              <a:t>In order to reduce the risk, the Company measures the customers selected carefully by consideration in the ability of customers to pay the rent from the operation results and financial positions from the past to the present as well as the reliability of the customers.  In addition, the Company has the policy to protect risk from customers individually.  For the short-term lease agreement, customers must provide a guarantor or pay the high rental deposit for full advance payment according to the lease period which can protect the risk from its operation in a certain level.  For the operation lease agreement, the Company has policy to collect the deposit average      3 months of rental fee.  Although the Company still has some risk on uncollectible money after deducting the deposit, the Company’s experience and customer selection process including the effectiveness on debt collection equipped with proper internal control, the Company is tracing these accounts on time and the adequate provide the allowance for doubtful accounts.</a:t>
            </a:r>
            <a:endParaRPr lang="en-US" sz="1400" dirty="0">
              <a:latin typeface="Cordia New" pitchFamily="34" charset="-34"/>
            </a:endParaRPr>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15</a:t>
            </a:r>
            <a:endParaRPr lang="th-TH" sz="1200" b="1" dirty="0">
              <a:solidFill>
                <a:srgbClr val="0070C0"/>
              </a:solidFill>
              <a:latin typeface="Cordia New" pitchFamily="34" charset="-34"/>
              <a:cs typeface="Cordia New" pitchFamily="34" charset="-34"/>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952" y="2720752"/>
            <a:ext cx="3200400"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888" y="3614771"/>
            <a:ext cx="45354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836" y="2576736"/>
            <a:ext cx="1158875"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304" y="2600549"/>
            <a:ext cx="115887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664" y="3776041"/>
            <a:ext cx="116522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664" y="4983425"/>
            <a:ext cx="1146175"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304" y="3776041"/>
            <a:ext cx="1152525"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0478" y="4983425"/>
            <a:ext cx="1146175"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2656" y="488504"/>
            <a:ext cx="6025303" cy="9140964"/>
          </a:xfrm>
          <a:prstGeom prst="rect">
            <a:avLst/>
          </a:prstGeom>
          <a:noFill/>
        </p:spPr>
        <p:txBody>
          <a:bodyPr wrap="square" rtlCol="0">
            <a:spAutoFit/>
          </a:bodyPr>
          <a:lstStyle/>
          <a:p>
            <a:pPr algn="just"/>
            <a:r>
              <a:rPr lang="en-US" sz="1400" b="1" i="1" dirty="0" smtClean="0">
                <a:latin typeface="CordiaUPC" pitchFamily="34" charset="-34"/>
                <a:cs typeface="CordiaUPC" pitchFamily="34" charset="-34"/>
              </a:rPr>
              <a:t>Marketing </a:t>
            </a:r>
            <a:r>
              <a:rPr lang="en-US" sz="1400" b="1" i="1" dirty="0">
                <a:latin typeface="CordiaUPC" pitchFamily="34" charset="-34"/>
                <a:cs typeface="CordiaUPC" pitchFamily="34" charset="-34"/>
              </a:rPr>
              <a:t>risk and Competition</a:t>
            </a:r>
          </a:p>
          <a:p>
            <a:pPr algn="just" fontAlgn="t">
              <a:tabLst>
                <a:tab pos="447675" algn="l"/>
              </a:tabLst>
            </a:pPr>
            <a:r>
              <a:rPr lang="en-US" sz="1400" dirty="0" smtClean="0">
                <a:latin typeface="CordiaUPC" pitchFamily="34" charset="-34"/>
                <a:cs typeface="CordiaUPC" pitchFamily="34" charset="-34"/>
              </a:rPr>
              <a:t>Due </a:t>
            </a:r>
            <a:r>
              <a:rPr lang="en-US" sz="1400" dirty="0">
                <a:latin typeface="CordiaUPC" pitchFamily="34" charset="-34"/>
                <a:cs typeface="CordiaUPC" pitchFamily="34" charset="-34"/>
              </a:rPr>
              <a:t>to the rental cars business has a small legal restriction combined with low capital investment to start a business, result in many entrepreneurs in the car rental market which creates high competition of this business as well. The main competition is the pricing which may affect sales and profits of the Company.</a:t>
            </a:r>
          </a:p>
          <a:p>
            <a:pPr algn="just" fontAlgn="t">
              <a:tabLst>
                <a:tab pos="447675" algn="l"/>
              </a:tabLst>
            </a:pPr>
            <a:endParaRPr lang="en-US" sz="1400" dirty="0">
              <a:latin typeface="CordiaUPC" pitchFamily="34" charset="-34"/>
              <a:cs typeface="CordiaUPC" pitchFamily="34" charset="-34"/>
            </a:endParaRPr>
          </a:p>
          <a:p>
            <a:pPr algn="just" fontAlgn="t">
              <a:tabLst>
                <a:tab pos="447675" algn="l"/>
              </a:tabLst>
            </a:pPr>
            <a:r>
              <a:rPr lang="en-US" sz="1400" dirty="0">
                <a:latin typeface="CordiaUPC" pitchFamily="34" charset="-34"/>
                <a:cs typeface="CordiaUPC" pitchFamily="34" charset="-34"/>
              </a:rPr>
              <a:t>In order to reduce this risk, the Company, as the big player, has the clear policy focusing on the Premium Quality and One Stop Service.  The Company has implemented a modern and efficient computer system for its operation in order to monitor the service closely and thoroughly.  As the big player would result in Economy of Scale leading to save costs and compete in pricing as well.  However, the Company does not focus only on pricing strategy.</a:t>
            </a:r>
          </a:p>
          <a:p>
            <a:pPr algn="thaiDist">
              <a:tabLst>
                <a:tab pos="361950" algn="l"/>
              </a:tabLst>
            </a:pPr>
            <a:endParaRPr lang="en-US" sz="1400" dirty="0">
              <a:latin typeface="CordiaUPC" pitchFamily="34" charset="-34"/>
              <a:cs typeface="CordiaUPC" pitchFamily="34" charset="-34"/>
            </a:endParaRPr>
          </a:p>
          <a:p>
            <a:pPr algn="thaiDist">
              <a:tabLst>
                <a:tab pos="361950" algn="l"/>
              </a:tabLst>
            </a:pPr>
            <a:endParaRPr lang="en-US" sz="1400" dirty="0" smtClean="0">
              <a:latin typeface="CordiaUPC" pitchFamily="34" charset="-34"/>
              <a:cs typeface="CordiaUPC" pitchFamily="34" charset="-34"/>
            </a:endParaRPr>
          </a:p>
          <a:p>
            <a:pPr algn="thaiDist">
              <a:tabLst>
                <a:tab pos="361950" algn="l"/>
              </a:tabLst>
            </a:pPr>
            <a:endParaRPr lang="en-US" sz="1400" dirty="0">
              <a:latin typeface="CordiaUPC" pitchFamily="34" charset="-34"/>
              <a:cs typeface="CordiaUPC" pitchFamily="34" charset="-34"/>
            </a:endParaRPr>
          </a:p>
          <a:p>
            <a:pPr algn="thaiDist">
              <a:tabLst>
                <a:tab pos="361950" algn="l"/>
              </a:tabLst>
            </a:pPr>
            <a:endParaRPr lang="en-US" sz="1400" dirty="0" smtClean="0">
              <a:latin typeface="CordiaUPC" pitchFamily="34" charset="-34"/>
              <a:cs typeface="CordiaUPC" pitchFamily="34" charset="-34"/>
            </a:endParaRPr>
          </a:p>
          <a:p>
            <a:pPr algn="thaiDist">
              <a:tabLst>
                <a:tab pos="361950" algn="l"/>
              </a:tabLst>
            </a:pPr>
            <a:endParaRPr lang="en-US" sz="1400" dirty="0">
              <a:latin typeface="CordiaUPC" pitchFamily="34" charset="-34"/>
              <a:cs typeface="CordiaUPC" pitchFamily="34" charset="-34"/>
            </a:endParaRPr>
          </a:p>
          <a:p>
            <a:pPr algn="thaiDist">
              <a:tabLst>
                <a:tab pos="361950" algn="l"/>
              </a:tabLst>
            </a:pPr>
            <a:endParaRPr lang="en-US" sz="1400" dirty="0" smtClean="0">
              <a:latin typeface="CordiaUPC" pitchFamily="34" charset="-34"/>
              <a:cs typeface="CordiaUPC" pitchFamily="34" charset="-34"/>
            </a:endParaRPr>
          </a:p>
          <a:p>
            <a:pPr algn="thaiDist">
              <a:tabLst>
                <a:tab pos="361950" algn="l"/>
              </a:tabLst>
            </a:pPr>
            <a:endParaRPr lang="en-US" sz="1400" dirty="0">
              <a:latin typeface="CordiaUPC" pitchFamily="34" charset="-34"/>
              <a:cs typeface="CordiaUPC" pitchFamily="34" charset="-34"/>
            </a:endParaRPr>
          </a:p>
          <a:p>
            <a:pPr algn="thaiDist">
              <a:tabLst>
                <a:tab pos="361950" algn="l"/>
              </a:tabLst>
            </a:pPr>
            <a:endParaRPr lang="en-US" sz="1400" dirty="0" smtClean="0">
              <a:latin typeface="CordiaUPC" pitchFamily="34" charset="-34"/>
              <a:cs typeface="CordiaUPC" pitchFamily="34" charset="-34"/>
            </a:endParaRPr>
          </a:p>
          <a:p>
            <a:pPr algn="thaiDist">
              <a:tabLst>
                <a:tab pos="361950" algn="l"/>
              </a:tabLst>
            </a:pPr>
            <a:endParaRPr lang="th-TH" sz="1400" dirty="0" smtClean="0">
              <a:latin typeface="CordiaUPC" pitchFamily="34" charset="-34"/>
              <a:cs typeface="CordiaUPC" pitchFamily="34" charset="-34"/>
            </a:endParaRPr>
          </a:p>
          <a:p>
            <a:pPr algn="just">
              <a:tabLst>
                <a:tab pos="447675" algn="l"/>
              </a:tabLst>
            </a:pPr>
            <a:r>
              <a:rPr lang="en-US" sz="1400" dirty="0" smtClean="0">
                <a:latin typeface="CordiaUPC" pitchFamily="34" charset="-34"/>
                <a:cs typeface="CordiaUPC" pitchFamily="34" charset="-34"/>
              </a:rPr>
              <a:t>As </a:t>
            </a:r>
            <a:r>
              <a:rPr lang="en-US" sz="1400" dirty="0">
                <a:latin typeface="CordiaUPC" pitchFamily="34" charset="-34"/>
                <a:cs typeface="CordiaUPC" pitchFamily="34" charset="-34"/>
              </a:rPr>
              <a:t>well as, the Company has selected the clear target group in comply with the long-term leasing policy.  The main customers are medium and large corporation including government agencies and state enterprises, etc. These target groups prefer the long-term car leasing with good after-sales service rather than focusing on price only</a:t>
            </a:r>
            <a:r>
              <a:rPr lang="en-US" sz="1400" dirty="0" smtClean="0">
                <a:latin typeface="CordiaUPC" pitchFamily="34" charset="-34"/>
                <a:cs typeface="CordiaUPC" pitchFamily="34" charset="-34"/>
              </a:rPr>
              <a:t>.</a:t>
            </a:r>
          </a:p>
          <a:p>
            <a:pPr algn="just">
              <a:tabLst>
                <a:tab pos="447675" algn="l"/>
              </a:tabLst>
            </a:pPr>
            <a:endParaRPr lang="th-TH" sz="1400" b="1" dirty="0" smtClean="0">
              <a:latin typeface="CordiaUPC" pitchFamily="34" charset="-34"/>
              <a:cs typeface="CordiaUPC" pitchFamily="34" charset="-34"/>
            </a:endParaRPr>
          </a:p>
          <a:p>
            <a:r>
              <a:rPr lang="en-GB" sz="1400" b="1" dirty="0" smtClean="0"/>
              <a:t>Economic </a:t>
            </a:r>
            <a:r>
              <a:rPr lang="en-GB" sz="1400" b="1" dirty="0"/>
              <a:t>Risks</a:t>
            </a:r>
            <a:endParaRPr lang="en-US" sz="1400" dirty="0"/>
          </a:p>
          <a:p>
            <a:r>
              <a:rPr lang="en-GB" sz="1400" dirty="0"/>
              <a:t> </a:t>
            </a:r>
            <a:r>
              <a:rPr lang="en-GB" sz="1400" dirty="0" smtClean="0"/>
              <a:t>In 2018, </a:t>
            </a:r>
            <a:r>
              <a:rPr lang="en-GB" sz="1400" dirty="0"/>
              <a:t>the company anticipates better prices in the used car market following the increase of excise tax for new cars. However, loan grants from financial institutions is still a factor for negative impact, which lead to probable drop of used car prices.</a:t>
            </a:r>
            <a:endParaRPr lang="en-US" sz="1400" dirty="0"/>
          </a:p>
          <a:p>
            <a:pPr algn="thaiDist"/>
            <a:r>
              <a:rPr lang="th-TH" sz="1400" dirty="0">
                <a:latin typeface="CordiaUPC" pitchFamily="34" charset="-34"/>
                <a:cs typeface="CordiaUPC" pitchFamily="34" charset="-34"/>
              </a:rPr>
              <a:t>	</a:t>
            </a:r>
            <a:endParaRPr lang="th-TH" sz="1400" b="1" dirty="0" smtClean="0">
              <a:latin typeface="CordiaUPC" pitchFamily="34" charset="-34"/>
              <a:cs typeface="CordiaUPC" pitchFamily="34" charset="-34"/>
            </a:endParaRPr>
          </a:p>
          <a:p>
            <a:pPr algn="just"/>
            <a:r>
              <a:rPr lang="en-US" sz="1400" b="1" i="1" dirty="0" smtClean="0">
                <a:latin typeface="CordiaUPC" pitchFamily="34" charset="-34"/>
                <a:cs typeface="CordiaUPC" pitchFamily="34" charset="-34"/>
              </a:rPr>
              <a:t>Risks </a:t>
            </a:r>
            <a:r>
              <a:rPr lang="en-US" sz="1400" b="1" i="1" dirty="0">
                <a:latin typeface="CordiaUPC" pitchFamily="34" charset="-34"/>
                <a:cs typeface="CordiaUPC" pitchFamily="34" charset="-34"/>
              </a:rPr>
              <a:t>to the Society and the Community</a:t>
            </a:r>
            <a:endParaRPr lang="en-US" sz="1400" dirty="0">
              <a:latin typeface="CordiaUPC" pitchFamily="34" charset="-34"/>
              <a:cs typeface="CordiaUPC" pitchFamily="34" charset="-34"/>
            </a:endParaRPr>
          </a:p>
          <a:p>
            <a:pPr algn="just"/>
            <a:r>
              <a:rPr lang="en-US" sz="1400" dirty="0">
                <a:latin typeface="CordiaUPC" pitchFamily="34" charset="-34"/>
                <a:cs typeface="CordiaUPC" pitchFamily="34" charset="-34"/>
              </a:rPr>
              <a:t>The Company recognizes the principle of working by joining together the main work with the care for the society and the community, with a focus on the potential impact of the rental car business operation. The Company established a project to promote road safety to give advice to car users which are the Company's customers. The project aims at promoting road safety among motorists, with consideration to pedestrians, including items on the roads.</a:t>
            </a:r>
          </a:p>
          <a:p>
            <a:pPr algn="just"/>
            <a:endParaRPr lang="th-TH" sz="1400" b="1" i="1" dirty="0">
              <a:latin typeface="CordiaUPC" pitchFamily="34" charset="-34"/>
              <a:cs typeface="CordiaUPC" pitchFamily="34" charset="-34"/>
            </a:endParaRPr>
          </a:p>
          <a:p>
            <a:pPr algn="just"/>
            <a:r>
              <a:rPr lang="en-US" sz="1400" b="1" i="1" dirty="0" smtClean="0">
                <a:latin typeface="CordiaUPC" pitchFamily="34" charset="-34"/>
                <a:cs typeface="CordiaUPC" pitchFamily="34" charset="-34"/>
              </a:rPr>
              <a:t>Risks </a:t>
            </a:r>
            <a:r>
              <a:rPr lang="en-US" sz="1400" b="1" i="1" dirty="0">
                <a:latin typeface="CordiaUPC" pitchFamily="34" charset="-34"/>
                <a:cs typeface="CordiaUPC" pitchFamily="34" charset="-34"/>
              </a:rPr>
              <a:t>to the Environment</a:t>
            </a:r>
            <a:endParaRPr lang="en-US" sz="1400" b="1" dirty="0">
              <a:latin typeface="CordiaUPC" pitchFamily="34" charset="-34"/>
              <a:cs typeface="CordiaUPC" pitchFamily="34" charset="-34"/>
            </a:endParaRPr>
          </a:p>
          <a:p>
            <a:pPr algn="just"/>
            <a:r>
              <a:rPr lang="en-US" sz="1400" dirty="0">
                <a:latin typeface="CordiaUPC" pitchFamily="34" charset="-34"/>
                <a:cs typeface="CordiaUPC" pitchFamily="34" charset="-34"/>
              </a:rPr>
              <a:t>Although the Company is not directly involved in the utilization of environmental resources, it also takes into account the environmental impact that may emerge, indirectly, from the waste generated by car maintenance. The Company has written up a protocol to take care of the waste management in the company to help reduce the pollution made by the Company.</a:t>
            </a:r>
          </a:p>
          <a:p>
            <a:pPr algn="thaiDist"/>
            <a:endParaRPr lang="en-US" sz="1400" dirty="0">
              <a:latin typeface="CordiaUPC" pitchFamily="34" charset="-34"/>
              <a:cs typeface="CordiaUPC" pitchFamily="34" charset="-34"/>
            </a:endParaRPr>
          </a:p>
        </p:txBody>
      </p:sp>
      <p:pic>
        <p:nvPicPr>
          <p:cNvPr id="3" name="รูปภาพ 2"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TextBox 3"/>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16</a:t>
            </a:r>
            <a:endParaRPr lang="th-TH" sz="1200" b="1" dirty="0">
              <a:solidFill>
                <a:srgbClr val="0070C0"/>
              </a:solidFill>
              <a:latin typeface="Cordia New" pitchFamily="34" charset="-34"/>
              <a:cs typeface="Cordia New" pitchFamily="34" charset="-3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84" y="2288704"/>
            <a:ext cx="6048375"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30x40 RAMA3.jpg"/>
          <p:cNvPicPr>
            <a:picLocks noChangeAspect="1"/>
          </p:cNvPicPr>
          <p:nvPr/>
        </p:nvPicPr>
        <p:blipFill rotWithShape="1">
          <a:blip r:embed="rId2" cstate="print">
            <a:extLst/>
          </a:blip>
          <a:srcRect l="3317" t="33451" r="19" b="5464"/>
          <a:stretch/>
        </p:blipFill>
        <p:spPr>
          <a:xfrm>
            <a:off x="548680" y="920552"/>
            <a:ext cx="5472030" cy="2592288"/>
          </a:xfrm>
          <a:prstGeom prst="rect">
            <a:avLst/>
          </a:prstGeom>
          <a:noFill/>
          <a:ln>
            <a:noFill/>
          </a:ln>
        </p:spPr>
      </p:pic>
      <p:pic>
        <p:nvPicPr>
          <p:cNvPr id="8" name="รูปภาพ 7"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9" name="TextBox 8"/>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17</a:t>
            </a:r>
            <a:endParaRPr lang="th-TH" sz="1200" b="1" dirty="0">
              <a:solidFill>
                <a:srgbClr val="0070C0"/>
              </a:solidFill>
              <a:latin typeface="Cordia New" pitchFamily="34" charset="-34"/>
              <a:cs typeface="Cordia New" pitchFamily="34" charset="-34"/>
            </a:endParaRPr>
          </a:p>
        </p:txBody>
      </p:sp>
      <p:sp>
        <p:nvSpPr>
          <p:cNvPr id="10" name="TextBox 9"/>
          <p:cNvSpPr txBox="1"/>
          <p:nvPr/>
        </p:nvSpPr>
        <p:spPr>
          <a:xfrm>
            <a:off x="548680" y="488504"/>
            <a:ext cx="1675459" cy="400110"/>
          </a:xfrm>
          <a:prstGeom prst="rect">
            <a:avLst/>
          </a:prstGeom>
          <a:noFill/>
        </p:spPr>
        <p:txBody>
          <a:bodyPr wrap="none" rtlCol="0">
            <a:spAutoFit/>
          </a:bodyPr>
          <a:lstStyle/>
          <a:p>
            <a:r>
              <a:rPr lang="en-US" sz="2000" b="1" dirty="0" smtClean="0">
                <a:latin typeface="CordiaUPC" pitchFamily="34" charset="-34"/>
                <a:cs typeface="CordiaUPC" pitchFamily="34" charset="-34"/>
              </a:rPr>
              <a:t>General Information</a:t>
            </a:r>
            <a:endParaRPr lang="th-TH" sz="2000" b="1" dirty="0">
              <a:latin typeface="CordiaUPC" pitchFamily="34" charset="-34"/>
              <a:cs typeface="CordiaUPC" pitchFamily="34" charset="-34"/>
            </a:endParaRPr>
          </a:p>
        </p:txBody>
      </p:sp>
      <p:sp>
        <p:nvSpPr>
          <p:cNvPr id="11" name="Rectangle 2"/>
          <p:cNvSpPr>
            <a:spLocks noChangeArrowheads="1"/>
          </p:cNvSpPr>
          <p:nvPr/>
        </p:nvSpPr>
        <p:spPr bwMode="auto">
          <a:xfrm>
            <a:off x="548680" y="3728864"/>
            <a:ext cx="5652520" cy="5047536"/>
          </a:xfrm>
          <a:prstGeom prst="rect">
            <a:avLst/>
          </a:prstGeom>
          <a:noFill/>
          <a:ln w="9525">
            <a:noFill/>
            <a:miter lim="800000"/>
            <a:headEnd/>
            <a:tailEnd/>
          </a:ln>
        </p:spPr>
        <p:txBody>
          <a:bodyPr wrap="square">
            <a:spAutoFit/>
          </a:bodyPr>
          <a:lstStyle/>
          <a:p>
            <a:r>
              <a:rPr lang="en-US" sz="1400" b="1" dirty="0" smtClean="0">
                <a:latin typeface="CordiaUPC" pitchFamily="34" charset="-34"/>
                <a:cs typeface="CordiaUPC" pitchFamily="34" charset="-34"/>
              </a:rPr>
              <a:t>Company </a:t>
            </a:r>
            <a:r>
              <a:rPr lang="en-US" sz="1400" b="1" dirty="0">
                <a:latin typeface="CordiaUPC" pitchFamily="34" charset="-34"/>
                <a:cs typeface="CordiaUPC" pitchFamily="34" charset="-34"/>
              </a:rPr>
              <a:t>Name </a:t>
            </a:r>
            <a:r>
              <a:rPr lang="en-US" sz="1400" b="1" dirty="0" smtClean="0">
                <a:latin typeface="CordiaUPC" pitchFamily="34" charset="-34"/>
                <a:cs typeface="CordiaUPC" pitchFamily="34" charset="-34"/>
              </a:rPr>
              <a:t>	</a:t>
            </a:r>
            <a:r>
              <a:rPr lang="en-US" sz="1400" b="1" dirty="0">
                <a:latin typeface="CordiaUPC" pitchFamily="34" charset="-34"/>
                <a:cs typeface="CordiaUPC" pitchFamily="34" charset="-34"/>
              </a:rPr>
              <a:t>	</a:t>
            </a:r>
            <a:r>
              <a:rPr lang="en-US" sz="1400" b="1" dirty="0" smtClean="0">
                <a:latin typeface="CordiaUPC" pitchFamily="34" charset="-34"/>
                <a:cs typeface="CordiaUPC" pitchFamily="34" charset="-34"/>
              </a:rPr>
              <a:t>:Krungthai </a:t>
            </a:r>
            <a:r>
              <a:rPr lang="en-US" sz="1400" b="1" dirty="0">
                <a:latin typeface="CordiaUPC" pitchFamily="34" charset="-34"/>
                <a:cs typeface="CordiaUPC" pitchFamily="34" charset="-34"/>
              </a:rPr>
              <a:t>Car Rent and Lease Public Company Limited </a:t>
            </a:r>
          </a:p>
          <a:p>
            <a:r>
              <a:rPr lang="en-US" sz="1400" dirty="0">
                <a:latin typeface="CordiaUPC" pitchFamily="34" charset="-34"/>
                <a:cs typeface="CordiaUPC" pitchFamily="34" charset="-34"/>
              </a:rPr>
              <a:t>Stock Code </a:t>
            </a:r>
            <a:r>
              <a:rPr lang="th-TH" sz="1400" dirty="0">
                <a:latin typeface="CordiaUPC" pitchFamily="34" charset="-34"/>
                <a:cs typeface="CordiaUPC" pitchFamily="34" charset="-34"/>
              </a:rPr>
              <a:t>		</a:t>
            </a:r>
            <a:r>
              <a:rPr lang="th-TH" sz="1400" dirty="0" smtClean="0">
                <a:latin typeface="CordiaUPC" pitchFamily="34" charset="-34"/>
                <a:cs typeface="CordiaUPC" pitchFamily="34" charset="-34"/>
              </a:rPr>
              <a:t>:</a:t>
            </a:r>
            <a:r>
              <a:rPr lang="th-TH" sz="1400" dirty="0" err="1" smtClean="0">
                <a:latin typeface="CordiaUPC" pitchFamily="34" charset="-34"/>
                <a:cs typeface="CordiaUPC" pitchFamily="34" charset="-34"/>
              </a:rPr>
              <a:t>KCAR</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Nature of Business 	</a:t>
            </a:r>
            <a:r>
              <a:rPr lang="en-US" sz="1400" dirty="0" smtClean="0">
                <a:latin typeface="CordiaUPC" pitchFamily="34" charset="-34"/>
                <a:cs typeface="CordiaUPC" pitchFamily="34" charset="-34"/>
              </a:rPr>
              <a:t>:Operating </a:t>
            </a:r>
            <a:r>
              <a:rPr lang="en-US" sz="1400" dirty="0">
                <a:latin typeface="CordiaUPC" pitchFamily="34" charset="-34"/>
                <a:cs typeface="CordiaUPC" pitchFamily="34" charset="-34"/>
              </a:rPr>
              <a:t>lease services and short-term car rental </a:t>
            </a:r>
          </a:p>
          <a:p>
            <a:r>
              <a:rPr lang="en-US" sz="1400" dirty="0">
                <a:latin typeface="CordiaUPC" pitchFamily="34" charset="-34"/>
                <a:cs typeface="CordiaUPC" pitchFamily="34" charset="-34"/>
              </a:rPr>
              <a:t>Registered Capital</a:t>
            </a:r>
            <a:r>
              <a:rPr lang="th-TH" sz="1400" dirty="0">
                <a:latin typeface="CordiaUPC" pitchFamily="34" charset="-34"/>
                <a:cs typeface="CordiaUPC" pitchFamily="34" charset="-34"/>
              </a:rPr>
              <a:t>	</a:t>
            </a:r>
            <a:r>
              <a:rPr lang="en-US" sz="1400" dirty="0" smtClean="0">
                <a:latin typeface="CordiaUPC" pitchFamily="34" charset="-34"/>
                <a:cs typeface="CordiaUPC" pitchFamily="34" charset="-34"/>
              </a:rPr>
              <a:t>:Paid-up </a:t>
            </a:r>
            <a:r>
              <a:rPr lang="en-US" sz="1400" dirty="0">
                <a:latin typeface="CordiaUPC" pitchFamily="34" charset="-34"/>
                <a:cs typeface="CordiaUPC" pitchFamily="34" charset="-34"/>
              </a:rPr>
              <a:t>capital of 250,000,000</a:t>
            </a:r>
            <a:r>
              <a:rPr lang="th-TH" sz="1400" dirty="0">
                <a:latin typeface="CordiaUPC" pitchFamily="34" charset="-34"/>
                <a:cs typeface="CordiaUPC" pitchFamily="34" charset="-34"/>
              </a:rPr>
              <a:t> </a:t>
            </a:r>
            <a:r>
              <a:rPr lang="en-US" sz="1400" dirty="0">
                <a:latin typeface="CordiaUPC" pitchFamily="34" charset="-34"/>
                <a:cs typeface="CordiaUPC" pitchFamily="34" charset="-34"/>
              </a:rPr>
              <a:t>shares, with a par value of Baht </a:t>
            </a:r>
            <a:r>
              <a:rPr lang="en-US" sz="1400" dirty="0" smtClean="0">
                <a:latin typeface="CordiaUPC" pitchFamily="34" charset="-34"/>
                <a:cs typeface="CordiaUPC" pitchFamily="34" charset="-34"/>
              </a:rPr>
              <a:t>		1.00 </a:t>
            </a:r>
            <a:r>
              <a:rPr lang="en-US" sz="1400" dirty="0">
                <a:latin typeface="CordiaUPC" pitchFamily="34" charset="-34"/>
                <a:cs typeface="CordiaUPC" pitchFamily="34" charset="-34"/>
              </a:rPr>
              <a:t>per share</a:t>
            </a:r>
          </a:p>
          <a:p>
            <a:r>
              <a:rPr lang="en-US" sz="1400" dirty="0">
                <a:latin typeface="CordiaUPC" pitchFamily="34" charset="-34"/>
                <a:cs typeface="CordiaUPC" pitchFamily="34" charset="-34"/>
              </a:rPr>
              <a:t>Head Office 		</a:t>
            </a:r>
            <a:r>
              <a:rPr lang="en-US" sz="1400" dirty="0" smtClean="0">
                <a:latin typeface="CordiaUPC" pitchFamily="34" charset="-34"/>
                <a:cs typeface="CordiaUPC" pitchFamily="34" charset="-34"/>
              </a:rPr>
              <a:t>:455/1 </a:t>
            </a:r>
            <a:r>
              <a:rPr lang="en-US" sz="1400" dirty="0">
                <a:latin typeface="CordiaUPC" pitchFamily="34" charset="-34"/>
                <a:cs typeface="CordiaUPC" pitchFamily="34" charset="-34"/>
              </a:rPr>
              <a:t>Rama 3 Road, </a:t>
            </a:r>
            <a:r>
              <a:rPr lang="en-US" sz="1400" dirty="0" err="1">
                <a:latin typeface="CordiaUPC" pitchFamily="34" charset="-34"/>
                <a:cs typeface="CordiaUPC" pitchFamily="34" charset="-34"/>
              </a:rPr>
              <a:t>Bangkhlo</a:t>
            </a:r>
            <a:r>
              <a:rPr lang="en-US" sz="1400" dirty="0">
                <a:latin typeface="CordiaUPC" pitchFamily="34" charset="-34"/>
                <a:cs typeface="CordiaUPC" pitchFamily="34" charset="-34"/>
              </a:rPr>
              <a:t>, Bang </a:t>
            </a:r>
            <a:r>
              <a:rPr lang="en-US" sz="1400" dirty="0" err="1">
                <a:latin typeface="CordiaUPC" pitchFamily="34" charset="-34"/>
                <a:cs typeface="CordiaUPC" pitchFamily="34" charset="-34"/>
              </a:rPr>
              <a:t>Kho</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Laem</a:t>
            </a:r>
            <a:r>
              <a:rPr lang="en-US" sz="1400" dirty="0">
                <a:latin typeface="CordiaUPC" pitchFamily="34" charset="-34"/>
                <a:cs typeface="CordiaUPC" pitchFamily="34" charset="-34"/>
              </a:rPr>
              <a:t> Bangkok 10120</a:t>
            </a:r>
          </a:p>
          <a:p>
            <a:r>
              <a:rPr lang="en-US" sz="1400" dirty="0" err="1">
                <a:latin typeface="CordiaUPC" pitchFamily="34" charset="-34"/>
                <a:cs typeface="CordiaUPC" pitchFamily="34" charset="-34"/>
              </a:rPr>
              <a:t>Asoke</a:t>
            </a:r>
            <a:r>
              <a:rPr lang="en-US" sz="1400" dirty="0">
                <a:latin typeface="CordiaUPC" pitchFamily="34" charset="-34"/>
                <a:cs typeface="CordiaUPC" pitchFamily="34" charset="-34"/>
              </a:rPr>
              <a:t> Branch </a:t>
            </a:r>
            <a:r>
              <a:rPr lang="th-TH" sz="1400" dirty="0">
                <a:latin typeface="CordiaUPC" pitchFamily="34" charset="-34"/>
                <a:cs typeface="CordiaUPC" pitchFamily="34" charset="-34"/>
              </a:rPr>
              <a:t>		</a:t>
            </a:r>
            <a:r>
              <a:rPr lang="en-US" sz="1400" dirty="0" smtClean="0">
                <a:latin typeface="CordiaUPC" pitchFamily="34" charset="-34"/>
                <a:cs typeface="CordiaUPC" pitchFamily="34" charset="-34"/>
              </a:rPr>
              <a:t>:288/9</a:t>
            </a:r>
            <a:r>
              <a:rPr lang="th-TH" sz="1400" dirty="0" smtClean="0">
                <a:latin typeface="CordiaUPC" pitchFamily="34" charset="-34"/>
                <a:cs typeface="CordiaUPC" pitchFamily="34" charset="-34"/>
              </a:rPr>
              <a:t> </a:t>
            </a:r>
            <a:r>
              <a:rPr lang="en-US" sz="1400" dirty="0" err="1">
                <a:latin typeface="CordiaUPC" pitchFamily="34" charset="-34"/>
                <a:cs typeface="CordiaUPC" pitchFamily="34" charset="-34"/>
              </a:rPr>
              <a:t>Asok</a:t>
            </a:r>
            <a:r>
              <a:rPr lang="en-US" sz="1400" dirty="0">
                <a:latin typeface="CordiaUPC" pitchFamily="34" charset="-34"/>
                <a:cs typeface="CordiaUPC" pitchFamily="34" charset="-34"/>
              </a:rPr>
              <a:t>-Din </a:t>
            </a:r>
            <a:r>
              <a:rPr lang="en-US" sz="1400" dirty="0" err="1">
                <a:latin typeface="CordiaUPC" pitchFamily="34" charset="-34"/>
                <a:cs typeface="CordiaUPC" pitchFamily="34" charset="-34"/>
              </a:rPr>
              <a:t>Daeng</a:t>
            </a:r>
            <a:r>
              <a:rPr lang="en-US" sz="1400" dirty="0">
                <a:latin typeface="CordiaUPC" pitchFamily="34" charset="-34"/>
                <a:cs typeface="CordiaUPC" pitchFamily="34" charset="-34"/>
              </a:rPr>
              <a:t> Road, </a:t>
            </a:r>
            <a:r>
              <a:rPr lang="en-US" sz="1400" dirty="0" err="1" smtClean="0">
                <a:latin typeface="CordiaUPC" pitchFamily="34" charset="-34"/>
                <a:cs typeface="CordiaUPC" pitchFamily="34" charset="-34"/>
              </a:rPr>
              <a:t>Bangkapi</a:t>
            </a:r>
            <a:r>
              <a:rPr lang="en-US" sz="1400" dirty="0" smtClean="0">
                <a:latin typeface="CordiaUPC" pitchFamily="34" charset="-34"/>
                <a:cs typeface="CordiaUPC" pitchFamily="34" charset="-34"/>
              </a:rPr>
              <a:t>, </a:t>
            </a:r>
            <a:r>
              <a:rPr lang="en-US" sz="1400" dirty="0" err="1" smtClean="0">
                <a:latin typeface="CordiaUPC" pitchFamily="34" charset="-34"/>
                <a:cs typeface="CordiaUPC" pitchFamily="34" charset="-34"/>
              </a:rPr>
              <a:t>Huai</a:t>
            </a:r>
            <a:r>
              <a:rPr lang="en-US" sz="1400" dirty="0" smtClean="0">
                <a:latin typeface="CordiaUPC" pitchFamily="34" charset="-34"/>
                <a:cs typeface="CordiaUPC" pitchFamily="34" charset="-34"/>
              </a:rPr>
              <a:t> </a:t>
            </a:r>
            <a:r>
              <a:rPr lang="en-US" sz="1400" dirty="0" err="1" smtClean="0">
                <a:latin typeface="CordiaUPC" pitchFamily="34" charset="-34"/>
                <a:cs typeface="CordiaUPC" pitchFamily="34" charset="-34"/>
              </a:rPr>
              <a:t>Khwang</a:t>
            </a:r>
            <a:r>
              <a:rPr lang="en-US" sz="1400" dirty="0" smtClean="0">
                <a:latin typeface="CordiaUPC" pitchFamily="34" charset="-34"/>
                <a:cs typeface="CordiaUPC" pitchFamily="34" charset="-34"/>
              </a:rPr>
              <a:t>,</a:t>
            </a:r>
            <a:r>
              <a:rPr lang="th-TH" sz="1400" dirty="0" smtClean="0">
                <a:latin typeface="CordiaUPC" pitchFamily="34" charset="-34"/>
                <a:cs typeface="CordiaUPC" pitchFamily="34" charset="-34"/>
              </a:rPr>
              <a:t> </a:t>
            </a:r>
            <a:r>
              <a:rPr lang="en-US" sz="1400" dirty="0">
                <a:latin typeface="CordiaUPC" pitchFamily="34" charset="-34"/>
                <a:cs typeface="CordiaUPC" pitchFamily="34" charset="-34"/>
              </a:rPr>
              <a:t>Bangkok </a:t>
            </a:r>
            <a:r>
              <a:rPr lang="en-US" sz="1400" dirty="0" smtClean="0">
                <a:latin typeface="CordiaUPC" pitchFamily="34" charset="-34"/>
                <a:cs typeface="CordiaUPC" pitchFamily="34" charset="-34"/>
              </a:rPr>
              <a:t>Registration No.		:Bor. Mor. </a:t>
            </a:r>
            <a:r>
              <a:rPr lang="en-US" sz="1400" dirty="0" err="1" smtClean="0">
                <a:latin typeface="CordiaUPC" pitchFamily="34" charset="-34"/>
                <a:cs typeface="CordiaUPC" pitchFamily="34" charset="-34"/>
              </a:rPr>
              <a:t>Jor</a:t>
            </a:r>
            <a:r>
              <a:rPr lang="th-TH" sz="1400" dirty="0" smtClean="0">
                <a:latin typeface="CordiaUPC" pitchFamily="34" charset="-34"/>
                <a:cs typeface="CordiaUPC" pitchFamily="34" charset="-34"/>
              </a:rPr>
              <a:t>. </a:t>
            </a:r>
            <a:r>
              <a:rPr lang="en-US" sz="1400" dirty="0" smtClean="0">
                <a:latin typeface="CordiaUPC" pitchFamily="34" charset="-34"/>
                <a:cs typeface="CordiaUPC" pitchFamily="34" charset="-34"/>
              </a:rPr>
              <a:t>0107547000761</a:t>
            </a:r>
          </a:p>
          <a:p>
            <a:r>
              <a:rPr lang="en-US" sz="1400" dirty="0" smtClean="0">
                <a:latin typeface="CordiaUPC" pitchFamily="34" charset="-34"/>
                <a:cs typeface="CordiaUPC" pitchFamily="34" charset="-34"/>
              </a:rPr>
              <a:t>Telephone</a:t>
            </a:r>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:66 </a:t>
            </a:r>
            <a:r>
              <a:rPr lang="en-US" sz="1400" dirty="0">
                <a:latin typeface="CordiaUPC" pitchFamily="34" charset="-34"/>
                <a:cs typeface="CordiaUPC" pitchFamily="34" charset="-34"/>
              </a:rPr>
              <a:t>(0) 2291-8888</a:t>
            </a:r>
          </a:p>
          <a:p>
            <a:r>
              <a:rPr lang="en-US" sz="1400" dirty="0">
                <a:latin typeface="CordiaUPC" pitchFamily="34" charset="-34"/>
                <a:cs typeface="CordiaUPC" pitchFamily="34" charset="-34"/>
              </a:rPr>
              <a:t>Fax		</a:t>
            </a:r>
            <a:r>
              <a:rPr lang="en-US" sz="1400" dirty="0" smtClean="0">
                <a:latin typeface="CordiaUPC" pitchFamily="34" charset="-34"/>
                <a:cs typeface="CordiaUPC" pitchFamily="34" charset="-34"/>
              </a:rPr>
              <a:t>:66 </a:t>
            </a:r>
            <a:r>
              <a:rPr lang="en-US" sz="1400" dirty="0">
                <a:latin typeface="CordiaUPC" pitchFamily="34" charset="-34"/>
                <a:cs typeface="CordiaUPC" pitchFamily="34" charset="-34"/>
              </a:rPr>
              <a:t>(0) </a:t>
            </a:r>
            <a:r>
              <a:rPr lang="en-US" sz="1400" dirty="0" smtClean="0">
                <a:latin typeface="CordiaUPC" pitchFamily="34" charset="-34"/>
                <a:cs typeface="CordiaUPC" pitchFamily="34" charset="-34"/>
              </a:rPr>
              <a:t>2291-4488</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Website		</a:t>
            </a:r>
            <a:r>
              <a:rPr lang="en-US" sz="1400" dirty="0" smtClean="0">
                <a:latin typeface="CordiaUPC" pitchFamily="34" charset="-34"/>
                <a:cs typeface="CordiaUPC" pitchFamily="34" charset="-34"/>
              </a:rPr>
              <a:t>:www.krungthai.co.th </a:t>
            </a:r>
          </a:p>
          <a:p>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Registrar</a:t>
            </a:r>
            <a:r>
              <a:rPr lang="th-TH" sz="1400" dirty="0">
                <a:latin typeface="CordiaUPC" pitchFamily="34" charset="-34"/>
                <a:cs typeface="CordiaUPC" pitchFamily="34" charset="-34"/>
              </a:rPr>
              <a:t>	</a:t>
            </a:r>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:Thailand </a:t>
            </a:r>
            <a:r>
              <a:rPr lang="en-US" sz="1400" dirty="0">
                <a:latin typeface="CordiaUPC" pitchFamily="34" charset="-34"/>
                <a:cs typeface="CordiaUPC" pitchFamily="34" charset="-34"/>
              </a:rPr>
              <a:t>Securities Depository Company Limited.</a:t>
            </a:r>
          </a:p>
          <a:p>
            <a:r>
              <a:rPr lang="en-US" sz="1400" dirty="0">
                <a:latin typeface="CordiaUPC" pitchFamily="34" charset="-34"/>
                <a:cs typeface="CordiaUPC" pitchFamily="34" charset="-34"/>
              </a:rPr>
              <a:t>		93 </a:t>
            </a:r>
            <a:r>
              <a:rPr lang="en-US" sz="1400" dirty="0" err="1">
                <a:latin typeface="CordiaUPC" pitchFamily="34" charset="-34"/>
                <a:cs typeface="CordiaUPC" pitchFamily="34" charset="-34"/>
              </a:rPr>
              <a:t>Ratchadaphisek</a:t>
            </a:r>
            <a:r>
              <a:rPr lang="en-US" sz="1400" dirty="0">
                <a:latin typeface="CordiaUPC" pitchFamily="34" charset="-34"/>
                <a:cs typeface="CordiaUPC" pitchFamily="34" charset="-34"/>
              </a:rPr>
              <a:t> Road 				</a:t>
            </a:r>
            <a:r>
              <a:rPr lang="en-US" sz="1400" dirty="0" smtClean="0">
                <a:latin typeface="CordiaUPC" pitchFamily="34" charset="-34"/>
                <a:cs typeface="CordiaUPC" pitchFamily="34" charset="-34"/>
              </a:rPr>
              <a:t>Din </a:t>
            </a:r>
            <a:r>
              <a:rPr lang="en-US" sz="1400" dirty="0" err="1" smtClean="0">
                <a:latin typeface="CordiaUPC" pitchFamily="34" charset="-34"/>
                <a:cs typeface="CordiaUPC" pitchFamily="34" charset="-34"/>
              </a:rPr>
              <a:t>Daeng</a:t>
            </a:r>
            <a:r>
              <a:rPr lang="en-US" sz="1400" dirty="0" smtClean="0">
                <a:latin typeface="CordiaUPC" pitchFamily="34" charset="-34"/>
                <a:cs typeface="CordiaUPC" pitchFamily="34" charset="-34"/>
              </a:rPr>
              <a:t> , </a:t>
            </a:r>
            <a:r>
              <a:rPr lang="en-US" sz="1400" dirty="0">
                <a:latin typeface="CordiaUPC" pitchFamily="34" charset="-34"/>
                <a:cs typeface="CordiaUPC" pitchFamily="34" charset="-34"/>
              </a:rPr>
              <a:t>Bangkok </a:t>
            </a:r>
            <a:r>
              <a:rPr lang="en-US" sz="1400" dirty="0" smtClean="0">
                <a:latin typeface="CordiaUPC" pitchFamily="34" charset="-34"/>
                <a:cs typeface="CordiaUPC" pitchFamily="34" charset="-34"/>
              </a:rPr>
              <a:t>Thailand</a:t>
            </a:r>
            <a:r>
              <a:rPr lang="en-US" sz="1400" dirty="0">
                <a:latin typeface="CordiaUPC" pitchFamily="34" charset="-34"/>
                <a:cs typeface="CordiaUPC" pitchFamily="34" charset="-34"/>
              </a:rPr>
              <a:t>. </a:t>
            </a:r>
          </a:p>
          <a:p>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Tel</a:t>
            </a:r>
            <a:r>
              <a:rPr lang="en-US" sz="1400" dirty="0">
                <a:latin typeface="CordiaUPC" pitchFamily="34" charset="-34"/>
                <a:cs typeface="CordiaUPC" pitchFamily="34" charset="-34"/>
              </a:rPr>
              <a:t>: 66 (0) </a:t>
            </a:r>
            <a:r>
              <a:rPr lang="en-US" sz="1400" dirty="0" smtClean="0">
                <a:latin typeface="CordiaUPC" pitchFamily="34" charset="-34"/>
                <a:cs typeface="CordiaUPC" pitchFamily="34" charset="-34"/>
              </a:rPr>
              <a:t>2009-9000 </a:t>
            </a:r>
            <a:r>
              <a:rPr lang="en-US" sz="1400" dirty="0">
                <a:latin typeface="CordiaUPC" pitchFamily="34" charset="-34"/>
                <a:cs typeface="CordiaUPC" pitchFamily="34" charset="-34"/>
              </a:rPr>
              <a:t>Fax: 66 (0) </a:t>
            </a:r>
            <a:r>
              <a:rPr lang="en-US" sz="1400" dirty="0" smtClean="0">
                <a:latin typeface="CordiaUPC" pitchFamily="34" charset="-34"/>
                <a:cs typeface="CordiaUPC" pitchFamily="34" charset="-34"/>
              </a:rPr>
              <a:t>2009-9991</a:t>
            </a:r>
          </a:p>
          <a:p>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Auditor</a:t>
            </a:r>
            <a:r>
              <a:rPr lang="th-TH" sz="1400" dirty="0">
                <a:latin typeface="CordiaUPC" pitchFamily="34" charset="-34"/>
                <a:cs typeface="CordiaUPC" pitchFamily="34" charset="-34"/>
              </a:rPr>
              <a:t>	</a:t>
            </a:r>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 Miss </a:t>
            </a:r>
            <a:r>
              <a:rPr lang="en-US" sz="1400" dirty="0" err="1" smtClean="0">
                <a:latin typeface="CordiaUPC" pitchFamily="34" charset="-34"/>
                <a:cs typeface="CordiaUPC" pitchFamily="34" charset="-34"/>
              </a:rPr>
              <a:t>Sulalit</a:t>
            </a:r>
            <a:r>
              <a:rPr lang="en-US" sz="1400" dirty="0" smtClean="0">
                <a:latin typeface="CordiaUPC" pitchFamily="34" charset="-34"/>
                <a:cs typeface="CordiaUPC" pitchFamily="34" charset="-34"/>
              </a:rPr>
              <a:t> </a:t>
            </a:r>
            <a:r>
              <a:rPr lang="en-US" sz="1400" dirty="0" err="1" smtClean="0">
                <a:latin typeface="CordiaUPC" pitchFamily="34" charset="-34"/>
                <a:cs typeface="CordiaUPC" pitchFamily="34" charset="-34"/>
              </a:rPr>
              <a:t>Ardsawang</a:t>
            </a:r>
            <a:r>
              <a:rPr lang="en-US" sz="1400" dirty="0" smtClean="0">
                <a:latin typeface="CordiaUPC" pitchFamily="34" charset="-34"/>
                <a:cs typeface="CordiaUPC" pitchFamily="34" charset="-34"/>
              </a:rPr>
              <a:t>, </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	Certified </a:t>
            </a:r>
            <a:r>
              <a:rPr lang="en-US" sz="1400" dirty="0">
                <a:latin typeface="CordiaUPC" pitchFamily="34" charset="-34"/>
                <a:cs typeface="CordiaUPC" pitchFamily="34" charset="-34"/>
              </a:rPr>
              <a:t>Public Accountant No.</a:t>
            </a:r>
            <a:r>
              <a:rPr lang="th-TH" sz="1400" dirty="0">
                <a:latin typeface="CordiaUPC" pitchFamily="34" charset="-34"/>
                <a:cs typeface="CordiaUPC" pitchFamily="34" charset="-34"/>
              </a:rPr>
              <a:t> </a:t>
            </a:r>
            <a:r>
              <a:rPr lang="th-TH" sz="1400" dirty="0" smtClean="0">
                <a:latin typeface="CordiaUPC" pitchFamily="34" charset="-34"/>
                <a:cs typeface="CordiaUPC" pitchFamily="34" charset="-34"/>
              </a:rPr>
              <a:t>7517</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Audit Firm Name</a:t>
            </a:r>
            <a:r>
              <a:rPr lang="th-TH" sz="1400" dirty="0">
                <a:latin typeface="CordiaUPC" pitchFamily="34" charset="-34"/>
                <a:cs typeface="CordiaUPC" pitchFamily="34" charset="-34"/>
              </a:rPr>
              <a:t>	</a:t>
            </a:r>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a:t>
            </a:r>
            <a:r>
              <a:rPr lang="en-US" sz="1400" dirty="0" err="1" smtClean="0">
                <a:latin typeface="CordiaUPC" pitchFamily="34" charset="-34"/>
                <a:cs typeface="CordiaUPC" pitchFamily="34" charset="-34"/>
              </a:rPr>
              <a:t>Dharmniti</a:t>
            </a:r>
            <a:r>
              <a:rPr lang="en-US" sz="1400" dirty="0" smtClean="0">
                <a:latin typeface="CordiaUPC" pitchFamily="34" charset="-34"/>
                <a:cs typeface="CordiaUPC" pitchFamily="34" charset="-34"/>
              </a:rPr>
              <a:t> </a:t>
            </a:r>
            <a:r>
              <a:rPr lang="en-US" sz="1400" dirty="0">
                <a:latin typeface="CordiaUPC" pitchFamily="34" charset="-34"/>
                <a:cs typeface="CordiaUPC" pitchFamily="34" charset="-34"/>
              </a:rPr>
              <a:t>Auditing Company Limited </a:t>
            </a:r>
          </a:p>
          <a:p>
            <a:r>
              <a:rPr lang="en-US" sz="1400" dirty="0">
                <a:latin typeface="CordiaUPC" pitchFamily="34" charset="-34"/>
                <a:cs typeface="CordiaUPC" pitchFamily="34" charset="-34"/>
              </a:rPr>
              <a:t>Audit Firm Location</a:t>
            </a:r>
            <a:r>
              <a:rPr lang="th-TH" sz="1400" dirty="0">
                <a:latin typeface="CordiaUPC" pitchFamily="34" charset="-34"/>
                <a:cs typeface="CordiaUPC" pitchFamily="34" charset="-34"/>
              </a:rPr>
              <a:t>	</a:t>
            </a:r>
            <a:r>
              <a:rPr lang="en-US" sz="1400" dirty="0" smtClean="0">
                <a:latin typeface="CordiaUPC" pitchFamily="34" charset="-34"/>
                <a:cs typeface="CordiaUPC" pitchFamily="34" charset="-34"/>
              </a:rPr>
              <a:t>:178 </a:t>
            </a:r>
            <a:r>
              <a:rPr lang="en-US" sz="1400" dirty="0" err="1" smtClean="0">
                <a:latin typeface="CordiaUPC" pitchFamily="34" charset="-34"/>
                <a:cs typeface="CordiaUPC" pitchFamily="34" charset="-34"/>
              </a:rPr>
              <a:t>Soi</a:t>
            </a:r>
            <a:r>
              <a:rPr lang="en-US" sz="1400" dirty="0" smtClean="0">
                <a:latin typeface="CordiaUPC" pitchFamily="34" charset="-34"/>
                <a:cs typeface="CordiaUPC" pitchFamily="34" charset="-34"/>
              </a:rPr>
              <a:t> </a:t>
            </a:r>
            <a:r>
              <a:rPr lang="en-US" sz="1400" dirty="0" err="1" smtClean="0">
                <a:latin typeface="CordiaUPC" pitchFamily="34" charset="-34"/>
                <a:cs typeface="CordiaUPC" pitchFamily="34" charset="-34"/>
              </a:rPr>
              <a:t>Permsap</a:t>
            </a:r>
            <a:r>
              <a:rPr lang="en-US" sz="1400" dirty="0" smtClean="0">
                <a:latin typeface="CordiaUPC" pitchFamily="34" charset="-34"/>
                <a:cs typeface="CordiaUPC" pitchFamily="34" charset="-34"/>
              </a:rPr>
              <a:t> (</a:t>
            </a:r>
            <a:r>
              <a:rPr lang="en-US" sz="1400" dirty="0" err="1" smtClean="0">
                <a:latin typeface="CordiaUPC" pitchFamily="34" charset="-34"/>
                <a:cs typeface="CordiaUPC" pitchFamily="34" charset="-34"/>
              </a:rPr>
              <a:t>Prachachuen</a:t>
            </a:r>
            <a:r>
              <a:rPr lang="en-US" sz="1400" dirty="0" smtClean="0">
                <a:latin typeface="CordiaUPC" pitchFamily="34" charset="-34"/>
                <a:cs typeface="CordiaUPC" pitchFamily="34" charset="-34"/>
              </a:rPr>
              <a:t> 20), </a:t>
            </a:r>
            <a:r>
              <a:rPr lang="en-US" sz="1400" dirty="0" err="1" smtClean="0">
                <a:latin typeface="CordiaUPC" pitchFamily="34" charset="-34"/>
                <a:cs typeface="CordiaUPC" pitchFamily="34" charset="-34"/>
              </a:rPr>
              <a:t>Prachachuen</a:t>
            </a:r>
            <a:r>
              <a:rPr lang="en-US" sz="1400" dirty="0" smtClean="0">
                <a:latin typeface="CordiaUPC" pitchFamily="34" charset="-34"/>
                <a:cs typeface="CordiaUPC" pitchFamily="34" charset="-34"/>
              </a:rPr>
              <a:t> Rd.,</a:t>
            </a:r>
          </a:p>
          <a:p>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	 </a:t>
            </a:r>
            <a:r>
              <a:rPr lang="en-US" sz="1400" dirty="0" err="1" smtClean="0">
                <a:latin typeface="CordiaUPC" pitchFamily="34" charset="-34"/>
                <a:cs typeface="CordiaUPC" pitchFamily="34" charset="-34"/>
              </a:rPr>
              <a:t>Bangsue</a:t>
            </a:r>
            <a:r>
              <a:rPr lang="en-US" sz="1400" dirty="0" smtClean="0">
                <a:latin typeface="CordiaUPC" pitchFamily="34" charset="-34"/>
                <a:cs typeface="CordiaUPC" pitchFamily="34" charset="-34"/>
              </a:rPr>
              <a:t>, Bangkok  10800</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Tel</a:t>
            </a:r>
            <a:r>
              <a:rPr lang="en-US" sz="1400" dirty="0">
                <a:latin typeface="CordiaUPC" pitchFamily="34" charset="-34"/>
                <a:cs typeface="CordiaUPC" pitchFamily="34" charset="-34"/>
              </a:rPr>
              <a:t>: 66 (0) </a:t>
            </a:r>
            <a:r>
              <a:rPr lang="en-US" sz="1400" dirty="0" smtClean="0">
                <a:latin typeface="CordiaUPC" pitchFamily="34" charset="-34"/>
                <a:cs typeface="CordiaUPC" pitchFamily="34" charset="-34"/>
              </a:rPr>
              <a:t>2596-0500 </a:t>
            </a:r>
            <a:r>
              <a:rPr lang="en-US" sz="1400" dirty="0">
                <a:latin typeface="CordiaUPC" pitchFamily="34" charset="-34"/>
                <a:cs typeface="CordiaUPC" pitchFamily="34" charset="-34"/>
              </a:rPr>
              <a:t>Fax: 66 (0) </a:t>
            </a:r>
            <a:r>
              <a:rPr lang="en-US" sz="1400" dirty="0" smtClean="0">
                <a:latin typeface="CordiaUPC" pitchFamily="34" charset="-34"/>
                <a:cs typeface="CordiaUPC" pitchFamily="34" charset="-34"/>
              </a:rPr>
              <a:t>2596-0539</a:t>
            </a:r>
            <a:endParaRPr lang="en-US" sz="1400" dirty="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TextBox 6"/>
          <p:cNvSpPr txBox="1"/>
          <p:nvPr/>
        </p:nvSpPr>
        <p:spPr>
          <a:xfrm>
            <a:off x="5847743" y="1127818"/>
            <a:ext cx="316112" cy="4616648"/>
          </a:xfrm>
          <a:prstGeom prst="rect">
            <a:avLst/>
          </a:prstGeom>
          <a:noFill/>
        </p:spPr>
        <p:txBody>
          <a:bodyPr wrap="none" rtlCol="0">
            <a:spAutoFit/>
          </a:bodyPr>
          <a:lstStyle/>
          <a:p>
            <a:pPr marL="342900" lvl="0" indent="-342900" algn="ctr"/>
            <a:endParaRPr lang="th-TH" sz="1400" dirty="0" smtClean="0">
              <a:latin typeface="Cordia New" panose="020B0304020202020204" pitchFamily="34" charset="-34"/>
              <a:cs typeface="Cordia New" panose="020B0304020202020204" pitchFamily="34" charset="-34"/>
            </a:endParaRPr>
          </a:p>
          <a:p>
            <a:pPr marL="342900" lvl="0" indent="-342900" algn="ctr"/>
            <a:r>
              <a:rPr lang="th-TH" sz="1400" dirty="0" smtClean="0">
                <a:latin typeface="Cordia New" panose="020B0304020202020204" pitchFamily="34" charset="-34"/>
                <a:cs typeface="Cordia New" panose="020B0304020202020204" pitchFamily="34" charset="-34"/>
              </a:rPr>
              <a:t>01</a:t>
            </a:r>
            <a:endParaRPr lang="th-TH" sz="1400" dirty="0">
              <a:latin typeface="Cordia New" panose="020B0304020202020204" pitchFamily="34" charset="-34"/>
              <a:cs typeface="Cordia New" panose="020B0304020202020204" pitchFamily="34" charset="-34"/>
            </a:endParaRPr>
          </a:p>
          <a:p>
            <a:pPr marL="342900" lvl="0" indent="-342900" algn="ctr"/>
            <a:r>
              <a:rPr lang="en-US" sz="1400" dirty="0" smtClean="0">
                <a:latin typeface="Cordia New" panose="020B0304020202020204" pitchFamily="34" charset="-34"/>
                <a:cs typeface="Cordia New" panose="020B0304020202020204" pitchFamily="34" charset="-34"/>
              </a:rPr>
              <a:t>03</a:t>
            </a:r>
            <a:endParaRPr lang="th-TH" sz="1400" dirty="0" smtClean="0">
              <a:latin typeface="Cordia New" panose="020B0304020202020204" pitchFamily="34" charset="-34"/>
              <a:cs typeface="Cordia New" panose="020B0304020202020204" pitchFamily="34" charset="-34"/>
            </a:endParaRPr>
          </a:p>
          <a:p>
            <a:pPr marL="342900" lvl="0" indent="-342900" algn="ctr"/>
            <a:r>
              <a:rPr lang="th-TH" sz="1400" dirty="0" smtClean="0">
                <a:latin typeface="Cordia New" panose="020B0304020202020204" pitchFamily="34" charset="-34"/>
                <a:cs typeface="Cordia New" panose="020B0304020202020204" pitchFamily="34" charset="-34"/>
              </a:rPr>
              <a:t>0</a:t>
            </a:r>
            <a:r>
              <a:rPr lang="en-US" sz="1400" dirty="0" smtClean="0">
                <a:latin typeface="Cordia New" panose="020B0304020202020204" pitchFamily="34" charset="-34"/>
                <a:cs typeface="Cordia New" panose="020B0304020202020204" pitchFamily="34" charset="-34"/>
              </a:rPr>
              <a:t>7</a:t>
            </a:r>
            <a:endParaRPr lang="th-TH" sz="1400" dirty="0">
              <a:latin typeface="Cordia New" panose="020B0304020202020204" pitchFamily="34" charset="-34"/>
              <a:cs typeface="Cordia New" panose="020B0304020202020204" pitchFamily="34" charset="-34"/>
            </a:endParaRPr>
          </a:p>
          <a:p>
            <a:pPr marL="342900" lvl="0" indent="-342900" algn="ctr"/>
            <a:r>
              <a:rPr lang="th-TH" sz="1400" dirty="0" smtClean="0">
                <a:latin typeface="Cordia New" panose="020B0304020202020204" pitchFamily="34" charset="-34"/>
                <a:cs typeface="Cordia New" panose="020B0304020202020204" pitchFamily="34" charset="-34"/>
              </a:rPr>
              <a:t>13</a:t>
            </a:r>
          </a:p>
          <a:p>
            <a:pPr marL="342900" lvl="0" indent="-342900" algn="ctr"/>
            <a:r>
              <a:rPr lang="th-TH" sz="1400" dirty="0" smtClean="0">
                <a:latin typeface="Cordia New" panose="020B0304020202020204" pitchFamily="34" charset="-34"/>
                <a:cs typeface="Cordia New" panose="020B0304020202020204" pitchFamily="34" charset="-34"/>
              </a:rPr>
              <a:t>17</a:t>
            </a:r>
            <a:endParaRPr lang="th-TH" sz="1400" dirty="0">
              <a:latin typeface="Cordia New" panose="020B0304020202020204" pitchFamily="34" charset="-34"/>
              <a:cs typeface="Cordia New" panose="020B0304020202020204" pitchFamily="34" charset="-34"/>
            </a:endParaRPr>
          </a:p>
          <a:p>
            <a:pPr marL="342900" lvl="0" indent="-342900" algn="ctr"/>
            <a:r>
              <a:rPr lang="th-TH" sz="1400" dirty="0" smtClean="0">
                <a:latin typeface="Cordia New" panose="020B0304020202020204" pitchFamily="34" charset="-34"/>
                <a:cs typeface="Cordia New" panose="020B0304020202020204" pitchFamily="34" charset="-34"/>
              </a:rPr>
              <a:t>19</a:t>
            </a:r>
          </a:p>
          <a:p>
            <a:pPr marL="342900" lvl="0" indent="-342900" algn="ctr"/>
            <a:r>
              <a:rPr lang="th-TH" sz="1400" dirty="0" smtClean="0">
                <a:latin typeface="Cordia New" panose="020B0304020202020204" pitchFamily="34" charset="-34"/>
                <a:cs typeface="Cordia New" panose="020B0304020202020204" pitchFamily="34" charset="-34"/>
              </a:rPr>
              <a:t>20</a:t>
            </a:r>
          </a:p>
          <a:p>
            <a:pPr marL="342900" lvl="0" indent="-342900" algn="ctr"/>
            <a:r>
              <a:rPr lang="th-TH" sz="1400" dirty="0" smtClean="0">
                <a:latin typeface="Cordia New" panose="020B0304020202020204" pitchFamily="34" charset="-34"/>
                <a:cs typeface="Cordia New" panose="020B0304020202020204" pitchFamily="34" charset="-34"/>
              </a:rPr>
              <a:t>21</a:t>
            </a:r>
            <a:endParaRPr lang="th-TH" sz="1400" dirty="0">
              <a:latin typeface="Cordia New" panose="020B0304020202020204" pitchFamily="34" charset="-34"/>
              <a:cs typeface="Cordia New" panose="020B0304020202020204" pitchFamily="34" charset="-34"/>
            </a:endParaRPr>
          </a:p>
          <a:p>
            <a:pPr marL="342900" lvl="0" indent="-342900" algn="ctr"/>
            <a:r>
              <a:rPr lang="th-TH" sz="1400" dirty="0" smtClean="0">
                <a:latin typeface="Cordia New" panose="020B0304020202020204" pitchFamily="34" charset="-34"/>
                <a:cs typeface="Cordia New" panose="020B0304020202020204" pitchFamily="34" charset="-34"/>
              </a:rPr>
              <a:t>32</a:t>
            </a:r>
          </a:p>
          <a:p>
            <a:pPr marL="342900" lvl="0" indent="-342900" algn="ctr"/>
            <a:r>
              <a:rPr lang="th-TH" sz="1400" dirty="0" smtClean="0">
                <a:latin typeface="Cordia New" panose="020B0304020202020204" pitchFamily="34" charset="-34"/>
                <a:cs typeface="Cordia New" panose="020B0304020202020204" pitchFamily="34" charset="-34"/>
              </a:rPr>
              <a:t>43</a:t>
            </a:r>
            <a:endParaRPr lang="th-TH" sz="1400" dirty="0">
              <a:latin typeface="Cordia New" panose="020B0304020202020204" pitchFamily="34" charset="-34"/>
              <a:cs typeface="Cordia New" panose="020B0304020202020204" pitchFamily="34" charset="-34"/>
            </a:endParaRPr>
          </a:p>
          <a:p>
            <a:pPr marL="342900" lvl="0" indent="-342900" algn="ctr"/>
            <a:r>
              <a:rPr lang="th-TH" sz="1400" dirty="0" smtClean="0">
                <a:latin typeface="Cordia New" panose="020B0304020202020204" pitchFamily="34" charset="-34"/>
                <a:cs typeface="Cordia New" panose="020B0304020202020204" pitchFamily="34" charset="-34"/>
              </a:rPr>
              <a:t>48</a:t>
            </a:r>
          </a:p>
          <a:p>
            <a:pPr marL="342900" lvl="0" indent="-342900" algn="ctr"/>
            <a:r>
              <a:rPr lang="th-TH" sz="1400" dirty="0" smtClean="0">
                <a:latin typeface="Cordia New" panose="020B0304020202020204" pitchFamily="34" charset="-34"/>
                <a:cs typeface="Cordia New" panose="020B0304020202020204" pitchFamily="34" charset="-34"/>
              </a:rPr>
              <a:t>48</a:t>
            </a:r>
          </a:p>
          <a:p>
            <a:pPr marL="342900" lvl="0" indent="-342900" algn="ctr"/>
            <a:r>
              <a:rPr lang="th-TH" sz="1400" dirty="0" smtClean="0">
                <a:latin typeface="Cordia New" panose="020B0304020202020204" pitchFamily="34" charset="-34"/>
                <a:cs typeface="Cordia New" panose="020B0304020202020204" pitchFamily="34" charset="-34"/>
              </a:rPr>
              <a:t>49</a:t>
            </a:r>
            <a:endParaRPr lang="th-TH" sz="1400" dirty="0">
              <a:latin typeface="Cordia New" panose="020B0304020202020204" pitchFamily="34" charset="-34"/>
              <a:cs typeface="Cordia New" panose="020B0304020202020204" pitchFamily="34" charset="-34"/>
            </a:endParaRPr>
          </a:p>
          <a:p>
            <a:pPr marL="342900" lvl="0" indent="-342900" algn="ctr"/>
            <a:r>
              <a:rPr lang="th-TH" sz="1400" dirty="0" smtClean="0">
                <a:latin typeface="Cordia New" panose="020B0304020202020204" pitchFamily="34" charset="-34"/>
                <a:cs typeface="Cordia New" panose="020B0304020202020204" pitchFamily="34" charset="-34"/>
              </a:rPr>
              <a:t>57</a:t>
            </a:r>
          </a:p>
          <a:p>
            <a:pPr marL="342900" lvl="0" indent="-342900" algn="ctr"/>
            <a:r>
              <a:rPr lang="th-TH" sz="1400" dirty="0" smtClean="0">
                <a:latin typeface="Cordia New" panose="020B0304020202020204" pitchFamily="34" charset="-34"/>
                <a:cs typeface="Cordia New" panose="020B0304020202020204" pitchFamily="34" charset="-34"/>
              </a:rPr>
              <a:t>59</a:t>
            </a:r>
            <a:endParaRPr lang="th-TH" sz="1400" dirty="0">
              <a:latin typeface="Cordia New" panose="020B0304020202020204" pitchFamily="34" charset="-34"/>
              <a:cs typeface="Cordia New" panose="020B0304020202020204" pitchFamily="34" charset="-34"/>
            </a:endParaRPr>
          </a:p>
          <a:p>
            <a:pPr marL="342900" lvl="0" indent="-342900" algn="ctr"/>
            <a:r>
              <a:rPr lang="th-TH" sz="1400" dirty="0" smtClean="0">
                <a:latin typeface="Cordia New" panose="020B0304020202020204" pitchFamily="34" charset="-34"/>
                <a:cs typeface="Cordia New" panose="020B0304020202020204" pitchFamily="34" charset="-34"/>
              </a:rPr>
              <a:t>66</a:t>
            </a:r>
          </a:p>
          <a:p>
            <a:pPr marL="342900" lvl="0" indent="-342900" algn="ctr"/>
            <a:r>
              <a:rPr lang="th-TH" sz="1400" dirty="0" smtClean="0">
                <a:latin typeface="Cordia New" panose="020B0304020202020204" pitchFamily="34" charset="-34"/>
                <a:cs typeface="Cordia New" panose="020B0304020202020204" pitchFamily="34" charset="-34"/>
              </a:rPr>
              <a:t>72</a:t>
            </a:r>
          </a:p>
          <a:p>
            <a:pPr marL="342900" lvl="0" indent="-342900" algn="ctr"/>
            <a:r>
              <a:rPr lang="th-TH" sz="1400" dirty="0" smtClean="0">
                <a:latin typeface="Cordia New" panose="020B0304020202020204" pitchFamily="34" charset="-34"/>
                <a:cs typeface="Cordia New" panose="020B0304020202020204" pitchFamily="34" charset="-34"/>
              </a:rPr>
              <a:t>74</a:t>
            </a:r>
          </a:p>
          <a:p>
            <a:pPr marL="342900" lvl="0" indent="-342900" algn="ctr"/>
            <a:r>
              <a:rPr lang="th-TH" sz="1400" dirty="0" smtClean="0">
                <a:latin typeface="Cordia New" panose="020B0304020202020204" pitchFamily="34" charset="-34"/>
                <a:cs typeface="Cordia New" panose="020B0304020202020204" pitchFamily="34" charset="-34"/>
              </a:rPr>
              <a:t>75</a:t>
            </a:r>
          </a:p>
          <a:p>
            <a:pPr marL="342900" lvl="0" indent="-342900" algn="ctr"/>
            <a:endParaRPr lang="th-TH" sz="1400" dirty="0" smtClean="0">
              <a:latin typeface="Cordia New" panose="020B0304020202020204" pitchFamily="34" charset="-34"/>
              <a:cs typeface="Cordia New" panose="020B0304020202020204" pitchFamily="34" charset="-34"/>
            </a:endParaRPr>
          </a:p>
        </p:txBody>
      </p:sp>
      <p:sp>
        <p:nvSpPr>
          <p:cNvPr id="10" name="TextBox 9"/>
          <p:cNvSpPr txBox="1"/>
          <p:nvPr/>
        </p:nvSpPr>
        <p:spPr>
          <a:xfrm>
            <a:off x="482769" y="1343303"/>
            <a:ext cx="4530407" cy="4401205"/>
          </a:xfrm>
          <a:prstGeom prst="rect">
            <a:avLst/>
          </a:prstGeom>
          <a:noFill/>
        </p:spPr>
        <p:txBody>
          <a:bodyPr wrap="none" rtlCol="0">
            <a:spAutoFit/>
          </a:bodyPr>
          <a:lstStyle/>
          <a:p>
            <a:r>
              <a:rPr lang="en-US" sz="1400" dirty="0" smtClean="0">
                <a:latin typeface="CordiaUPC" pitchFamily="34" charset="-34"/>
                <a:cs typeface="CordiaUPC" pitchFamily="34" charset="-34"/>
              </a:rPr>
              <a:t>Message from Chairman of the Board </a:t>
            </a:r>
            <a:r>
              <a:rPr lang="en-US" sz="1400" dirty="0">
                <a:latin typeface="CordiaUPC" pitchFamily="34" charset="-34"/>
                <a:cs typeface="CordiaUPC" pitchFamily="34" charset="-34"/>
              </a:rPr>
              <a:t>	</a:t>
            </a:r>
          </a:p>
          <a:p>
            <a:pPr marL="342900" indent="-342900"/>
            <a:r>
              <a:rPr lang="en-US" sz="1400" dirty="0" smtClean="0">
                <a:latin typeface="CordiaUPC" pitchFamily="34" charset="-34"/>
                <a:cs typeface="CordiaUPC" pitchFamily="34" charset="-34"/>
              </a:rPr>
              <a:t>Overview of Business</a:t>
            </a:r>
          </a:p>
          <a:p>
            <a:pPr marL="342900" indent="-342900"/>
            <a:r>
              <a:rPr lang="en-US" sz="1400" dirty="0" smtClean="0">
                <a:latin typeface="CordiaUPC" pitchFamily="34" charset="-34"/>
                <a:cs typeface="CordiaUPC" pitchFamily="34" charset="-34"/>
              </a:rPr>
              <a:t>Nature of Business</a:t>
            </a:r>
          </a:p>
          <a:p>
            <a:r>
              <a:rPr lang="en-US" sz="1400" dirty="0" smtClean="0">
                <a:latin typeface="CordiaUPC" pitchFamily="34" charset="-34"/>
                <a:cs typeface="CordiaUPC" pitchFamily="34" charset="-34"/>
              </a:rPr>
              <a:t>Risk Factors </a:t>
            </a:r>
          </a:p>
          <a:p>
            <a:r>
              <a:rPr lang="en-US" sz="1400" dirty="0" smtClean="0">
                <a:latin typeface="CordiaUPC" pitchFamily="34" charset="-34"/>
                <a:cs typeface="CordiaUPC" pitchFamily="34" charset="-34"/>
              </a:rPr>
              <a:t>General Information </a:t>
            </a:r>
          </a:p>
          <a:p>
            <a:pPr lvl="0"/>
            <a:r>
              <a:rPr lang="en-US" sz="1400" dirty="0">
                <a:latin typeface="CordiaUPC" pitchFamily="34" charset="-34"/>
                <a:cs typeface="CordiaUPC" pitchFamily="34" charset="-34"/>
              </a:rPr>
              <a:t>Shareholding Structure  </a:t>
            </a:r>
            <a:endParaRPr lang="en-US" sz="1400" dirty="0" smtClean="0">
              <a:latin typeface="CordiaUPC" pitchFamily="34" charset="-34"/>
              <a:cs typeface="CordiaUPC" pitchFamily="34" charset="-34"/>
            </a:endParaRPr>
          </a:p>
          <a:p>
            <a:pPr lvl="0"/>
            <a:r>
              <a:rPr lang="en-US" sz="1400" dirty="0" smtClean="0">
                <a:latin typeface="CordiaUPC" pitchFamily="34" charset="-34"/>
                <a:cs typeface="CordiaUPC" pitchFamily="34" charset="-34"/>
              </a:rPr>
              <a:t>Dividend Payment Policy </a:t>
            </a:r>
          </a:p>
          <a:p>
            <a:pPr marL="342900" lvl="0" indent="-342900"/>
            <a:r>
              <a:rPr lang="en-US" sz="1400" dirty="0" smtClean="0">
                <a:latin typeface="CordiaUPC" pitchFamily="34" charset="-34"/>
                <a:cs typeface="CordiaUPC" pitchFamily="34" charset="-34"/>
              </a:rPr>
              <a:t>Management Structure</a:t>
            </a:r>
            <a:r>
              <a:rPr lang="th-TH" sz="1400" dirty="0" smtClean="0">
                <a:latin typeface="CordiaUPC" pitchFamily="34" charset="-34"/>
                <a:cs typeface="CordiaUPC" pitchFamily="34" charset="-34"/>
              </a:rPr>
              <a:t>	</a:t>
            </a:r>
          </a:p>
          <a:p>
            <a:pPr marL="342900" lvl="0" indent="-342900"/>
            <a:r>
              <a:rPr lang="en-US" sz="1400" dirty="0" smtClean="0">
                <a:latin typeface="CordiaUPC" pitchFamily="34" charset="-34"/>
                <a:cs typeface="CordiaUPC" pitchFamily="34" charset="-34"/>
              </a:rPr>
              <a:t>Corporate Governance</a:t>
            </a:r>
          </a:p>
          <a:p>
            <a:pPr marL="342900" lvl="0" indent="-342900"/>
            <a:r>
              <a:rPr lang="en-US" sz="1400" dirty="0" smtClean="0">
                <a:latin typeface="CordiaUPC" pitchFamily="34" charset="-34"/>
                <a:cs typeface="CordiaUPC" pitchFamily="34" charset="-34"/>
              </a:rPr>
              <a:t>Anti-Corruption Policy</a:t>
            </a:r>
            <a:endParaRPr lang="th-TH" sz="1400" dirty="0" smtClean="0">
              <a:latin typeface="CordiaUPC" pitchFamily="34" charset="-34"/>
              <a:cs typeface="CordiaUPC" pitchFamily="34" charset="-34"/>
            </a:endParaRPr>
          </a:p>
          <a:p>
            <a:pPr marL="342900" lvl="0" indent="-342900"/>
            <a:r>
              <a:rPr lang="en-US" sz="1400" dirty="0" smtClean="0">
                <a:latin typeface="CordiaUPC" pitchFamily="34" charset="-34"/>
                <a:cs typeface="CordiaUPC" pitchFamily="34" charset="-34"/>
              </a:rPr>
              <a:t>Corporate Social Responsibility </a:t>
            </a:r>
          </a:p>
          <a:p>
            <a:pPr algn="just"/>
            <a:r>
              <a:rPr lang="en-US" sz="1400" dirty="0">
                <a:latin typeface="CordiaUPC" pitchFamily="34" charset="-34"/>
                <a:cs typeface="CordiaUPC" pitchFamily="34" charset="-34"/>
              </a:rPr>
              <a:t>Internal Control</a:t>
            </a:r>
          </a:p>
          <a:p>
            <a:pPr marL="342900" lvl="0" indent="-342900"/>
            <a:r>
              <a:rPr lang="en-US" sz="1400" dirty="0" smtClean="0">
                <a:latin typeface="CordiaUPC" pitchFamily="34" charset="-34"/>
                <a:cs typeface="CordiaUPC" pitchFamily="34" charset="-34"/>
              </a:rPr>
              <a:t>Related Party Transaction</a:t>
            </a:r>
            <a:r>
              <a:rPr lang="th-TH" sz="1400" b="1" dirty="0">
                <a:latin typeface="CordiaUPC" pitchFamily="34" charset="-34"/>
                <a:cs typeface="CordiaUPC" pitchFamily="34" charset="-34"/>
              </a:rPr>
              <a:t>	</a:t>
            </a:r>
            <a:endParaRPr lang="en-US" sz="1400" dirty="0">
              <a:latin typeface="CordiaUPC" pitchFamily="34" charset="-34"/>
              <a:cs typeface="CordiaUPC" pitchFamily="34" charset="-34"/>
            </a:endParaRPr>
          </a:p>
          <a:p>
            <a:r>
              <a:rPr lang="en-US" sz="1400" dirty="0" smtClean="0">
                <a:latin typeface="CordiaUPC" pitchFamily="34" charset="-34"/>
                <a:cs typeface="CordiaUPC" pitchFamily="34" charset="-34"/>
              </a:rPr>
              <a:t>Summary of Financial Information</a:t>
            </a:r>
          </a:p>
          <a:p>
            <a:r>
              <a:rPr lang="en-US" sz="1400" dirty="0" smtClean="0">
                <a:latin typeface="CordiaUPC" pitchFamily="34" charset="-34"/>
                <a:cs typeface="CordiaUPC" pitchFamily="34" charset="-34"/>
              </a:rPr>
              <a:t>Management Discussion and Analysis </a:t>
            </a:r>
            <a:endParaRPr lang="th-TH" sz="1400" dirty="0" smtClean="0">
              <a:latin typeface="CordiaUPC" pitchFamily="34" charset="-34"/>
              <a:cs typeface="CordiaUPC" pitchFamily="34" charset="-34"/>
            </a:endParaRPr>
          </a:p>
          <a:p>
            <a:pPr marL="342900" lvl="0" indent="-342900"/>
            <a:r>
              <a:rPr lang="en-US" sz="1400" dirty="0" smtClean="0">
                <a:latin typeface="CordiaUPC" pitchFamily="34" charset="-34"/>
                <a:cs typeface="CordiaUPC" pitchFamily="34" charset="-34"/>
              </a:rPr>
              <a:t>Directors and Executives’ Profile </a:t>
            </a:r>
            <a:endParaRPr lang="th-TH" sz="1400" dirty="0" smtClean="0">
              <a:latin typeface="CordiaUPC" pitchFamily="34" charset="-34"/>
              <a:cs typeface="CordiaUPC" pitchFamily="34" charset="-34"/>
            </a:endParaRPr>
          </a:p>
          <a:p>
            <a:r>
              <a:rPr lang="en-US" sz="1400" dirty="0" smtClean="0">
                <a:latin typeface="CordiaUPC" pitchFamily="34" charset="-34"/>
                <a:cs typeface="CordiaUPC" pitchFamily="34" charset="-34"/>
              </a:rPr>
              <a:t>Report of the Audit Committee</a:t>
            </a:r>
          </a:p>
          <a:p>
            <a:pPr lvl="0"/>
            <a:r>
              <a:rPr lang="en-US" sz="1400" dirty="0">
                <a:latin typeface="CordiaUPC" pitchFamily="34" charset="-34"/>
                <a:cs typeface="CordiaUPC" pitchFamily="34" charset="-34"/>
              </a:rPr>
              <a:t>Report of the Board of Directors on Financial </a:t>
            </a:r>
            <a:r>
              <a:rPr lang="en-US" sz="1400" dirty="0" smtClean="0">
                <a:latin typeface="CordiaUPC" pitchFamily="34" charset="-34"/>
                <a:cs typeface="CordiaUPC" pitchFamily="34" charset="-34"/>
              </a:rPr>
              <a:t>Reporting</a:t>
            </a:r>
          </a:p>
          <a:p>
            <a:pPr lvl="0"/>
            <a:r>
              <a:rPr lang="en-US" sz="1400" dirty="0" smtClean="0">
                <a:latin typeface="CordiaUPC" pitchFamily="34" charset="-34"/>
                <a:cs typeface="CordiaUPC" pitchFamily="34" charset="-34"/>
              </a:rPr>
              <a:t>Report and Consolidated</a:t>
            </a:r>
            <a:r>
              <a:rPr lang="th-TH" sz="1400" dirty="0" smtClean="0">
                <a:latin typeface="CordiaUPC" pitchFamily="34" charset="-34"/>
                <a:cs typeface="CordiaUPC" pitchFamily="34" charset="-34"/>
              </a:rPr>
              <a:t> </a:t>
            </a:r>
            <a:r>
              <a:rPr lang="en-US" sz="1400" dirty="0" smtClean="0">
                <a:latin typeface="CordiaUPC" pitchFamily="34" charset="-34"/>
                <a:cs typeface="CordiaUPC" pitchFamily="34" charset="-34"/>
              </a:rPr>
              <a:t>Financial Statements and Separate Financial Statements </a:t>
            </a:r>
          </a:p>
          <a:p>
            <a:pPr marL="342900" indent="-342900">
              <a:buFont typeface="+mj-lt"/>
              <a:buAutoNum type="arabicPeriod"/>
            </a:pPr>
            <a:endParaRPr lang="th-TH" sz="1400" dirty="0">
              <a:latin typeface="CordiaUPC" pitchFamily="34" charset="-34"/>
              <a:cs typeface="CordiaUPC" pitchFamily="34" charset="-34"/>
            </a:endParaRPr>
          </a:p>
        </p:txBody>
      </p:sp>
      <p:sp>
        <p:nvSpPr>
          <p:cNvPr id="11" name="TextBox 10"/>
          <p:cNvSpPr txBox="1">
            <a:spLocks noChangeArrowheads="1"/>
          </p:cNvSpPr>
          <p:nvPr/>
        </p:nvSpPr>
        <p:spPr bwMode="auto">
          <a:xfrm>
            <a:off x="161627" y="560512"/>
            <a:ext cx="6435725" cy="400050"/>
          </a:xfrm>
          <a:prstGeom prst="rect">
            <a:avLst/>
          </a:prstGeom>
          <a:noFill/>
          <a:ln w="9525">
            <a:noFill/>
            <a:miter lim="800000"/>
            <a:headEnd/>
            <a:tailEnd/>
          </a:ln>
        </p:spPr>
        <p:txBody>
          <a:bodyPr>
            <a:spAutoFit/>
          </a:bodyPr>
          <a:lstStyle/>
          <a:p>
            <a:pPr algn="ctr"/>
            <a:r>
              <a:rPr lang="en-US" sz="2000" b="1" dirty="0">
                <a:latin typeface="CordiaUPC" pitchFamily="34" charset="-34"/>
                <a:cs typeface="CordiaUPC" pitchFamily="34" charset="-34"/>
              </a:rPr>
              <a:t>Table of contents</a:t>
            </a:r>
          </a:p>
        </p:txBody>
      </p:sp>
      <p:sp>
        <p:nvSpPr>
          <p:cNvPr id="12" name="สี่เหลี่ยมผืนผ้า 8"/>
          <p:cNvSpPr/>
          <p:nvPr/>
        </p:nvSpPr>
        <p:spPr>
          <a:xfrm>
            <a:off x="591032" y="6096008"/>
            <a:ext cx="5358248" cy="523220"/>
          </a:xfrm>
          <a:prstGeom prst="rect">
            <a:avLst/>
          </a:prstGeom>
        </p:spPr>
        <p:txBody>
          <a:bodyPr wrap="square">
            <a:spAutoFit/>
          </a:bodyPr>
          <a:lstStyle/>
          <a:p>
            <a:pPr algn="ctr"/>
            <a:r>
              <a:rPr lang="th-TH" sz="1400" dirty="0" smtClean="0">
                <a:latin typeface="CordiaUPC" pitchFamily="34" charset="-34"/>
                <a:cs typeface="CordiaUPC" pitchFamily="34" charset="-34"/>
              </a:rPr>
              <a:t>“</a:t>
            </a:r>
            <a:r>
              <a:rPr lang="en-US" sz="1400" dirty="0" smtClean="0">
                <a:latin typeface="CordiaUPC" pitchFamily="34" charset="-34"/>
                <a:cs typeface="CordiaUPC" pitchFamily="34" charset="-34"/>
              </a:rPr>
              <a:t>For </a:t>
            </a:r>
            <a:r>
              <a:rPr lang="en-US" sz="1400" dirty="0">
                <a:latin typeface="CordiaUPC" pitchFamily="34" charset="-34"/>
                <a:cs typeface="CordiaUPC" pitchFamily="34" charset="-34"/>
              </a:rPr>
              <a:t>further information on the company issuing the securities. The annual information form (56-1</a:t>
            </a:r>
            <a:r>
              <a:rPr lang="en-US" sz="1400" dirty="0" smtClean="0">
                <a:latin typeface="CordiaUPC" pitchFamily="34" charset="-34"/>
                <a:cs typeface="CordiaUPC" pitchFamily="34" charset="-34"/>
              </a:rPr>
              <a:t>)</a:t>
            </a:r>
          </a:p>
          <a:p>
            <a:pPr algn="ctr"/>
            <a:r>
              <a:rPr lang="en-US" sz="1400" dirty="0" smtClean="0">
                <a:latin typeface="CordiaUPC" pitchFamily="34" charset="-34"/>
                <a:cs typeface="CordiaUPC" pitchFamily="34" charset="-34"/>
              </a:rPr>
              <a:t> </a:t>
            </a:r>
            <a:r>
              <a:rPr lang="en-US" sz="1400" dirty="0">
                <a:latin typeface="CordiaUPC" pitchFamily="34" charset="-34"/>
                <a:cs typeface="CordiaUPC" pitchFamily="34" charset="-34"/>
              </a:rPr>
              <a:t>of a company that is listed in. www.sec.or.th or website </a:t>
            </a:r>
            <a:r>
              <a:rPr lang="en-US" sz="1400" dirty="0" smtClean="0">
                <a:latin typeface="CordiaUPC" pitchFamily="34" charset="-34"/>
                <a:cs typeface="CordiaUPC" pitchFamily="34" charset="-34"/>
              </a:rPr>
              <a:t> : www.krungthai.co.th</a:t>
            </a:r>
            <a:r>
              <a:rPr lang="th-TH" sz="1400" dirty="0" smtClean="0">
                <a:latin typeface="CordiaUPC" pitchFamily="34" charset="-34"/>
                <a:cs typeface="CordiaUPC" pitchFamily="34" charset="-34"/>
              </a:rPr>
              <a:t>”</a:t>
            </a:r>
            <a:endParaRPr lang="th-TH" sz="1400" dirty="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18</a:t>
            </a:r>
            <a:endParaRPr lang="th-TH" sz="1200" b="1" dirty="0">
              <a:solidFill>
                <a:srgbClr val="0070C0"/>
              </a:solidFill>
              <a:latin typeface="Cordia New" pitchFamily="34" charset="-34"/>
              <a:cs typeface="Cordia New" pitchFamily="34" charset="-34"/>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1411" r="7967" b="9031"/>
          <a:stretch/>
        </p:blipFill>
        <p:spPr>
          <a:xfrm>
            <a:off x="552794" y="380536"/>
            <a:ext cx="5684495" cy="3780376"/>
          </a:xfrm>
          <a:prstGeom prst="rect">
            <a:avLst/>
          </a:prstGeom>
        </p:spPr>
      </p:pic>
      <p:sp>
        <p:nvSpPr>
          <p:cNvPr id="7" name="Rectangle 1"/>
          <p:cNvSpPr>
            <a:spLocks noChangeArrowheads="1"/>
          </p:cNvSpPr>
          <p:nvPr/>
        </p:nvSpPr>
        <p:spPr bwMode="auto">
          <a:xfrm>
            <a:off x="589004" y="4448944"/>
            <a:ext cx="6080356" cy="4832092"/>
          </a:xfrm>
          <a:prstGeom prst="rect">
            <a:avLst/>
          </a:prstGeom>
          <a:noFill/>
          <a:ln w="9525">
            <a:noFill/>
            <a:miter lim="800000"/>
            <a:headEnd/>
            <a:tailEnd/>
          </a:ln>
        </p:spPr>
        <p:txBody>
          <a:bodyPr wrap="square">
            <a:spAutoFit/>
          </a:bodyPr>
          <a:lstStyle/>
          <a:p>
            <a:r>
              <a:rPr lang="en-US" sz="1400" b="1" dirty="0" smtClean="0">
                <a:latin typeface="CordiaUPC" pitchFamily="34" charset="-34"/>
                <a:cs typeface="CordiaUPC" pitchFamily="34" charset="-34"/>
              </a:rPr>
              <a:t>Subsidiary </a:t>
            </a:r>
            <a:r>
              <a:rPr lang="en-US" sz="1400" b="1" dirty="0">
                <a:latin typeface="CordiaUPC" pitchFamily="34" charset="-34"/>
                <a:cs typeface="CordiaUPC" pitchFamily="34" charset="-34"/>
              </a:rPr>
              <a:t>Name	</a:t>
            </a:r>
            <a:r>
              <a:rPr lang="en-US" sz="1400" b="1" dirty="0" smtClean="0">
                <a:latin typeface="CordiaUPC" pitchFamily="34" charset="-34"/>
                <a:cs typeface="CordiaUPC" pitchFamily="34" charset="-34"/>
              </a:rPr>
              <a:t>	</a:t>
            </a:r>
            <a:r>
              <a:rPr lang="en-US" sz="1400" dirty="0" smtClean="0">
                <a:latin typeface="CordiaUPC" pitchFamily="34" charset="-34"/>
                <a:cs typeface="CordiaUPC" pitchFamily="34" charset="-34"/>
              </a:rPr>
              <a:t>:</a:t>
            </a:r>
            <a:r>
              <a:rPr lang="en-US" sz="1400" b="1" dirty="0" smtClean="0">
                <a:latin typeface="CordiaUPC" pitchFamily="34" charset="-34"/>
                <a:cs typeface="CordiaUPC" pitchFamily="34" charset="-34"/>
              </a:rPr>
              <a:t>Krungthai </a:t>
            </a:r>
            <a:r>
              <a:rPr lang="en-US" sz="1400" b="1" dirty="0">
                <a:latin typeface="CordiaUPC" pitchFamily="34" charset="-34"/>
                <a:cs typeface="CordiaUPC" pitchFamily="34" charset="-34"/>
              </a:rPr>
              <a:t>Automobile Co., Ltd.</a:t>
            </a:r>
          </a:p>
          <a:p>
            <a:r>
              <a:rPr lang="en-US" sz="1400" dirty="0">
                <a:latin typeface="CordiaUPC" pitchFamily="34" charset="-34"/>
                <a:cs typeface="CordiaUPC" pitchFamily="34" charset="-34"/>
              </a:rPr>
              <a:t>Shareholding </a:t>
            </a:r>
            <a:r>
              <a:rPr lang="en-US" sz="1400" dirty="0" smtClean="0">
                <a:latin typeface="CordiaUPC" pitchFamily="34" charset="-34"/>
                <a:cs typeface="CordiaUPC" pitchFamily="34" charset="-34"/>
              </a:rPr>
              <a:t>Status</a:t>
            </a:r>
            <a:r>
              <a:rPr lang="th-TH" sz="1400" dirty="0" smtClean="0">
                <a:latin typeface="CordiaUPC" pitchFamily="34" charset="-34"/>
                <a:cs typeface="CordiaUPC" pitchFamily="34" charset="-34"/>
              </a:rPr>
              <a:t>	</a:t>
            </a:r>
            <a:r>
              <a:rPr lang="en-US" sz="1400" dirty="0" smtClean="0">
                <a:latin typeface="CordiaUPC" pitchFamily="34" charset="-34"/>
                <a:cs typeface="CordiaUPC" pitchFamily="34" charset="-34"/>
              </a:rPr>
              <a:t>: 100 </a:t>
            </a:r>
            <a:r>
              <a:rPr lang="en-US" sz="1400" dirty="0">
                <a:latin typeface="CordiaUPC" pitchFamily="34" charset="-34"/>
                <a:cs typeface="CordiaUPC" pitchFamily="34" charset="-34"/>
              </a:rPr>
              <a:t>percent of paid-up registered capital</a:t>
            </a:r>
            <a:r>
              <a:rPr lang="th-TH" sz="1400" dirty="0">
                <a:latin typeface="CordiaUPC" pitchFamily="34" charset="-34"/>
                <a:cs typeface="CordiaUPC" pitchFamily="34" charset="-34"/>
              </a:rPr>
              <a:t> </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Nature of Business</a:t>
            </a:r>
            <a:r>
              <a:rPr lang="th-TH" sz="1400" dirty="0">
                <a:latin typeface="CordiaUPC" pitchFamily="34" charset="-34"/>
                <a:cs typeface="CordiaUPC" pitchFamily="34" charset="-34"/>
              </a:rPr>
              <a:t>	</a:t>
            </a:r>
            <a:r>
              <a:rPr lang="en-US" sz="1400" dirty="0" smtClean="0">
                <a:latin typeface="CordiaUPC" pitchFamily="34" charset="-34"/>
                <a:cs typeface="CordiaUPC" pitchFamily="34" charset="-34"/>
              </a:rPr>
              <a:t>:Purchase</a:t>
            </a:r>
            <a:r>
              <a:rPr lang="en-US" sz="1400" dirty="0">
                <a:latin typeface="CordiaUPC" pitchFamily="34" charset="-34"/>
                <a:cs typeface="CordiaUPC" pitchFamily="34" charset="-34"/>
              </a:rPr>
              <a:t>, sell, exchange, repair and distribution of </a:t>
            </a:r>
            <a:r>
              <a:rPr lang="en-US" sz="1400" dirty="0" smtClean="0">
                <a:latin typeface="CordiaUPC" pitchFamily="34" charset="-34"/>
                <a:cs typeface="CordiaUPC" pitchFamily="34" charset="-34"/>
              </a:rPr>
              <a:t>				new </a:t>
            </a:r>
            <a:r>
              <a:rPr lang="en-US" sz="1400" dirty="0">
                <a:latin typeface="CordiaUPC" pitchFamily="34" charset="-34"/>
                <a:cs typeface="CordiaUPC" pitchFamily="34" charset="-34"/>
              </a:rPr>
              <a:t>&amp; used cars and equipment  </a:t>
            </a:r>
          </a:p>
          <a:p>
            <a:r>
              <a:rPr lang="en-US" sz="1400" dirty="0">
                <a:latin typeface="CordiaUPC" pitchFamily="34" charset="-34"/>
                <a:cs typeface="CordiaUPC" pitchFamily="34" charset="-34"/>
              </a:rPr>
              <a:t>Registered Capital</a:t>
            </a:r>
            <a:r>
              <a:rPr lang="th-TH" sz="1400" dirty="0">
                <a:latin typeface="CordiaUPC" pitchFamily="34" charset="-34"/>
                <a:cs typeface="CordiaUPC" pitchFamily="34" charset="-34"/>
              </a:rPr>
              <a:t>	</a:t>
            </a:r>
            <a:r>
              <a:rPr lang="en-US" sz="1400" dirty="0" smtClean="0">
                <a:latin typeface="CordiaUPC" pitchFamily="34" charset="-34"/>
                <a:cs typeface="CordiaUPC" pitchFamily="34" charset="-34"/>
              </a:rPr>
              <a:t>:Paid-up </a:t>
            </a:r>
            <a:r>
              <a:rPr lang="en-US" sz="1400" dirty="0">
                <a:latin typeface="CordiaUPC" pitchFamily="34" charset="-34"/>
                <a:cs typeface="CordiaUPC" pitchFamily="34" charset="-34"/>
              </a:rPr>
              <a:t>capital of 400,000</a:t>
            </a:r>
            <a:r>
              <a:rPr lang="th-TH" sz="1400" dirty="0">
                <a:latin typeface="CordiaUPC" pitchFamily="34" charset="-34"/>
                <a:cs typeface="CordiaUPC" pitchFamily="34" charset="-34"/>
              </a:rPr>
              <a:t> </a:t>
            </a:r>
            <a:r>
              <a:rPr lang="en-US" sz="1400" dirty="0">
                <a:latin typeface="CordiaUPC" pitchFamily="34" charset="-34"/>
                <a:cs typeface="CordiaUPC" pitchFamily="34" charset="-34"/>
              </a:rPr>
              <a:t>shares, with a par value of Baht 100.00 </a:t>
            </a:r>
            <a:r>
              <a:rPr lang="en-US" sz="1400" dirty="0" smtClean="0">
                <a:latin typeface="CordiaUPC" pitchFamily="34" charset="-34"/>
                <a:cs typeface="CordiaUPC" pitchFamily="34" charset="-34"/>
              </a:rPr>
              <a:t>per share</a:t>
            </a:r>
            <a:r>
              <a:rPr lang="th-TH" sz="1400" dirty="0">
                <a:latin typeface="CordiaUPC" pitchFamily="34" charset="-34"/>
                <a:cs typeface="CordiaUPC" pitchFamily="34" charset="-34"/>
              </a:rPr>
              <a:t>	 </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Head Office</a:t>
            </a:r>
            <a:r>
              <a:rPr lang="th-TH" sz="1400" dirty="0">
                <a:latin typeface="CordiaUPC" pitchFamily="34" charset="-34"/>
                <a:cs typeface="CordiaUPC" pitchFamily="34" charset="-34"/>
              </a:rPr>
              <a:t>	</a:t>
            </a:r>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:1625 </a:t>
            </a:r>
            <a:r>
              <a:rPr lang="en-US" sz="1400" dirty="0" err="1">
                <a:latin typeface="CordiaUPC" pitchFamily="34" charset="-34"/>
                <a:cs typeface="CordiaUPC" pitchFamily="34" charset="-34"/>
              </a:rPr>
              <a:t>Bangphai</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Bangkhae</a:t>
            </a:r>
            <a:r>
              <a:rPr lang="en-US" sz="1400" dirty="0">
                <a:latin typeface="CordiaUPC" pitchFamily="34" charset="-34"/>
                <a:cs typeface="CordiaUPC" pitchFamily="34" charset="-34"/>
              </a:rPr>
              <a:t>, Bangkok </a:t>
            </a:r>
            <a:endParaRPr lang="en-US" sz="1400" dirty="0" smtClean="0">
              <a:latin typeface="CordiaUPC" pitchFamily="34" charset="-34"/>
              <a:cs typeface="CordiaUPC" pitchFamily="34" charset="-34"/>
            </a:endParaRPr>
          </a:p>
          <a:p>
            <a:r>
              <a:rPr lang="en-US" sz="1400" dirty="0" err="1" smtClean="0">
                <a:latin typeface="CordiaUPC" pitchFamily="34" charset="-34"/>
                <a:cs typeface="CordiaUPC" pitchFamily="34" charset="-34"/>
              </a:rPr>
              <a:t>Srinakarindra</a:t>
            </a:r>
            <a:r>
              <a:rPr lang="en-US" sz="1400" dirty="0" smtClean="0">
                <a:latin typeface="CordiaUPC" pitchFamily="34" charset="-34"/>
                <a:cs typeface="CordiaUPC" pitchFamily="34" charset="-34"/>
              </a:rPr>
              <a:t> </a:t>
            </a:r>
            <a:r>
              <a:rPr lang="th-TH" sz="1400" dirty="0" smtClean="0">
                <a:latin typeface="CordiaUPC" pitchFamily="34" charset="-34"/>
                <a:cs typeface="CordiaUPC" pitchFamily="34" charset="-34"/>
              </a:rPr>
              <a:t> </a:t>
            </a:r>
            <a:r>
              <a:rPr lang="en-US" sz="1400" dirty="0" smtClean="0">
                <a:latin typeface="CordiaUPC" pitchFamily="34" charset="-34"/>
                <a:cs typeface="CordiaUPC" pitchFamily="34" charset="-34"/>
              </a:rPr>
              <a:t>Branch</a:t>
            </a:r>
            <a:r>
              <a:rPr lang="th-TH" sz="1400" dirty="0" smtClean="0">
                <a:latin typeface="CordiaUPC" pitchFamily="34" charset="-34"/>
                <a:cs typeface="CordiaUPC" pitchFamily="34" charset="-34"/>
              </a:rPr>
              <a:t>	</a:t>
            </a:r>
            <a:r>
              <a:rPr lang="en-US" sz="1400" dirty="0" smtClean="0">
                <a:latin typeface="CordiaUPC" pitchFamily="34" charset="-34"/>
                <a:cs typeface="CordiaUPC" pitchFamily="34" charset="-34"/>
              </a:rPr>
              <a:t>: 41/2 </a:t>
            </a:r>
            <a:r>
              <a:rPr lang="en-US" sz="1400" dirty="0" err="1" smtClean="0">
                <a:latin typeface="CordiaUPC" pitchFamily="34" charset="-34"/>
                <a:cs typeface="CordiaUPC" pitchFamily="34" charset="-34"/>
              </a:rPr>
              <a:t>Srinakarindra</a:t>
            </a:r>
            <a:r>
              <a:rPr lang="th-TH" sz="1400" dirty="0" smtClean="0">
                <a:latin typeface="CordiaUPC" pitchFamily="34" charset="-34"/>
                <a:cs typeface="CordiaUPC" pitchFamily="34" charset="-34"/>
              </a:rPr>
              <a:t> </a:t>
            </a:r>
            <a:r>
              <a:rPr lang="en-US" sz="1400" dirty="0" smtClean="0">
                <a:latin typeface="CordiaUPC" pitchFamily="34" charset="-34"/>
                <a:cs typeface="CordiaUPC" pitchFamily="34" charset="-34"/>
              </a:rPr>
              <a:t>Road,</a:t>
            </a:r>
            <a:r>
              <a:rPr lang="th-TH" sz="1400" dirty="0" smtClean="0">
                <a:latin typeface="CordiaUPC" pitchFamily="34" charset="-34"/>
                <a:cs typeface="CordiaUPC" pitchFamily="34" charset="-34"/>
              </a:rPr>
              <a:t> </a:t>
            </a:r>
            <a:r>
              <a:rPr lang="en-US" sz="1400" dirty="0" err="1" smtClean="0">
                <a:latin typeface="CordiaUPC" pitchFamily="34" charset="-34"/>
                <a:cs typeface="CordiaUPC" pitchFamily="34" charset="-34"/>
              </a:rPr>
              <a:t>Pravet</a:t>
            </a:r>
            <a:r>
              <a:rPr lang="en-US" sz="1400" dirty="0" smtClean="0">
                <a:latin typeface="CordiaUPC" pitchFamily="34" charset="-34"/>
                <a:cs typeface="CordiaUPC" pitchFamily="34" charset="-34"/>
              </a:rPr>
              <a:t>, Bangkok</a:t>
            </a:r>
            <a:r>
              <a:rPr lang="th-TH" sz="1400" dirty="0" smtClean="0">
                <a:latin typeface="CordiaUPC" pitchFamily="34" charset="-34"/>
                <a:cs typeface="CordiaUPC" pitchFamily="34" charset="-34"/>
              </a:rPr>
              <a:t>	</a:t>
            </a:r>
            <a:endParaRPr lang="en-US" sz="1400" dirty="0" smtClean="0">
              <a:latin typeface="CordiaUPC" pitchFamily="34" charset="-34"/>
              <a:cs typeface="CordiaUPC" pitchFamily="34" charset="-34"/>
            </a:endParaRPr>
          </a:p>
          <a:p>
            <a:r>
              <a:rPr lang="en-US" sz="1400" dirty="0" err="1" smtClean="0">
                <a:latin typeface="CordiaUPC" pitchFamily="34" charset="-34"/>
                <a:cs typeface="CordiaUPC" pitchFamily="34" charset="-34"/>
              </a:rPr>
              <a:t>Kaset</a:t>
            </a:r>
            <a:r>
              <a:rPr lang="en-US" sz="1400" dirty="0" smtClean="0">
                <a:latin typeface="CordiaUPC" pitchFamily="34" charset="-34"/>
                <a:cs typeface="CordiaUPC" pitchFamily="34" charset="-34"/>
              </a:rPr>
              <a:t> Branch</a:t>
            </a:r>
            <a:r>
              <a:rPr lang="th-TH" sz="1400" dirty="0" smtClean="0">
                <a:latin typeface="CordiaUPC" pitchFamily="34" charset="-34"/>
                <a:cs typeface="CordiaUPC" pitchFamily="34" charset="-34"/>
              </a:rPr>
              <a:t>	</a:t>
            </a:r>
            <a:r>
              <a:rPr lang="en-US" sz="1400" dirty="0" smtClean="0">
                <a:latin typeface="CordiaUPC" pitchFamily="34" charset="-34"/>
                <a:cs typeface="CordiaUPC" pitchFamily="34" charset="-34"/>
              </a:rPr>
              <a:t>	: 2368 </a:t>
            </a:r>
            <a:r>
              <a:rPr lang="en-US" sz="1400" dirty="0" err="1" smtClean="0">
                <a:latin typeface="CordiaUPC" pitchFamily="34" charset="-34"/>
                <a:cs typeface="CordiaUPC" pitchFamily="34" charset="-34"/>
              </a:rPr>
              <a:t>Phahon</a:t>
            </a:r>
            <a:r>
              <a:rPr lang="en-US" sz="1400" dirty="0" smtClean="0">
                <a:latin typeface="CordiaUPC" pitchFamily="34" charset="-34"/>
                <a:cs typeface="CordiaUPC" pitchFamily="34" charset="-34"/>
              </a:rPr>
              <a:t> </a:t>
            </a:r>
            <a:r>
              <a:rPr lang="en-US" sz="1400" dirty="0" err="1" smtClean="0">
                <a:latin typeface="CordiaUPC" pitchFamily="34" charset="-34"/>
                <a:cs typeface="CordiaUPC" pitchFamily="34" charset="-34"/>
              </a:rPr>
              <a:t>Yothin</a:t>
            </a:r>
            <a:r>
              <a:rPr lang="en-US" sz="1400" dirty="0" smtClean="0">
                <a:latin typeface="CordiaUPC" pitchFamily="34" charset="-34"/>
                <a:cs typeface="CordiaUPC" pitchFamily="34" charset="-34"/>
              </a:rPr>
              <a:t> Road, </a:t>
            </a:r>
            <a:r>
              <a:rPr lang="en-US" sz="1400" dirty="0" err="1" smtClean="0">
                <a:latin typeface="CordiaUPC" pitchFamily="34" charset="-34"/>
                <a:cs typeface="CordiaUPC" pitchFamily="34" charset="-34"/>
              </a:rPr>
              <a:t>Bangkhen</a:t>
            </a:r>
            <a:r>
              <a:rPr lang="en-US" sz="1400" dirty="0" smtClean="0">
                <a:latin typeface="CordiaUPC" pitchFamily="34" charset="-34"/>
                <a:cs typeface="CordiaUPC" pitchFamily="34" charset="-34"/>
              </a:rPr>
              <a:t>, Bangkok</a:t>
            </a:r>
          </a:p>
          <a:p>
            <a:r>
              <a:rPr lang="en-US" sz="1400" dirty="0" err="1" smtClean="0"/>
              <a:t>Kanchanaphisek</a:t>
            </a:r>
            <a:endParaRPr lang="en-US" sz="1400" dirty="0" smtClean="0"/>
          </a:p>
          <a:p>
            <a:r>
              <a:rPr lang="en-US" sz="1400" dirty="0" smtClean="0"/>
              <a:t>-</a:t>
            </a:r>
            <a:r>
              <a:rPr lang="en-US" sz="1400" dirty="0" err="1"/>
              <a:t>Baromarachachonani</a:t>
            </a:r>
            <a:r>
              <a:rPr lang="en-US" sz="1400" dirty="0"/>
              <a:t> </a:t>
            </a:r>
            <a:r>
              <a:rPr lang="en-US" sz="1400" dirty="0" smtClean="0"/>
              <a:t>Branch	: 64 </a:t>
            </a:r>
            <a:r>
              <a:rPr lang="en-US" sz="1400" dirty="0" err="1" smtClean="0"/>
              <a:t>Kanchanaphisek</a:t>
            </a:r>
            <a:r>
              <a:rPr lang="en-US" sz="1400" dirty="0" smtClean="0"/>
              <a:t> </a:t>
            </a:r>
            <a:r>
              <a:rPr lang="en-US" sz="1400" dirty="0" err="1" smtClean="0"/>
              <a:t>Road,Banglamad,Talingchan</a:t>
            </a:r>
            <a:r>
              <a:rPr lang="en-US" sz="1400" dirty="0" smtClean="0"/>
              <a:t>, Bangkok</a:t>
            </a:r>
            <a:endParaRPr lang="en-US" sz="1400" dirty="0" smtClean="0">
              <a:latin typeface="CordiaUPC" pitchFamily="34" charset="-34"/>
              <a:cs typeface="CordiaUPC" pitchFamily="34" charset="-34"/>
            </a:endParaRPr>
          </a:p>
          <a:p>
            <a:endParaRPr lang="en-US" sz="1400" dirty="0" smtClean="0">
              <a:latin typeface="CordiaUPC" pitchFamily="34" charset="-34"/>
              <a:cs typeface="CordiaUPC" pitchFamily="34" charset="-34"/>
            </a:endParaRPr>
          </a:p>
          <a:p>
            <a:r>
              <a:rPr lang="en-US" sz="1400" dirty="0" smtClean="0">
                <a:latin typeface="CordiaUPC" pitchFamily="34" charset="-34"/>
                <a:cs typeface="CordiaUPC" pitchFamily="34" charset="-34"/>
              </a:rPr>
              <a:t>Telephone</a:t>
            </a:r>
            <a:r>
              <a:rPr lang="th-TH" sz="1400" dirty="0" smtClean="0">
                <a:latin typeface="CordiaUPC" pitchFamily="34" charset="-34"/>
                <a:cs typeface="CordiaUPC" pitchFamily="34" charset="-34"/>
              </a:rPr>
              <a:t>	</a:t>
            </a:r>
            <a:r>
              <a:rPr lang="en-US" sz="1400" dirty="0" smtClean="0">
                <a:latin typeface="CordiaUPC" pitchFamily="34" charset="-34"/>
                <a:cs typeface="CordiaUPC" pitchFamily="34" charset="-34"/>
              </a:rPr>
              <a:t>	:66 (0) 2455-4455</a:t>
            </a:r>
          </a:p>
          <a:p>
            <a:r>
              <a:rPr lang="en-US" sz="1400" dirty="0" smtClean="0">
                <a:latin typeface="CordiaUPC" pitchFamily="34" charset="-34"/>
                <a:cs typeface="CordiaUPC" pitchFamily="34" charset="-34"/>
              </a:rPr>
              <a:t>Fax</a:t>
            </a:r>
            <a:r>
              <a:rPr lang="th-TH" sz="1400" dirty="0">
                <a:latin typeface="CordiaUPC" pitchFamily="34" charset="-34"/>
                <a:cs typeface="CordiaUPC" pitchFamily="34" charset="-34"/>
              </a:rPr>
              <a:t>	</a:t>
            </a:r>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:66 </a:t>
            </a:r>
            <a:r>
              <a:rPr lang="en-US" sz="1400" dirty="0">
                <a:latin typeface="CordiaUPC" pitchFamily="34" charset="-34"/>
                <a:cs typeface="CordiaUPC" pitchFamily="34" charset="-34"/>
              </a:rPr>
              <a:t>(0) </a:t>
            </a:r>
            <a:r>
              <a:rPr lang="en-US" sz="1400" dirty="0" smtClean="0">
                <a:latin typeface="CordiaUPC" pitchFamily="34" charset="-34"/>
                <a:cs typeface="CordiaUPC" pitchFamily="34" charset="-34"/>
              </a:rPr>
              <a:t>2455-4441</a:t>
            </a:r>
          </a:p>
          <a:p>
            <a:r>
              <a:rPr lang="en-US" sz="1400" dirty="0" smtClean="0">
                <a:latin typeface="CordiaUPC" pitchFamily="34" charset="-34"/>
                <a:cs typeface="CordiaUPC" pitchFamily="34" charset="-34"/>
              </a:rPr>
              <a:t>Website	</a:t>
            </a:r>
            <a:r>
              <a:rPr lang="th-TH" sz="1400" dirty="0" smtClean="0">
                <a:latin typeface="CordiaUPC" pitchFamily="34" charset="-34"/>
                <a:cs typeface="CordiaUPC" pitchFamily="34" charset="-34"/>
              </a:rPr>
              <a:t>	:</a:t>
            </a:r>
            <a:r>
              <a:rPr lang="en-US" sz="1400" dirty="0" smtClean="0">
                <a:latin typeface="CordiaUPC" pitchFamily="34" charset="-34"/>
                <a:cs typeface="CordiaUPC" pitchFamily="34" charset="-34"/>
              </a:rPr>
              <a:t> www.surekrungthai.com</a:t>
            </a:r>
          </a:p>
          <a:p>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Auditor</a:t>
            </a:r>
            <a:r>
              <a:rPr lang="th-TH" sz="1400" dirty="0">
                <a:latin typeface="CordiaUPC" pitchFamily="34" charset="-34"/>
                <a:cs typeface="CordiaUPC" pitchFamily="34" charset="-34"/>
              </a:rPr>
              <a:t>	</a:t>
            </a:r>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:Mrs. </a:t>
            </a:r>
            <a:r>
              <a:rPr lang="en-US" sz="1400" dirty="0" err="1" smtClean="0">
                <a:latin typeface="CordiaUPC" pitchFamily="34" charset="-34"/>
                <a:cs typeface="CordiaUPC" pitchFamily="34" charset="-34"/>
              </a:rPr>
              <a:t>Rungthip</a:t>
            </a:r>
            <a:r>
              <a:rPr lang="en-US" sz="1400" dirty="0" smtClean="0">
                <a:latin typeface="CordiaUPC" pitchFamily="34" charset="-34"/>
                <a:cs typeface="CordiaUPC" pitchFamily="34" charset="-34"/>
              </a:rPr>
              <a:t>  </a:t>
            </a:r>
            <a:r>
              <a:rPr lang="en-US" sz="1400" dirty="0" err="1" smtClean="0">
                <a:latin typeface="CordiaUPC" pitchFamily="34" charset="-34"/>
                <a:cs typeface="CordiaUPC" pitchFamily="34" charset="-34"/>
              </a:rPr>
              <a:t>Changsrisuk</a:t>
            </a:r>
            <a:endParaRPr lang="en-US" sz="1400" dirty="0">
              <a:latin typeface="CordiaUPC" pitchFamily="34" charset="-34"/>
              <a:cs typeface="CordiaUPC" pitchFamily="34" charset="-34"/>
            </a:endParaRPr>
          </a:p>
          <a:p>
            <a:r>
              <a:rPr lang="th-TH" sz="1400" dirty="0">
                <a:latin typeface="CordiaUPC" pitchFamily="34" charset="-34"/>
                <a:cs typeface="CordiaUPC" pitchFamily="34" charset="-34"/>
              </a:rPr>
              <a:t>		</a:t>
            </a:r>
            <a:r>
              <a:rPr lang="en-US" sz="1400" dirty="0" smtClean="0">
                <a:latin typeface="CordiaUPC" pitchFamily="34" charset="-34"/>
                <a:cs typeface="CordiaUPC" pitchFamily="34" charset="-34"/>
              </a:rPr>
              <a:t>Certified </a:t>
            </a:r>
            <a:r>
              <a:rPr lang="en-US" sz="1400" dirty="0">
                <a:latin typeface="CordiaUPC" pitchFamily="34" charset="-34"/>
                <a:cs typeface="CordiaUPC" pitchFamily="34" charset="-34"/>
              </a:rPr>
              <a:t>Public Accountant No.</a:t>
            </a:r>
            <a:r>
              <a:rPr lang="th-TH" sz="1400" dirty="0">
                <a:latin typeface="CordiaUPC" pitchFamily="34" charset="-34"/>
                <a:cs typeface="CordiaUPC" pitchFamily="34" charset="-34"/>
              </a:rPr>
              <a:t> </a:t>
            </a:r>
            <a:r>
              <a:rPr lang="en-US" sz="1400" dirty="0" smtClean="0">
                <a:latin typeface="CordiaUPC" pitchFamily="34" charset="-34"/>
                <a:cs typeface="CordiaUPC" pitchFamily="34" charset="-34"/>
              </a:rPr>
              <a:t>11930</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Audit Firm Name</a:t>
            </a:r>
            <a:r>
              <a:rPr lang="th-TH" sz="1400" dirty="0">
                <a:latin typeface="CordiaUPC" pitchFamily="34" charset="-34"/>
                <a:cs typeface="CordiaUPC" pitchFamily="34" charset="-34"/>
              </a:rPr>
              <a:t>	</a:t>
            </a:r>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a:t>
            </a:r>
            <a:r>
              <a:rPr lang="en-US" sz="1400" dirty="0" err="1" smtClean="0">
                <a:latin typeface="CordiaUPC" pitchFamily="34" charset="-34"/>
                <a:cs typeface="CordiaUPC" pitchFamily="34" charset="-34"/>
              </a:rPr>
              <a:t>Dharmniti</a:t>
            </a:r>
            <a:r>
              <a:rPr lang="en-US" sz="1400" dirty="0" smtClean="0">
                <a:latin typeface="CordiaUPC" pitchFamily="34" charset="-34"/>
                <a:cs typeface="CordiaUPC" pitchFamily="34" charset="-34"/>
              </a:rPr>
              <a:t> </a:t>
            </a:r>
            <a:r>
              <a:rPr lang="en-US" sz="1400" dirty="0">
                <a:latin typeface="CordiaUPC" pitchFamily="34" charset="-34"/>
                <a:cs typeface="CordiaUPC" pitchFamily="34" charset="-34"/>
              </a:rPr>
              <a:t>Auditing Company Limited</a:t>
            </a:r>
          </a:p>
          <a:p>
            <a:r>
              <a:rPr lang="en-US" sz="1400" dirty="0">
                <a:latin typeface="CordiaUPC" pitchFamily="34" charset="-34"/>
                <a:cs typeface="CordiaUPC" pitchFamily="34" charset="-34"/>
              </a:rPr>
              <a:t>Audit Firm Location</a:t>
            </a:r>
            <a:r>
              <a:rPr lang="th-TH" sz="1400" dirty="0">
                <a:latin typeface="CordiaUPC" pitchFamily="34" charset="-34"/>
                <a:cs typeface="CordiaUPC" pitchFamily="34" charset="-34"/>
              </a:rPr>
              <a:t>	</a:t>
            </a:r>
            <a:r>
              <a:rPr lang="en-US" sz="1400" dirty="0">
                <a:latin typeface="CordiaUPC" pitchFamily="34" charset="-34"/>
                <a:cs typeface="CordiaUPC" pitchFamily="34" charset="-34"/>
              </a:rPr>
              <a:t>:178 </a:t>
            </a:r>
            <a:r>
              <a:rPr lang="en-US" sz="1400" dirty="0" err="1">
                <a:latin typeface="CordiaUPC" pitchFamily="34" charset="-34"/>
                <a:cs typeface="CordiaUPC" pitchFamily="34" charset="-34"/>
              </a:rPr>
              <a:t>Soi</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Permsap</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Prachachuen</a:t>
            </a:r>
            <a:r>
              <a:rPr lang="en-US" sz="1400" dirty="0">
                <a:latin typeface="CordiaUPC" pitchFamily="34" charset="-34"/>
                <a:cs typeface="CordiaUPC" pitchFamily="34" charset="-34"/>
              </a:rPr>
              <a:t> 20), </a:t>
            </a:r>
            <a:r>
              <a:rPr lang="en-US" sz="1400" dirty="0" err="1">
                <a:latin typeface="CordiaUPC" pitchFamily="34" charset="-34"/>
                <a:cs typeface="CordiaUPC" pitchFamily="34" charset="-34"/>
              </a:rPr>
              <a:t>Prachachuen</a:t>
            </a:r>
            <a:r>
              <a:rPr lang="en-US" sz="1400" dirty="0">
                <a:latin typeface="CordiaUPC" pitchFamily="34" charset="-34"/>
                <a:cs typeface="CordiaUPC" pitchFamily="34" charset="-34"/>
              </a:rPr>
              <a:t> Rd.,</a:t>
            </a:r>
          </a:p>
          <a:p>
            <a:r>
              <a:rPr lang="en-US" sz="1400" dirty="0">
                <a:latin typeface="CordiaUPC" pitchFamily="34" charset="-34"/>
                <a:cs typeface="CordiaUPC" pitchFamily="34" charset="-34"/>
              </a:rPr>
              <a:t>		 </a:t>
            </a:r>
            <a:r>
              <a:rPr lang="en-US" sz="1400" dirty="0" err="1">
                <a:latin typeface="CordiaUPC" pitchFamily="34" charset="-34"/>
                <a:cs typeface="CordiaUPC" pitchFamily="34" charset="-34"/>
              </a:rPr>
              <a:t>Bangsue</a:t>
            </a:r>
            <a:r>
              <a:rPr lang="en-US" sz="1400" dirty="0">
                <a:latin typeface="CordiaUPC" pitchFamily="34" charset="-34"/>
                <a:cs typeface="CordiaUPC" pitchFamily="34" charset="-34"/>
              </a:rPr>
              <a:t>, Bangkok  10800</a:t>
            </a:r>
          </a:p>
          <a:p>
            <a:r>
              <a:rPr lang="en-US" sz="1400" dirty="0">
                <a:latin typeface="CordiaUPC" pitchFamily="34" charset="-34"/>
                <a:cs typeface="CordiaUPC" pitchFamily="34" charset="-34"/>
              </a:rPr>
              <a:t>		Tel: 66 (0) 2596-0500 Fax: 66 (0) 2596-0539</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0214" y="704528"/>
            <a:ext cx="5857916" cy="4185761"/>
          </a:xfrm>
          <a:prstGeom prst="rect">
            <a:avLst/>
          </a:prstGeom>
          <a:noFill/>
        </p:spPr>
        <p:txBody>
          <a:bodyPr wrap="square" rtlCol="0">
            <a:spAutoFit/>
          </a:bodyPr>
          <a:lstStyle/>
          <a:p>
            <a:r>
              <a:rPr lang="x-none" sz="1400" smtClean="0">
                <a:latin typeface="CordiaUPC" pitchFamily="34" charset="-34"/>
                <a:cs typeface="CordiaUPC" pitchFamily="34" charset="-34"/>
              </a:rPr>
              <a:t> </a:t>
            </a:r>
            <a:endParaRPr lang="en-US" sz="1400" dirty="0" smtClean="0">
              <a:latin typeface="CordiaUPC" pitchFamily="34" charset="-34"/>
              <a:cs typeface="CordiaUPC" pitchFamily="34" charset="-34"/>
            </a:endParaRPr>
          </a:p>
          <a:p>
            <a:r>
              <a:rPr lang="en-US" sz="1400" b="1" dirty="0">
                <a:latin typeface="BrowalliaUPC" pitchFamily="34" charset="-34"/>
                <a:cs typeface="BrowalliaUPC" pitchFamily="34" charset="-34"/>
              </a:rPr>
              <a:t>Shareholder Structure</a:t>
            </a:r>
            <a:endParaRPr lang="en-US" sz="1400" dirty="0">
              <a:latin typeface="BrowalliaUPC" pitchFamily="34" charset="-34"/>
              <a:cs typeface="BrowalliaUPC" pitchFamily="34" charset="-34"/>
            </a:endParaRPr>
          </a:p>
          <a:p>
            <a:pPr algn="just"/>
            <a:r>
              <a:rPr lang="th-TH" sz="1400" dirty="0">
                <a:latin typeface="Cordia New" pitchFamily="34" charset="-34"/>
              </a:rPr>
              <a:t>          </a:t>
            </a:r>
            <a:r>
              <a:rPr lang="en-US" sz="1400" dirty="0">
                <a:latin typeface="BrowalliaUPC" pitchFamily="34" charset="-34"/>
                <a:cs typeface="BrowalliaUPC" pitchFamily="34" charset="-34"/>
              </a:rPr>
              <a:t>List of the top 10 major shareholders as of the close of Share Register Book on </a:t>
            </a:r>
            <a:r>
              <a:rPr lang="en-US" sz="1400" dirty="0" smtClean="0">
                <a:latin typeface="BrowalliaUPC" pitchFamily="34" charset="-34"/>
                <a:cs typeface="BrowalliaUPC" pitchFamily="34" charset="-34"/>
              </a:rPr>
              <a:t>22 </a:t>
            </a:r>
            <a:r>
              <a:rPr lang="en-US" sz="1400" dirty="0">
                <a:latin typeface="BrowalliaUPC" pitchFamily="34" charset="-34"/>
                <a:cs typeface="BrowalliaUPC" pitchFamily="34" charset="-34"/>
              </a:rPr>
              <a:t>August</a:t>
            </a:r>
            <a:r>
              <a:rPr lang="th-TH" sz="1400" dirty="0">
                <a:latin typeface="BrowalliaUPC" pitchFamily="34" charset="-34"/>
                <a:cs typeface="BrowalliaUPC" pitchFamily="34" charset="-34"/>
              </a:rPr>
              <a:t> </a:t>
            </a:r>
            <a:r>
              <a:rPr lang="th-TH" sz="1400" dirty="0" smtClean="0">
                <a:latin typeface="Cordia New" pitchFamily="34" charset="-34"/>
              </a:rPr>
              <a:t>2017</a:t>
            </a:r>
            <a:endParaRPr lang="th-TH" sz="1400" dirty="0">
              <a:latin typeface="Cordia New" pitchFamily="34" charset="-34"/>
            </a:endParaRPr>
          </a:p>
          <a:p>
            <a:endParaRPr lang="th-TH" sz="1400" dirty="0">
              <a:latin typeface="CordiaUPC" pitchFamily="34" charset="-34"/>
              <a:cs typeface="CordiaUPC" pitchFamily="34" charset="-34"/>
            </a:endParaRPr>
          </a:p>
          <a:p>
            <a:endParaRPr lang="th-TH" sz="1400" dirty="0">
              <a:latin typeface="CordiaUPC" pitchFamily="34" charset="-34"/>
              <a:cs typeface="CordiaUPC" pitchFamily="34" charset="-34"/>
            </a:endParaRPr>
          </a:p>
          <a:p>
            <a:endParaRPr lang="th-TH" sz="1400" dirty="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a:latin typeface="CordiaUPC" pitchFamily="34" charset="-34"/>
              <a:cs typeface="CordiaUPC" pitchFamily="34" charset="-34"/>
            </a:endParaRPr>
          </a:p>
          <a:p>
            <a:endParaRPr lang="th-TH" sz="1400" dirty="0" smtClean="0">
              <a:latin typeface="CordiaUPC" pitchFamily="34" charset="-34"/>
              <a:cs typeface="CordiaUPC" pitchFamily="34" charset="-34"/>
            </a:endParaRPr>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19</a:t>
            </a:r>
            <a:endParaRPr lang="th-TH" sz="1200" b="1" dirty="0">
              <a:solidFill>
                <a:srgbClr val="0070C0"/>
              </a:solidFill>
              <a:latin typeface="Cordia New" pitchFamily="34" charset="-34"/>
              <a:cs typeface="Cordia New" pitchFamily="34" charset="-34"/>
            </a:endParaRPr>
          </a:p>
        </p:txBody>
      </p:sp>
      <p:graphicFrame>
        <p:nvGraphicFramePr>
          <p:cNvPr id="3" name="ตาราง 2"/>
          <p:cNvGraphicFramePr>
            <a:graphicFrameLocks noGrp="1"/>
          </p:cNvGraphicFramePr>
          <p:nvPr>
            <p:extLst>
              <p:ext uri="{D42A27DB-BD31-4B8C-83A1-F6EECF244321}">
                <p14:modId xmlns:p14="http://schemas.microsoft.com/office/powerpoint/2010/main" val="388193708"/>
              </p:ext>
            </p:extLst>
          </p:nvPr>
        </p:nvGraphicFramePr>
        <p:xfrm>
          <a:off x="368442" y="1856656"/>
          <a:ext cx="5872972" cy="2881119"/>
        </p:xfrm>
        <a:graphic>
          <a:graphicData uri="http://schemas.openxmlformats.org/drawingml/2006/table">
            <a:tbl>
              <a:tblPr firstRow="1" firstCol="1" bandRow="1">
                <a:tableStyleId>{5C22544A-7EE6-4342-B048-85BDC9FD1C3A}</a:tableStyleId>
              </a:tblPr>
              <a:tblGrid>
                <a:gridCol w="1008112"/>
                <a:gridCol w="1928374"/>
                <a:gridCol w="1468243"/>
                <a:gridCol w="1468243"/>
              </a:tblGrid>
              <a:tr h="216024">
                <a:tc>
                  <a:txBody>
                    <a:bodyPr/>
                    <a:lstStyle/>
                    <a:p>
                      <a:pPr algn="ctr" fontAlgn="ctr"/>
                      <a:r>
                        <a:rPr lang="en-US" sz="1200" b="1" i="0" u="none" strike="noStrike" dirty="0" smtClean="0">
                          <a:solidFill>
                            <a:schemeClr val="tx1"/>
                          </a:solidFill>
                          <a:effectLst/>
                          <a:latin typeface="CordiaUPC" pitchFamily="34" charset="-34"/>
                          <a:cs typeface="CordiaUPC" pitchFamily="34" charset="-34"/>
                        </a:rPr>
                        <a:t>Rank</a:t>
                      </a:r>
                      <a:endParaRPr lang="en-US" sz="1200" b="1" i="0" u="none" strike="noStrike" dirty="0">
                        <a:solidFill>
                          <a:schemeClr val="tx1"/>
                        </a:solidFill>
                        <a:effectLst/>
                        <a:latin typeface="CordiaUPC" pitchFamily="34" charset="-34"/>
                        <a:cs typeface="CordiaUPC" pitchFamily="34" charset="-34"/>
                      </a:endParaRPr>
                    </a:p>
                  </a:txBody>
                  <a:tcPr marL="12700" marR="12700" marT="12700" marB="0"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fontAlgn="ctr"/>
                      <a:r>
                        <a:rPr lang="en-US" sz="1200" b="1" i="0" u="none" strike="noStrike" dirty="0" smtClean="0">
                          <a:solidFill>
                            <a:schemeClr val="tx1"/>
                          </a:solidFill>
                          <a:effectLst/>
                          <a:latin typeface="CordiaUPC" pitchFamily="34" charset="-34"/>
                          <a:cs typeface="CordiaUPC" pitchFamily="34" charset="-34"/>
                        </a:rPr>
                        <a:t>Names</a:t>
                      </a:r>
                      <a:endParaRPr lang="en-US" sz="1200" b="1" i="0" u="none" strike="noStrike" dirty="0">
                        <a:solidFill>
                          <a:schemeClr val="tx1"/>
                        </a:solidFill>
                        <a:effectLst/>
                        <a:latin typeface="CordiaUPC" pitchFamily="34" charset="-34"/>
                        <a:cs typeface="CordiaUPC" pitchFamily="34" charset="-34"/>
                      </a:endParaRPr>
                    </a:p>
                  </a:txBody>
                  <a:tcPr marL="12700" marR="12700" marT="12700" marB="0"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Number of Shares Held</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L="12700" marR="12700" marT="12700" marB="0"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fontAlgn="ctr"/>
                      <a:r>
                        <a:rPr lang="en-US" sz="1200" b="1" i="0" u="none" strike="noStrike" dirty="0" smtClean="0">
                          <a:solidFill>
                            <a:schemeClr val="tx1"/>
                          </a:solidFill>
                          <a:effectLst/>
                          <a:latin typeface="CordiaUPC" pitchFamily="34" charset="-34"/>
                          <a:cs typeface="CordiaUPC" pitchFamily="34" charset="-34"/>
                        </a:rPr>
                        <a:t>%</a:t>
                      </a:r>
                      <a:endParaRPr lang="en-US" sz="1200" b="1" i="0" u="none" strike="noStrike" dirty="0">
                        <a:solidFill>
                          <a:schemeClr val="tx1"/>
                        </a:solidFill>
                        <a:effectLst/>
                        <a:latin typeface="CordiaUPC" pitchFamily="34" charset="-34"/>
                        <a:cs typeface="CordiaUPC" pitchFamily="34" charset="-34"/>
                      </a:endParaRPr>
                    </a:p>
                  </a:txBody>
                  <a:tcPr marL="12700" marR="12700" marT="12700" marB="0"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179209">
                <a:tc>
                  <a:txBody>
                    <a:bodyPr/>
                    <a:lstStyle/>
                    <a:p>
                      <a:pPr algn="ctr">
                        <a:spcAft>
                          <a:spcPts val="0"/>
                        </a:spcAft>
                      </a:pPr>
                      <a:r>
                        <a:rPr lang="en-US" sz="1400" b="0">
                          <a:solidFill>
                            <a:schemeClr val="tx1"/>
                          </a:solidFill>
                          <a:effectLst/>
                          <a:latin typeface="CordiaUPC" pitchFamily="34" charset="-34"/>
                          <a:cs typeface="CordiaUPC" pitchFamily="34" charset="-34"/>
                        </a:rPr>
                        <a:t>1</a:t>
                      </a:r>
                      <a:endParaRPr lang="en-US" sz="1400" b="0">
                        <a:solidFill>
                          <a:schemeClr val="tx1"/>
                        </a:solidFill>
                        <a:effectLst/>
                        <a:latin typeface="CordiaUPC" pitchFamily="34" charset="-34"/>
                        <a:ea typeface="Cordia New"/>
                        <a:cs typeface="CordiaUPC" pitchFamily="34" charset="-34"/>
                      </a:endParaRPr>
                    </a:p>
                  </a:txBody>
                  <a:tcPr marL="68580" marR="68580" marT="0" marB="0" anchor="ctr">
                    <a:lnT w="12700" cap="flat" cmpd="sng" algn="ctr">
                      <a:solidFill>
                        <a:srgbClr val="00B0F0"/>
                      </a:solidFill>
                      <a:prstDash val="solid"/>
                      <a:round/>
                      <a:headEnd type="none" w="med" len="med"/>
                      <a:tailEnd type="none" w="med" len="med"/>
                    </a:lnT>
                    <a:noFill/>
                  </a:tcPr>
                </a:tc>
                <a:tc>
                  <a:txBody>
                    <a:bodyPr/>
                    <a:lstStyle/>
                    <a:p>
                      <a:pPr algn="just" rtl="0" fontAlgn="ctr"/>
                      <a:r>
                        <a:rPr lang="en-US" sz="1400" b="0" i="0" u="none" strike="noStrike">
                          <a:solidFill>
                            <a:srgbClr val="000000"/>
                          </a:solidFill>
                          <a:effectLst/>
                          <a:latin typeface="CordiaUPC"/>
                        </a:rPr>
                        <a:t>The Chantarasereekul Family</a:t>
                      </a:r>
                      <a:r>
                        <a:rPr lang="en-US" sz="1400" b="0" i="0" u="none" strike="noStrike" baseline="30000">
                          <a:solidFill>
                            <a:srgbClr val="000000"/>
                          </a:solidFill>
                          <a:effectLst/>
                          <a:latin typeface="CordiaUPC"/>
                        </a:rPr>
                        <a:t>1/</a:t>
                      </a:r>
                      <a:endParaRPr lang="en-US" sz="1400" b="0" i="0" u="none" strike="noStrike">
                        <a:solidFill>
                          <a:srgbClr val="000000"/>
                        </a:solidFill>
                        <a:effectLst/>
                        <a:latin typeface="CordiaUPC"/>
                      </a:endParaRPr>
                    </a:p>
                  </a:txBody>
                  <a:tcPr marL="9525" marR="9525" marT="9525" marB="0" anchor="ctr">
                    <a:lnT w="12700" cap="flat" cmpd="sng" algn="ctr">
                      <a:solidFill>
                        <a:srgbClr val="00B0F0"/>
                      </a:solidFill>
                      <a:prstDash val="solid"/>
                      <a:round/>
                      <a:headEnd type="none" w="med" len="med"/>
                      <a:tailEnd type="none" w="med" len="med"/>
                    </a:lnT>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183,528,300</a:t>
                      </a:r>
                    </a:p>
                  </a:txBody>
                  <a:tcPr marL="68580" marR="68580" marT="0" marB="0" anchor="ctr">
                    <a:lnT w="12700" cap="flat" cmpd="sng" algn="ctr">
                      <a:solidFill>
                        <a:srgbClr val="00B0F0"/>
                      </a:solidFill>
                      <a:prstDash val="solid"/>
                      <a:round/>
                      <a:headEnd type="none" w="med" len="med"/>
                      <a:tailEnd type="none" w="med" len="med"/>
                    </a:lnT>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73.41</a:t>
                      </a:r>
                    </a:p>
                  </a:txBody>
                  <a:tcPr marL="68580" marR="68580" marT="0" marB="0" anchor="ctr">
                    <a:lnT w="12700" cap="flat" cmpd="sng" algn="ctr">
                      <a:solidFill>
                        <a:srgbClr val="00B0F0"/>
                      </a:solidFill>
                      <a:prstDash val="solid"/>
                      <a:round/>
                      <a:headEnd type="none" w="med" len="med"/>
                      <a:tailEnd type="none" w="med" len="med"/>
                    </a:lnT>
                    <a:noFill/>
                  </a:tcPr>
                </a:tc>
              </a:tr>
              <a:tr h="179209">
                <a:tc>
                  <a:txBody>
                    <a:bodyPr/>
                    <a:lstStyle/>
                    <a:p>
                      <a:pPr algn="ctr">
                        <a:spcAft>
                          <a:spcPts val="0"/>
                        </a:spcAft>
                      </a:pPr>
                      <a:r>
                        <a:rPr lang="th-TH" sz="1400" b="0" dirty="0">
                          <a:solidFill>
                            <a:schemeClr val="tx1"/>
                          </a:solidFill>
                          <a:effectLst/>
                          <a:latin typeface="CordiaUPC" pitchFamily="34" charset="-34"/>
                          <a:cs typeface="CordiaUPC" pitchFamily="34" charset="-34"/>
                        </a:rPr>
                        <a:t>2</a:t>
                      </a:r>
                      <a:endParaRPr lang="en-US" sz="1400" b="0" dirty="0">
                        <a:solidFill>
                          <a:schemeClr val="tx1"/>
                        </a:solidFill>
                        <a:effectLst/>
                        <a:latin typeface="CordiaUPC" pitchFamily="34" charset="-34"/>
                        <a:ea typeface="Cordia New"/>
                        <a:cs typeface="CordiaUPC" pitchFamily="34" charset="-34"/>
                      </a:endParaRPr>
                    </a:p>
                  </a:txBody>
                  <a:tcPr marL="68580" marR="68580" marT="0" marB="0" anchor="ctr">
                    <a:noFill/>
                  </a:tcPr>
                </a:tc>
                <a:tc>
                  <a:txBody>
                    <a:bodyPr/>
                    <a:lstStyle/>
                    <a:p>
                      <a:pPr algn="just" rtl="0" fontAlgn="ctr"/>
                      <a:r>
                        <a:rPr lang="en-US" sz="1400" b="0" i="0" u="none" strike="noStrike">
                          <a:solidFill>
                            <a:srgbClr val="000000"/>
                          </a:solidFill>
                          <a:effectLst/>
                          <a:latin typeface="CordiaUPC"/>
                        </a:rPr>
                        <a:t>Aberdeen Small Cap Fund</a:t>
                      </a:r>
                    </a:p>
                  </a:txBody>
                  <a:tcPr marL="9525" marR="9525" marT="9525"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14,915,900</a:t>
                      </a:r>
                    </a:p>
                  </a:txBody>
                  <a:tcPr marL="68580" marR="68580" marT="0"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5.97</a:t>
                      </a:r>
                    </a:p>
                  </a:txBody>
                  <a:tcPr marL="68580" marR="68580" marT="0" marB="0" anchor="ctr">
                    <a:noFill/>
                  </a:tcPr>
                </a:tc>
              </a:tr>
              <a:tr h="179209">
                <a:tc>
                  <a:txBody>
                    <a:bodyPr/>
                    <a:lstStyle/>
                    <a:p>
                      <a:pPr algn="ctr">
                        <a:spcAft>
                          <a:spcPts val="0"/>
                        </a:spcAft>
                      </a:pPr>
                      <a:r>
                        <a:rPr lang="th-TH" sz="1400" b="0">
                          <a:solidFill>
                            <a:schemeClr val="tx1"/>
                          </a:solidFill>
                          <a:effectLst/>
                          <a:latin typeface="CordiaUPC" pitchFamily="34" charset="-34"/>
                          <a:cs typeface="CordiaUPC" pitchFamily="34" charset="-34"/>
                        </a:rPr>
                        <a:t>3</a:t>
                      </a:r>
                      <a:endParaRPr lang="en-US" sz="1400" b="0">
                        <a:solidFill>
                          <a:schemeClr val="tx1"/>
                        </a:solidFill>
                        <a:effectLst/>
                        <a:latin typeface="CordiaUPC" pitchFamily="34" charset="-34"/>
                        <a:ea typeface="Cordia New"/>
                        <a:cs typeface="CordiaUPC" pitchFamily="34" charset="-34"/>
                      </a:endParaRPr>
                    </a:p>
                  </a:txBody>
                  <a:tcPr marL="68580" marR="68580" marT="0" marB="0" anchor="ctr">
                    <a:noFill/>
                  </a:tcPr>
                </a:tc>
                <a:tc>
                  <a:txBody>
                    <a:bodyPr/>
                    <a:lstStyle/>
                    <a:p>
                      <a:pPr algn="l" rtl="0" fontAlgn="ctr"/>
                      <a:r>
                        <a:rPr lang="en-US" sz="1400" b="0" i="0" u="none" strike="noStrike" dirty="0">
                          <a:solidFill>
                            <a:srgbClr val="000000"/>
                          </a:solidFill>
                          <a:effectLst/>
                          <a:latin typeface="CordiaUPC"/>
                        </a:rPr>
                        <a:t>The </a:t>
                      </a:r>
                      <a:r>
                        <a:rPr lang="en-US" sz="1400" b="0" i="0" u="none" strike="noStrike" dirty="0" err="1">
                          <a:solidFill>
                            <a:srgbClr val="000000"/>
                          </a:solidFill>
                          <a:effectLst/>
                          <a:latin typeface="CordiaUPC"/>
                        </a:rPr>
                        <a:t>Khunsongkiat</a:t>
                      </a:r>
                      <a:r>
                        <a:rPr lang="en-US" sz="1400" b="0" i="0" u="none" strike="noStrike" dirty="0">
                          <a:solidFill>
                            <a:srgbClr val="000000"/>
                          </a:solidFill>
                          <a:effectLst/>
                          <a:latin typeface="CordiaUPC"/>
                        </a:rPr>
                        <a:t> Family</a:t>
                      </a:r>
                      <a:r>
                        <a:rPr lang="en-US" sz="1400" b="0" i="0" u="none" strike="noStrike" baseline="30000" dirty="0">
                          <a:solidFill>
                            <a:srgbClr val="000000"/>
                          </a:solidFill>
                          <a:effectLst/>
                          <a:latin typeface="CordiaUPC"/>
                        </a:rPr>
                        <a:t>/2</a:t>
                      </a:r>
                      <a:endParaRPr lang="en-US" sz="1400" b="0" i="0" u="none" strike="noStrike" dirty="0">
                        <a:solidFill>
                          <a:srgbClr val="000000"/>
                        </a:solidFill>
                        <a:effectLst/>
                        <a:latin typeface="CordiaUPC"/>
                      </a:endParaRPr>
                    </a:p>
                  </a:txBody>
                  <a:tcPr marL="9525" marR="9525" marT="9525" marB="0" anchor="ctr">
                    <a:noFill/>
                  </a:tcPr>
                </a:tc>
                <a:tc>
                  <a:txBody>
                    <a:bodyPr/>
                    <a:lstStyle/>
                    <a:p>
                      <a:pPr algn="ctr">
                        <a:spcAft>
                          <a:spcPts val="0"/>
                        </a:spcAft>
                      </a:pPr>
                      <a:r>
                        <a:rPr lang="th-TH" sz="1100" b="0" i="0" dirty="0">
                          <a:effectLst/>
                          <a:latin typeface="Cordia New" panose="020B0304020202020204" pitchFamily="34" charset="-34"/>
                          <a:ea typeface="Cordia New"/>
                          <a:cs typeface="Cordia New" panose="020B0304020202020204" pitchFamily="34" charset="-34"/>
                        </a:rPr>
                        <a:t>4</a:t>
                      </a:r>
                      <a:r>
                        <a:rPr lang="en-US" sz="1100" b="0" i="0" dirty="0">
                          <a:effectLst/>
                          <a:latin typeface="Cordia New" panose="020B0304020202020204" pitchFamily="34" charset="-34"/>
                          <a:ea typeface="Cordia New"/>
                          <a:cs typeface="Cordia New" panose="020B0304020202020204" pitchFamily="34" charset="-34"/>
                        </a:rPr>
                        <a:t>,6</a:t>
                      </a:r>
                      <a:r>
                        <a:rPr lang="th-TH" sz="1100" b="0" i="0" dirty="0">
                          <a:effectLst/>
                          <a:latin typeface="Cordia New" panose="020B0304020202020204" pitchFamily="34" charset="-34"/>
                          <a:ea typeface="Cordia New"/>
                          <a:cs typeface="Cordia New" panose="020B0304020202020204" pitchFamily="34" charset="-34"/>
                        </a:rPr>
                        <a:t>31</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6</a:t>
                      </a:r>
                      <a:r>
                        <a:rPr lang="en-US" sz="1100" b="0" i="0" dirty="0">
                          <a:effectLst/>
                          <a:latin typeface="Cordia New" panose="020B0304020202020204" pitchFamily="34" charset="-34"/>
                          <a:ea typeface="Cordia New"/>
                          <a:cs typeface="Cordia New" panose="020B0304020202020204" pitchFamily="34" charset="-34"/>
                        </a:rPr>
                        <a:t>00</a:t>
                      </a:r>
                    </a:p>
                  </a:txBody>
                  <a:tcPr marL="68580" marR="68580" marT="0" marB="0" anchor="ctr">
                    <a:noFill/>
                  </a:tcPr>
                </a:tc>
                <a:tc>
                  <a:txBody>
                    <a:bodyPr/>
                    <a:lstStyle/>
                    <a:p>
                      <a:pPr algn="ctr">
                        <a:spcAft>
                          <a:spcPts val="0"/>
                        </a:spcAft>
                      </a:pPr>
                      <a:r>
                        <a:rPr lang="th-TH" sz="1100" b="0" i="0" dirty="0">
                          <a:effectLst/>
                          <a:latin typeface="Cordia New" panose="020B0304020202020204" pitchFamily="34" charset="-34"/>
                          <a:ea typeface="Cordia New"/>
                          <a:cs typeface="Cordia New" panose="020B0304020202020204" pitchFamily="34" charset="-34"/>
                        </a:rPr>
                        <a:t>1</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85</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noFill/>
                  </a:tcPr>
                </a:tc>
              </a:tr>
              <a:tr h="179209">
                <a:tc>
                  <a:txBody>
                    <a:bodyPr/>
                    <a:lstStyle/>
                    <a:p>
                      <a:pPr algn="ctr">
                        <a:spcAft>
                          <a:spcPts val="0"/>
                        </a:spcAft>
                      </a:pPr>
                      <a:r>
                        <a:rPr lang="th-TH" sz="1400" b="0" dirty="0">
                          <a:solidFill>
                            <a:schemeClr val="tx1"/>
                          </a:solidFill>
                          <a:effectLst/>
                          <a:latin typeface="CordiaUPC" pitchFamily="34" charset="-34"/>
                          <a:cs typeface="CordiaUPC" pitchFamily="34" charset="-34"/>
                        </a:rPr>
                        <a:t>4</a:t>
                      </a:r>
                      <a:endParaRPr lang="en-US" sz="1400" b="0" dirty="0">
                        <a:solidFill>
                          <a:schemeClr val="tx1"/>
                        </a:solidFill>
                        <a:effectLst/>
                        <a:latin typeface="CordiaUPC" pitchFamily="34" charset="-34"/>
                        <a:ea typeface="Cordia New"/>
                        <a:cs typeface="CordiaUPC" pitchFamily="34" charset="-34"/>
                      </a:endParaRPr>
                    </a:p>
                  </a:txBody>
                  <a:tcPr marL="68580" marR="68580" marT="0" marB="0" anchor="ctr">
                    <a:noFill/>
                  </a:tcPr>
                </a:tc>
                <a:tc>
                  <a:txBody>
                    <a:bodyPr/>
                    <a:lstStyle/>
                    <a:p>
                      <a:pPr algn="l" rtl="0" fontAlgn="ctr"/>
                      <a:r>
                        <a:rPr lang="en-US" sz="1400" b="0" i="0" u="none" strike="noStrike">
                          <a:solidFill>
                            <a:srgbClr val="000000"/>
                          </a:solidFill>
                          <a:effectLst/>
                          <a:latin typeface="CordiaUPC"/>
                        </a:rPr>
                        <a:t>Mr. Sunchai  Udomrattanavanich</a:t>
                      </a:r>
                    </a:p>
                  </a:txBody>
                  <a:tcPr marL="9525" marR="9525" marT="9525" marB="0" anchor="ctr">
                    <a:noFill/>
                  </a:tcPr>
                </a:tc>
                <a:tc>
                  <a:txBody>
                    <a:bodyPr/>
                    <a:lstStyle/>
                    <a:p>
                      <a:pPr algn="ctr">
                        <a:spcAft>
                          <a:spcPts val="0"/>
                        </a:spcAft>
                      </a:pPr>
                      <a:r>
                        <a:rPr lang="th-TH" sz="1100" b="0" i="0" dirty="0">
                          <a:effectLst/>
                          <a:latin typeface="Cordia New" panose="020B0304020202020204" pitchFamily="34" charset="-34"/>
                          <a:ea typeface="Cordia New"/>
                          <a:cs typeface="Cordia New" panose="020B0304020202020204" pitchFamily="34" charset="-34"/>
                        </a:rPr>
                        <a:t>1</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650</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0</a:t>
                      </a:r>
                      <a:r>
                        <a:rPr lang="en-US" sz="1100" b="0" i="0" dirty="0">
                          <a:effectLst/>
                          <a:latin typeface="Cordia New" panose="020B0304020202020204" pitchFamily="34" charset="-34"/>
                          <a:ea typeface="Cordia New"/>
                          <a:cs typeface="Cordia New" panose="020B0304020202020204" pitchFamily="34" charset="-34"/>
                        </a:rPr>
                        <a:t>00</a:t>
                      </a:r>
                    </a:p>
                  </a:txBody>
                  <a:tcPr marL="68580" marR="68580" marT="0" marB="0" anchor="ctr">
                    <a:noFill/>
                  </a:tcPr>
                </a:tc>
                <a:tc>
                  <a:txBody>
                    <a:bodyPr/>
                    <a:lstStyle/>
                    <a:p>
                      <a:pPr algn="ctr">
                        <a:spcAft>
                          <a:spcPts val="0"/>
                        </a:spcAft>
                      </a:pPr>
                      <a:r>
                        <a:rPr lang="th-TH" sz="1100" b="0" i="0" dirty="0">
                          <a:effectLst/>
                          <a:latin typeface="Cordia New" panose="020B0304020202020204" pitchFamily="34" charset="-34"/>
                          <a:ea typeface="Cordia New"/>
                          <a:cs typeface="Cordia New" panose="020B0304020202020204" pitchFamily="34" charset="-34"/>
                        </a:rPr>
                        <a:t>0</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66</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noFill/>
                  </a:tcPr>
                </a:tc>
              </a:tr>
              <a:tr h="179209">
                <a:tc>
                  <a:txBody>
                    <a:bodyPr/>
                    <a:lstStyle/>
                    <a:p>
                      <a:pPr algn="ctr">
                        <a:spcAft>
                          <a:spcPts val="0"/>
                        </a:spcAft>
                      </a:pPr>
                      <a:r>
                        <a:rPr lang="th-TH" sz="1400" b="0">
                          <a:solidFill>
                            <a:schemeClr val="tx1"/>
                          </a:solidFill>
                          <a:effectLst/>
                          <a:latin typeface="CordiaUPC" pitchFamily="34" charset="-34"/>
                          <a:cs typeface="CordiaUPC" pitchFamily="34" charset="-34"/>
                        </a:rPr>
                        <a:t>5</a:t>
                      </a:r>
                      <a:endParaRPr lang="en-US" sz="1400" b="0">
                        <a:solidFill>
                          <a:schemeClr val="tx1"/>
                        </a:solidFill>
                        <a:effectLst/>
                        <a:latin typeface="CordiaUPC" pitchFamily="34" charset="-34"/>
                        <a:ea typeface="Cordia New"/>
                        <a:cs typeface="CordiaUPC" pitchFamily="34" charset="-34"/>
                      </a:endParaRPr>
                    </a:p>
                  </a:txBody>
                  <a:tcPr marL="68580" marR="68580" marT="0" marB="0" anchor="ctr">
                    <a:noFill/>
                  </a:tcPr>
                </a:tc>
                <a:tc>
                  <a:txBody>
                    <a:bodyPr/>
                    <a:lstStyle/>
                    <a:p>
                      <a:pPr algn="l" rtl="0" fontAlgn="ctr"/>
                      <a:r>
                        <a:rPr lang="en-US" sz="1400" b="0" i="0" u="none" strike="noStrike">
                          <a:solidFill>
                            <a:srgbClr val="000000"/>
                          </a:solidFill>
                          <a:effectLst/>
                          <a:latin typeface="CordiaUPC"/>
                        </a:rPr>
                        <a:t>One-Ultra Income Fund</a:t>
                      </a:r>
                    </a:p>
                  </a:txBody>
                  <a:tcPr marL="9525" marR="9525" marT="9525"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1,</a:t>
                      </a:r>
                      <a:r>
                        <a:rPr lang="th-TH" sz="1100" b="0" i="0" dirty="0">
                          <a:effectLst/>
                          <a:latin typeface="Cordia New" panose="020B0304020202020204" pitchFamily="34" charset="-34"/>
                          <a:ea typeface="Cordia New"/>
                          <a:cs typeface="Cordia New" panose="020B0304020202020204" pitchFamily="34" charset="-34"/>
                        </a:rPr>
                        <a:t>454</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3</a:t>
                      </a:r>
                      <a:r>
                        <a:rPr lang="en-US" sz="1100" b="0" i="0" dirty="0">
                          <a:effectLst/>
                          <a:latin typeface="Cordia New" panose="020B0304020202020204" pitchFamily="34" charset="-34"/>
                          <a:ea typeface="Cordia New"/>
                          <a:cs typeface="Cordia New" panose="020B0304020202020204" pitchFamily="34" charset="-34"/>
                        </a:rPr>
                        <a:t>00</a:t>
                      </a:r>
                    </a:p>
                  </a:txBody>
                  <a:tcPr marL="68580" marR="68580" marT="0"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0.</a:t>
                      </a:r>
                      <a:r>
                        <a:rPr lang="th-TH" sz="1100" b="0" i="0" dirty="0">
                          <a:effectLst/>
                          <a:latin typeface="Cordia New" panose="020B0304020202020204" pitchFamily="34" charset="-34"/>
                          <a:ea typeface="Cordia New"/>
                          <a:cs typeface="Cordia New" panose="020B0304020202020204" pitchFamily="34" charset="-34"/>
                        </a:rPr>
                        <a:t>58</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noFill/>
                  </a:tcPr>
                </a:tc>
              </a:tr>
              <a:tr h="179209">
                <a:tc>
                  <a:txBody>
                    <a:bodyPr/>
                    <a:lstStyle/>
                    <a:p>
                      <a:pPr algn="ctr">
                        <a:spcAft>
                          <a:spcPts val="0"/>
                        </a:spcAft>
                      </a:pPr>
                      <a:r>
                        <a:rPr lang="th-TH" sz="1400" b="0">
                          <a:solidFill>
                            <a:schemeClr val="tx1"/>
                          </a:solidFill>
                          <a:effectLst/>
                          <a:latin typeface="CordiaUPC" pitchFamily="34" charset="-34"/>
                          <a:cs typeface="CordiaUPC" pitchFamily="34" charset="-34"/>
                        </a:rPr>
                        <a:t>6</a:t>
                      </a:r>
                      <a:endParaRPr lang="en-US" sz="1400" b="0">
                        <a:solidFill>
                          <a:schemeClr val="tx1"/>
                        </a:solidFill>
                        <a:effectLst/>
                        <a:latin typeface="CordiaUPC" pitchFamily="34" charset="-34"/>
                        <a:ea typeface="Cordia New"/>
                        <a:cs typeface="CordiaUPC" pitchFamily="34" charset="-34"/>
                      </a:endParaRPr>
                    </a:p>
                  </a:txBody>
                  <a:tcPr marL="68580" marR="68580" marT="0" marB="0" anchor="ctr">
                    <a:noFill/>
                  </a:tcPr>
                </a:tc>
                <a:tc>
                  <a:txBody>
                    <a:bodyPr/>
                    <a:lstStyle/>
                    <a:p>
                      <a:pPr algn="l" rtl="0" fontAlgn="ctr"/>
                      <a:r>
                        <a:rPr lang="en-US" sz="1400" b="0" i="0" u="none" strike="noStrike">
                          <a:solidFill>
                            <a:srgbClr val="000000"/>
                          </a:solidFill>
                          <a:effectLst/>
                          <a:latin typeface="CordiaUPC"/>
                        </a:rPr>
                        <a:t>Mr. Suthee  Ariyachartphadungkij</a:t>
                      </a:r>
                    </a:p>
                  </a:txBody>
                  <a:tcPr marL="9525" marR="9525" marT="9525"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1,</a:t>
                      </a:r>
                      <a:r>
                        <a:rPr lang="th-TH" sz="1100" b="0" i="0" dirty="0">
                          <a:effectLst/>
                          <a:latin typeface="Cordia New" panose="020B0304020202020204" pitchFamily="34" charset="-34"/>
                          <a:ea typeface="Cordia New"/>
                          <a:cs typeface="Cordia New" panose="020B0304020202020204" pitchFamily="34" charset="-34"/>
                        </a:rPr>
                        <a:t>380</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0</a:t>
                      </a:r>
                      <a:r>
                        <a:rPr lang="en-US" sz="1100" b="0" i="0" dirty="0">
                          <a:effectLst/>
                          <a:latin typeface="Cordia New" panose="020B0304020202020204" pitchFamily="34" charset="-34"/>
                          <a:ea typeface="Cordia New"/>
                          <a:cs typeface="Cordia New" panose="020B0304020202020204" pitchFamily="34" charset="-34"/>
                        </a:rPr>
                        <a:t>00</a:t>
                      </a:r>
                    </a:p>
                  </a:txBody>
                  <a:tcPr marL="68580" marR="68580" marT="0"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0.</a:t>
                      </a:r>
                      <a:r>
                        <a:rPr lang="th-TH" sz="1100" b="0" i="0" dirty="0">
                          <a:effectLst/>
                          <a:latin typeface="Cordia New" panose="020B0304020202020204" pitchFamily="34" charset="-34"/>
                          <a:ea typeface="Cordia New"/>
                          <a:cs typeface="Cordia New" panose="020B0304020202020204" pitchFamily="34" charset="-34"/>
                        </a:rPr>
                        <a:t>55</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noFill/>
                  </a:tcPr>
                </a:tc>
              </a:tr>
              <a:tr h="179209">
                <a:tc>
                  <a:txBody>
                    <a:bodyPr/>
                    <a:lstStyle/>
                    <a:p>
                      <a:pPr algn="ctr">
                        <a:spcAft>
                          <a:spcPts val="0"/>
                        </a:spcAft>
                      </a:pPr>
                      <a:r>
                        <a:rPr lang="th-TH" sz="1400" b="0">
                          <a:solidFill>
                            <a:schemeClr val="tx1"/>
                          </a:solidFill>
                          <a:effectLst/>
                          <a:latin typeface="CordiaUPC" pitchFamily="34" charset="-34"/>
                          <a:cs typeface="CordiaUPC" pitchFamily="34" charset="-34"/>
                        </a:rPr>
                        <a:t>7</a:t>
                      </a:r>
                      <a:endParaRPr lang="en-US" sz="1400" b="0">
                        <a:solidFill>
                          <a:schemeClr val="tx1"/>
                        </a:solidFill>
                        <a:effectLst/>
                        <a:latin typeface="CordiaUPC" pitchFamily="34" charset="-34"/>
                        <a:ea typeface="Cordia New"/>
                        <a:cs typeface="CordiaUPC" pitchFamily="34" charset="-34"/>
                      </a:endParaRPr>
                    </a:p>
                  </a:txBody>
                  <a:tcPr marL="68580" marR="68580" marT="0" marB="0" anchor="ctr">
                    <a:noFill/>
                  </a:tcPr>
                </a:tc>
                <a:tc>
                  <a:txBody>
                    <a:bodyPr/>
                    <a:lstStyle/>
                    <a:p>
                      <a:pPr algn="just" rtl="0" fontAlgn="ctr"/>
                      <a:r>
                        <a:rPr lang="en-US" sz="1400" b="0" i="0" u="none" strike="noStrike" dirty="0">
                          <a:solidFill>
                            <a:srgbClr val="000000"/>
                          </a:solidFill>
                          <a:effectLst/>
                          <a:latin typeface="CordiaUPC"/>
                        </a:rPr>
                        <a:t>The </a:t>
                      </a:r>
                      <a:r>
                        <a:rPr lang="en-US" sz="1400" b="0" i="0" u="none" strike="noStrike" dirty="0" err="1">
                          <a:solidFill>
                            <a:srgbClr val="000000"/>
                          </a:solidFill>
                          <a:effectLst/>
                          <a:latin typeface="CordiaUPC"/>
                        </a:rPr>
                        <a:t>Kamthornthip</a:t>
                      </a:r>
                      <a:r>
                        <a:rPr lang="en-US" sz="1400" b="0" i="0" u="none" strike="noStrike" dirty="0">
                          <a:solidFill>
                            <a:srgbClr val="000000"/>
                          </a:solidFill>
                          <a:effectLst/>
                          <a:latin typeface="CordiaUPC"/>
                        </a:rPr>
                        <a:t> </a:t>
                      </a:r>
                      <a:r>
                        <a:rPr lang="en-US" sz="1400" b="0" i="0" u="none" strike="noStrike" dirty="0" smtClean="0">
                          <a:solidFill>
                            <a:srgbClr val="000000"/>
                          </a:solidFill>
                          <a:effectLst/>
                          <a:latin typeface="CordiaUPC"/>
                        </a:rPr>
                        <a:t>Family</a:t>
                      </a:r>
                      <a:r>
                        <a:rPr lang="en-US" sz="1400" b="0" i="0" u="none" strike="noStrike" baseline="30000" dirty="0" smtClean="0">
                          <a:solidFill>
                            <a:srgbClr val="000000"/>
                          </a:solidFill>
                          <a:effectLst/>
                          <a:latin typeface="+mn-lt"/>
                        </a:rPr>
                        <a:t>/3</a:t>
                      </a:r>
                      <a:endParaRPr lang="en-US" sz="1400" b="0" i="0" u="none" strike="noStrike" dirty="0">
                        <a:solidFill>
                          <a:srgbClr val="000000"/>
                        </a:solidFill>
                        <a:effectLst/>
                        <a:latin typeface="CordiaUPC"/>
                      </a:endParaRPr>
                    </a:p>
                  </a:txBody>
                  <a:tcPr marL="9525" marR="9525" marT="9525"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1,</a:t>
                      </a:r>
                      <a:r>
                        <a:rPr lang="th-TH" sz="1100" b="0" i="0" dirty="0">
                          <a:effectLst/>
                          <a:latin typeface="Cordia New" panose="020B0304020202020204" pitchFamily="34" charset="-34"/>
                          <a:ea typeface="Cordia New"/>
                          <a:cs typeface="Cordia New" panose="020B0304020202020204" pitchFamily="34" charset="-34"/>
                        </a:rPr>
                        <a:t>296</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5</a:t>
                      </a:r>
                      <a:r>
                        <a:rPr lang="en-US" sz="1100" b="0" i="0" dirty="0">
                          <a:effectLst/>
                          <a:latin typeface="Cordia New" panose="020B0304020202020204" pitchFamily="34" charset="-34"/>
                          <a:ea typeface="Cordia New"/>
                          <a:cs typeface="Cordia New" panose="020B0304020202020204" pitchFamily="34" charset="-34"/>
                        </a:rPr>
                        <a:t>00</a:t>
                      </a:r>
                    </a:p>
                  </a:txBody>
                  <a:tcPr marL="68580" marR="68580" marT="0"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0.</a:t>
                      </a:r>
                      <a:r>
                        <a:rPr lang="th-TH" sz="1100" b="0" i="0" dirty="0">
                          <a:effectLst/>
                          <a:latin typeface="Cordia New" panose="020B0304020202020204" pitchFamily="34" charset="-34"/>
                          <a:ea typeface="Cordia New"/>
                          <a:cs typeface="Cordia New" panose="020B0304020202020204" pitchFamily="34" charset="-34"/>
                        </a:rPr>
                        <a:t>52</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noFill/>
                  </a:tcPr>
                </a:tc>
              </a:tr>
              <a:tr h="179209">
                <a:tc>
                  <a:txBody>
                    <a:bodyPr/>
                    <a:lstStyle/>
                    <a:p>
                      <a:pPr algn="ctr">
                        <a:spcAft>
                          <a:spcPts val="0"/>
                        </a:spcAft>
                      </a:pPr>
                      <a:r>
                        <a:rPr lang="th-TH" sz="1400" b="0">
                          <a:solidFill>
                            <a:schemeClr val="tx1"/>
                          </a:solidFill>
                          <a:effectLst/>
                          <a:latin typeface="CordiaUPC" pitchFamily="34" charset="-34"/>
                          <a:cs typeface="CordiaUPC" pitchFamily="34" charset="-34"/>
                        </a:rPr>
                        <a:t>8</a:t>
                      </a:r>
                      <a:endParaRPr lang="en-US" sz="1400" b="0">
                        <a:solidFill>
                          <a:schemeClr val="tx1"/>
                        </a:solidFill>
                        <a:effectLst/>
                        <a:latin typeface="CordiaUPC" pitchFamily="34" charset="-34"/>
                        <a:ea typeface="Cordia New"/>
                        <a:cs typeface="CordiaUPC" pitchFamily="34" charset="-34"/>
                      </a:endParaRPr>
                    </a:p>
                  </a:txBody>
                  <a:tcPr marL="68580" marR="68580" marT="0" marB="0" anchor="ctr">
                    <a:noFill/>
                  </a:tcPr>
                </a:tc>
                <a:tc>
                  <a:txBody>
                    <a:bodyPr/>
                    <a:lstStyle/>
                    <a:p>
                      <a:pPr algn="l" rtl="0" fontAlgn="ctr"/>
                      <a:r>
                        <a:rPr lang="en-US" sz="1400" b="0" i="0" u="none" strike="noStrike" dirty="0">
                          <a:solidFill>
                            <a:srgbClr val="000000"/>
                          </a:solidFill>
                          <a:effectLst/>
                          <a:latin typeface="CordiaUPC"/>
                        </a:rPr>
                        <a:t>The </a:t>
                      </a:r>
                      <a:r>
                        <a:rPr lang="en-US" sz="1400" b="0" i="0" u="none" strike="noStrike" dirty="0" err="1" smtClean="0">
                          <a:solidFill>
                            <a:srgbClr val="000000"/>
                          </a:solidFill>
                          <a:effectLst/>
                          <a:latin typeface="CordiaUPC"/>
                        </a:rPr>
                        <a:t>Lurchuwong</a:t>
                      </a:r>
                      <a:r>
                        <a:rPr lang="en-US" sz="1400" b="0" i="0" u="none" strike="noStrike" dirty="0" smtClean="0">
                          <a:solidFill>
                            <a:srgbClr val="000000"/>
                          </a:solidFill>
                          <a:effectLst/>
                          <a:latin typeface="CordiaUPC"/>
                        </a:rPr>
                        <a:t> </a:t>
                      </a:r>
                      <a:r>
                        <a:rPr lang="en-US" sz="1400" b="0" i="0" u="none" strike="noStrike" dirty="0">
                          <a:solidFill>
                            <a:srgbClr val="000000"/>
                          </a:solidFill>
                          <a:effectLst/>
                          <a:latin typeface="CordiaUPC"/>
                        </a:rPr>
                        <a:t>Family</a:t>
                      </a:r>
                      <a:r>
                        <a:rPr lang="en-US" sz="1400" b="0" i="0" u="none" strike="noStrike" baseline="30000" dirty="0">
                          <a:solidFill>
                            <a:srgbClr val="000000"/>
                          </a:solidFill>
                          <a:effectLst/>
                          <a:latin typeface="CordiaUPC"/>
                        </a:rPr>
                        <a:t>/4</a:t>
                      </a:r>
                      <a:endParaRPr lang="en-US" sz="1400" b="0" i="0" u="none" strike="noStrike" dirty="0">
                        <a:solidFill>
                          <a:srgbClr val="000000"/>
                        </a:solidFill>
                        <a:effectLst/>
                        <a:latin typeface="CordiaUPC"/>
                      </a:endParaRPr>
                    </a:p>
                  </a:txBody>
                  <a:tcPr marL="9525" marR="9525" marT="9525"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1,</a:t>
                      </a:r>
                      <a:r>
                        <a:rPr lang="th-TH" sz="1100" b="0" i="0" dirty="0">
                          <a:effectLst/>
                          <a:latin typeface="Cordia New" panose="020B0304020202020204" pitchFamily="34" charset="-34"/>
                          <a:ea typeface="Cordia New"/>
                          <a:cs typeface="Cordia New" panose="020B0304020202020204" pitchFamily="34" charset="-34"/>
                        </a:rPr>
                        <a:t>292</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8</a:t>
                      </a:r>
                      <a:r>
                        <a:rPr lang="en-US" sz="1100" b="0" i="0" dirty="0">
                          <a:effectLst/>
                          <a:latin typeface="Cordia New" panose="020B0304020202020204" pitchFamily="34" charset="-34"/>
                          <a:ea typeface="Cordia New"/>
                          <a:cs typeface="Cordia New" panose="020B0304020202020204" pitchFamily="34" charset="-34"/>
                        </a:rPr>
                        <a:t>00</a:t>
                      </a:r>
                    </a:p>
                  </a:txBody>
                  <a:tcPr marL="68580" marR="68580" marT="0"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0.</a:t>
                      </a:r>
                      <a:r>
                        <a:rPr lang="th-TH" sz="1100" b="0" i="0" dirty="0">
                          <a:effectLst/>
                          <a:latin typeface="Cordia New" panose="020B0304020202020204" pitchFamily="34" charset="-34"/>
                          <a:ea typeface="Cordia New"/>
                          <a:cs typeface="Cordia New" panose="020B0304020202020204" pitchFamily="34" charset="-34"/>
                        </a:rPr>
                        <a:t>52</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noFill/>
                  </a:tcPr>
                </a:tc>
              </a:tr>
              <a:tr h="179209">
                <a:tc>
                  <a:txBody>
                    <a:bodyPr/>
                    <a:lstStyle/>
                    <a:p>
                      <a:pPr algn="ctr">
                        <a:spcAft>
                          <a:spcPts val="0"/>
                        </a:spcAft>
                      </a:pPr>
                      <a:r>
                        <a:rPr lang="th-TH" sz="1400" b="0">
                          <a:solidFill>
                            <a:schemeClr val="tx1"/>
                          </a:solidFill>
                          <a:effectLst/>
                          <a:latin typeface="CordiaUPC" pitchFamily="34" charset="-34"/>
                          <a:cs typeface="CordiaUPC" pitchFamily="34" charset="-34"/>
                        </a:rPr>
                        <a:t>9</a:t>
                      </a:r>
                      <a:endParaRPr lang="en-US" sz="1400" b="0">
                        <a:solidFill>
                          <a:schemeClr val="tx1"/>
                        </a:solidFill>
                        <a:effectLst/>
                        <a:latin typeface="CordiaUPC" pitchFamily="34" charset="-34"/>
                        <a:ea typeface="Cordia New"/>
                        <a:cs typeface="CordiaUPC" pitchFamily="34" charset="-34"/>
                      </a:endParaRPr>
                    </a:p>
                  </a:txBody>
                  <a:tcPr marL="68580" marR="68580" marT="0" marB="0" anchor="ctr">
                    <a:noFill/>
                  </a:tcPr>
                </a:tc>
                <a:tc>
                  <a:txBody>
                    <a:bodyPr/>
                    <a:lstStyle/>
                    <a:p>
                      <a:pPr algn="l" rtl="0" fontAlgn="ctr"/>
                      <a:r>
                        <a:rPr lang="en-US" sz="1400" b="0" i="0" u="none" strike="noStrike">
                          <a:solidFill>
                            <a:srgbClr val="000000"/>
                          </a:solidFill>
                          <a:effectLst/>
                          <a:latin typeface="CordiaUPC"/>
                        </a:rPr>
                        <a:t>Bangkokinsurance  by Aberdeen</a:t>
                      </a:r>
                    </a:p>
                  </a:txBody>
                  <a:tcPr marL="9525" marR="9525" marT="9525"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1,080,</a:t>
                      </a:r>
                      <a:r>
                        <a:rPr lang="th-TH" sz="1100" b="0" i="0" dirty="0">
                          <a:effectLst/>
                          <a:latin typeface="Cordia New" panose="020B0304020202020204" pitchFamily="34" charset="-34"/>
                          <a:ea typeface="Cordia New"/>
                          <a:cs typeface="Cordia New" panose="020B0304020202020204" pitchFamily="34" charset="-34"/>
                        </a:rPr>
                        <a:t>6</a:t>
                      </a:r>
                      <a:r>
                        <a:rPr lang="en-US" sz="1100" b="0" i="0" dirty="0">
                          <a:effectLst/>
                          <a:latin typeface="Cordia New" panose="020B0304020202020204" pitchFamily="34" charset="-34"/>
                          <a:ea typeface="Cordia New"/>
                          <a:cs typeface="Cordia New" panose="020B0304020202020204" pitchFamily="34" charset="-34"/>
                        </a:rPr>
                        <a:t>00</a:t>
                      </a:r>
                    </a:p>
                  </a:txBody>
                  <a:tcPr marL="68580" marR="68580" marT="0"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0.</a:t>
                      </a:r>
                      <a:r>
                        <a:rPr lang="th-TH" sz="1100" b="0" i="0" dirty="0">
                          <a:effectLst/>
                          <a:latin typeface="Cordia New" panose="020B0304020202020204" pitchFamily="34" charset="-34"/>
                          <a:ea typeface="Cordia New"/>
                          <a:cs typeface="Cordia New" panose="020B0304020202020204" pitchFamily="34" charset="-34"/>
                        </a:rPr>
                        <a:t>43</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noFill/>
                  </a:tcPr>
                </a:tc>
              </a:tr>
              <a:tr h="179209">
                <a:tc>
                  <a:txBody>
                    <a:bodyPr/>
                    <a:lstStyle/>
                    <a:p>
                      <a:pPr algn="ctr">
                        <a:spcAft>
                          <a:spcPts val="0"/>
                        </a:spcAft>
                      </a:pPr>
                      <a:r>
                        <a:rPr lang="th-TH" sz="1400" b="0">
                          <a:solidFill>
                            <a:schemeClr val="tx1"/>
                          </a:solidFill>
                          <a:effectLst/>
                          <a:latin typeface="CordiaUPC" pitchFamily="34" charset="-34"/>
                          <a:cs typeface="CordiaUPC" pitchFamily="34" charset="-34"/>
                        </a:rPr>
                        <a:t>10</a:t>
                      </a:r>
                      <a:endParaRPr lang="en-US" sz="1400" b="0">
                        <a:solidFill>
                          <a:schemeClr val="tx1"/>
                        </a:solidFill>
                        <a:effectLst/>
                        <a:latin typeface="CordiaUPC" pitchFamily="34" charset="-34"/>
                        <a:ea typeface="Cordia New"/>
                        <a:cs typeface="CordiaUPC" pitchFamily="34" charset="-34"/>
                      </a:endParaRPr>
                    </a:p>
                  </a:txBody>
                  <a:tcPr marL="68580" marR="68580" marT="0" marB="0" anchor="ctr">
                    <a:noFill/>
                  </a:tcPr>
                </a:tc>
                <a:tc>
                  <a:txBody>
                    <a:bodyPr/>
                    <a:lstStyle/>
                    <a:p>
                      <a:pPr algn="l" rtl="0" fontAlgn="ctr"/>
                      <a:r>
                        <a:rPr lang="en-US" sz="1400" b="0" i="0" u="none" strike="noStrike" dirty="0">
                          <a:solidFill>
                            <a:srgbClr val="000000"/>
                          </a:solidFill>
                          <a:effectLst/>
                          <a:latin typeface="CordiaUPC"/>
                        </a:rPr>
                        <a:t>The </a:t>
                      </a:r>
                      <a:r>
                        <a:rPr lang="en-US" sz="1400" b="0" i="0" u="none" strike="noStrike" dirty="0" err="1">
                          <a:solidFill>
                            <a:srgbClr val="000000"/>
                          </a:solidFill>
                          <a:effectLst/>
                          <a:latin typeface="CordiaUPC"/>
                        </a:rPr>
                        <a:t>Rungthanapirom</a:t>
                      </a:r>
                      <a:r>
                        <a:rPr lang="en-US" sz="1400" b="0" i="0" u="none" strike="noStrike" dirty="0">
                          <a:solidFill>
                            <a:srgbClr val="000000"/>
                          </a:solidFill>
                          <a:effectLst/>
                          <a:latin typeface="CordiaUPC"/>
                        </a:rPr>
                        <a:t> Family</a:t>
                      </a:r>
                      <a:r>
                        <a:rPr lang="en-US" sz="1400" b="0" i="0" u="none" strike="noStrike" baseline="30000" dirty="0">
                          <a:solidFill>
                            <a:srgbClr val="000000"/>
                          </a:solidFill>
                          <a:effectLst/>
                          <a:latin typeface="CordiaUPC"/>
                        </a:rPr>
                        <a:t>/5</a:t>
                      </a:r>
                      <a:endParaRPr lang="en-US" sz="1400" b="0" i="0" u="none" strike="noStrike" dirty="0">
                        <a:solidFill>
                          <a:srgbClr val="000000"/>
                        </a:solidFill>
                        <a:effectLst/>
                        <a:latin typeface="CordiaUPC"/>
                      </a:endParaRPr>
                    </a:p>
                  </a:txBody>
                  <a:tcPr marL="9525" marR="9525" marT="9525" marB="0" anchor="ctr">
                    <a:noFill/>
                  </a:tcPr>
                </a:tc>
                <a:tc>
                  <a:txBody>
                    <a:bodyPr/>
                    <a:lstStyle/>
                    <a:p>
                      <a:pPr algn="ctr">
                        <a:spcAft>
                          <a:spcPts val="0"/>
                        </a:spcAft>
                      </a:pPr>
                      <a:r>
                        <a:rPr lang="th-TH" sz="1100" b="0" i="0" dirty="0">
                          <a:effectLst/>
                          <a:latin typeface="Cordia New" panose="020B0304020202020204" pitchFamily="34" charset="-34"/>
                          <a:ea typeface="Cordia New"/>
                          <a:cs typeface="Cordia New" panose="020B0304020202020204" pitchFamily="34" charset="-34"/>
                        </a:rPr>
                        <a:t>940,0</a:t>
                      </a:r>
                      <a:r>
                        <a:rPr lang="en-US" sz="1100" b="0" i="0" dirty="0">
                          <a:effectLst/>
                          <a:latin typeface="Cordia New" panose="020B0304020202020204" pitchFamily="34" charset="-34"/>
                          <a:ea typeface="Cordia New"/>
                          <a:cs typeface="Cordia New" panose="020B0304020202020204" pitchFamily="34" charset="-34"/>
                        </a:rPr>
                        <a:t>00</a:t>
                      </a:r>
                    </a:p>
                  </a:txBody>
                  <a:tcPr marL="68580" marR="68580" marT="0" marB="0" anchor="ctr">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0.</a:t>
                      </a:r>
                      <a:r>
                        <a:rPr lang="th-TH" sz="1100" b="0" i="0" dirty="0">
                          <a:effectLst/>
                          <a:latin typeface="Cordia New" panose="020B0304020202020204" pitchFamily="34" charset="-34"/>
                          <a:ea typeface="Cordia New"/>
                          <a:cs typeface="Cordia New" panose="020B0304020202020204" pitchFamily="34" charset="-34"/>
                        </a:rPr>
                        <a:t>38</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noFill/>
                  </a:tcPr>
                </a:tc>
              </a:tr>
              <a:tr h="179209">
                <a:tc>
                  <a:txBody>
                    <a:bodyPr/>
                    <a:lstStyle/>
                    <a:p>
                      <a:endParaRPr lang="en-US" sz="1000" b="0" dirty="0">
                        <a:solidFill>
                          <a:schemeClr val="tx1"/>
                        </a:solidFill>
                        <a:effectLst/>
                        <a:latin typeface="CordiaUPC" pitchFamily="34" charset="-34"/>
                        <a:cs typeface="CordiaUPC" pitchFamily="34" charset="-34"/>
                      </a:endParaRPr>
                    </a:p>
                  </a:txBody>
                  <a:tcPr marL="68580" marR="68580" marT="0" marB="0" anchor="ctr">
                    <a:lnB w="12700" cap="flat" cmpd="sng" algn="ctr">
                      <a:solidFill>
                        <a:srgbClr val="00B0F0"/>
                      </a:solidFill>
                      <a:prstDash val="solid"/>
                      <a:round/>
                      <a:headEnd type="none" w="med" len="med"/>
                      <a:tailEnd type="none" w="med" len="med"/>
                    </a:lnB>
                    <a:noFill/>
                  </a:tcPr>
                </a:tc>
                <a:tc>
                  <a:txBody>
                    <a:bodyPr/>
                    <a:lstStyle/>
                    <a:p>
                      <a:pPr algn="l" rtl="0" fontAlgn="ctr"/>
                      <a:r>
                        <a:rPr lang="en-US" sz="1400" b="0" i="0" u="none" strike="noStrike" dirty="0">
                          <a:solidFill>
                            <a:srgbClr val="000000"/>
                          </a:solidFill>
                          <a:effectLst/>
                          <a:latin typeface="CordiaUPC"/>
                        </a:rPr>
                        <a:t>Others</a:t>
                      </a:r>
                    </a:p>
                  </a:txBody>
                  <a:tcPr marL="9525" marR="9525" marT="9525" marB="0" anchor="ctr">
                    <a:lnB w="12700" cap="flat" cmpd="sng" algn="ctr">
                      <a:solidFill>
                        <a:srgbClr val="00B0F0"/>
                      </a:solidFill>
                      <a:prstDash val="solid"/>
                      <a:round/>
                      <a:headEnd type="none" w="med" len="med"/>
                      <a:tailEnd type="none" w="med" len="med"/>
                    </a:lnB>
                    <a:noFill/>
                  </a:tcPr>
                </a:tc>
                <a:tc>
                  <a:txBody>
                    <a:bodyPr/>
                    <a:lstStyle/>
                    <a:p>
                      <a:pPr algn="ctr">
                        <a:spcAft>
                          <a:spcPts val="0"/>
                        </a:spcAft>
                      </a:pPr>
                      <a:r>
                        <a:rPr lang="th-TH" sz="1100" b="0" i="0" dirty="0">
                          <a:effectLst/>
                          <a:latin typeface="Cordia New" panose="020B0304020202020204" pitchFamily="34" charset="-34"/>
                          <a:ea typeface="Cordia New"/>
                          <a:cs typeface="Cordia New" panose="020B0304020202020204" pitchFamily="34" charset="-34"/>
                        </a:rPr>
                        <a:t>37</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830</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0</a:t>
                      </a:r>
                      <a:r>
                        <a:rPr lang="en-US" sz="1100" b="0" i="0" dirty="0">
                          <a:effectLst/>
                          <a:latin typeface="Cordia New" panose="020B0304020202020204" pitchFamily="34" charset="-34"/>
                          <a:ea typeface="Cordia New"/>
                          <a:cs typeface="Cordia New" panose="020B0304020202020204" pitchFamily="34" charset="-34"/>
                        </a:rPr>
                        <a:t>00</a:t>
                      </a:r>
                    </a:p>
                  </a:txBody>
                  <a:tcPr marL="68580" marR="68580" marT="0" marB="0" anchor="ctr">
                    <a:lnB w="12700" cap="flat" cmpd="sng" algn="ctr">
                      <a:solidFill>
                        <a:srgbClr val="00B0F0"/>
                      </a:solidFill>
                      <a:prstDash val="solid"/>
                      <a:round/>
                      <a:headEnd type="none" w="med" len="med"/>
                      <a:tailEnd type="none" w="med" len="med"/>
                    </a:lnB>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1</a:t>
                      </a:r>
                      <a:r>
                        <a:rPr lang="th-TH" sz="1100" b="0" i="0" dirty="0">
                          <a:effectLst/>
                          <a:latin typeface="Cordia New" panose="020B0304020202020204" pitchFamily="34" charset="-34"/>
                          <a:ea typeface="Cordia New"/>
                          <a:cs typeface="Cordia New" panose="020B0304020202020204" pitchFamily="34" charset="-34"/>
                        </a:rPr>
                        <a:t>5</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13</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lnB w="12700" cap="flat" cmpd="sng" algn="ctr">
                      <a:solidFill>
                        <a:srgbClr val="00B0F0"/>
                      </a:solidFill>
                      <a:prstDash val="solid"/>
                      <a:round/>
                      <a:headEnd type="none" w="med" len="med"/>
                      <a:tailEnd type="none" w="med" len="med"/>
                    </a:lnB>
                    <a:noFill/>
                  </a:tcPr>
                </a:tc>
              </a:tr>
              <a:tr h="179209">
                <a:tc>
                  <a:txBody>
                    <a:bodyPr/>
                    <a:lstStyle/>
                    <a:p>
                      <a:endParaRPr lang="en-US" sz="1000" b="0" dirty="0">
                        <a:solidFill>
                          <a:schemeClr val="tx1"/>
                        </a:solidFill>
                        <a:effectLst/>
                        <a:latin typeface="CordiaUPC" pitchFamily="34" charset="-34"/>
                        <a:cs typeface="CordiaUPC" pitchFamily="34" charset="-34"/>
                      </a:endParaRPr>
                    </a:p>
                  </a:txBody>
                  <a:tcPr marL="68580" marR="68580" marT="0" marB="0"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spcAft>
                          <a:spcPts val="0"/>
                        </a:spcAft>
                      </a:pPr>
                      <a:r>
                        <a:rPr lang="en-US" sz="1400" b="0" dirty="0" smtClean="0">
                          <a:solidFill>
                            <a:schemeClr val="tx1"/>
                          </a:solidFill>
                          <a:effectLst/>
                          <a:latin typeface="CordiaUPC" pitchFamily="34" charset="-34"/>
                          <a:ea typeface="+mn-ea"/>
                          <a:cs typeface="CordiaUPC" pitchFamily="34" charset="-34"/>
                        </a:rPr>
                        <a:t>Total</a:t>
                      </a:r>
                      <a:endParaRPr lang="en-US" sz="1400" b="0" dirty="0">
                        <a:solidFill>
                          <a:schemeClr val="tx1"/>
                        </a:solidFill>
                        <a:effectLst/>
                        <a:latin typeface="CordiaUPC" pitchFamily="34" charset="-34"/>
                        <a:ea typeface="Cordia New"/>
                        <a:cs typeface="CordiaUPC" pitchFamily="34" charset="-34"/>
                      </a:endParaRPr>
                    </a:p>
                  </a:txBody>
                  <a:tcPr marL="68580" marR="68580" marT="0" marB="0"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spcAft>
                          <a:spcPts val="0"/>
                        </a:spcAft>
                      </a:pPr>
                      <a:r>
                        <a:rPr lang="en-US" sz="1100" b="0" i="0" dirty="0">
                          <a:effectLst/>
                          <a:latin typeface="Cordia New" panose="020B0304020202020204" pitchFamily="34" charset="-34"/>
                          <a:ea typeface="Cordia New"/>
                          <a:cs typeface="Cordia New" panose="020B0304020202020204" pitchFamily="34" charset="-34"/>
                        </a:rPr>
                        <a:t>25</a:t>
                      </a:r>
                      <a:r>
                        <a:rPr lang="th-TH" sz="1100" b="0" i="0" dirty="0">
                          <a:effectLst/>
                          <a:latin typeface="Cordia New" panose="020B0304020202020204" pitchFamily="34" charset="-34"/>
                          <a:ea typeface="Cordia New"/>
                          <a:cs typeface="Cordia New" panose="020B0304020202020204" pitchFamily="34" charset="-34"/>
                        </a:rPr>
                        <a:t>0</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000</a:t>
                      </a:r>
                      <a:r>
                        <a:rPr lang="en-US" sz="1100" b="0" i="0" dirty="0">
                          <a:effectLst/>
                          <a:latin typeface="Cordia New" panose="020B0304020202020204" pitchFamily="34" charset="-34"/>
                          <a:ea typeface="Cordia New"/>
                          <a:cs typeface="Cordia New" panose="020B0304020202020204" pitchFamily="34" charset="-34"/>
                        </a:rPr>
                        <a:t>,</a:t>
                      </a:r>
                      <a:r>
                        <a:rPr lang="th-TH" sz="1100" b="0" i="0" dirty="0">
                          <a:effectLst/>
                          <a:latin typeface="Cordia New" panose="020B0304020202020204" pitchFamily="34" charset="-34"/>
                          <a:ea typeface="Cordia New"/>
                          <a:cs typeface="Cordia New" panose="020B0304020202020204" pitchFamily="34" charset="-34"/>
                        </a:rPr>
                        <a:t>000</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spcAft>
                          <a:spcPts val="0"/>
                        </a:spcAft>
                      </a:pPr>
                      <a:r>
                        <a:rPr lang="th-TH" sz="1100" b="0" i="0" dirty="0">
                          <a:effectLst/>
                          <a:latin typeface="Cordia New" panose="020B0304020202020204" pitchFamily="34" charset="-34"/>
                          <a:ea typeface="Cordia New"/>
                          <a:cs typeface="Cordia New" panose="020B0304020202020204" pitchFamily="34" charset="-34"/>
                        </a:rPr>
                        <a:t>100.00</a:t>
                      </a:r>
                      <a:endParaRPr lang="en-US" sz="1100" b="0" i="0" dirty="0">
                        <a:effectLst/>
                        <a:latin typeface="Cordia New" panose="020B0304020202020204" pitchFamily="34" charset="-34"/>
                        <a:ea typeface="Cordia New"/>
                        <a:cs typeface="Cordia New" panose="020B0304020202020204" pitchFamily="34" charset="-34"/>
                      </a:endParaRPr>
                    </a:p>
                  </a:txBody>
                  <a:tcPr marL="68580" marR="68580" marT="0" marB="0"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bl>
          </a:graphicData>
        </a:graphic>
      </p:graphicFrame>
      <p:sp>
        <p:nvSpPr>
          <p:cNvPr id="4" name="สี่เหลี่ยมผืนผ้า 3"/>
          <p:cNvSpPr/>
          <p:nvPr/>
        </p:nvSpPr>
        <p:spPr>
          <a:xfrm>
            <a:off x="404664" y="5277614"/>
            <a:ext cx="3141776" cy="2246769"/>
          </a:xfrm>
          <a:prstGeom prst="rect">
            <a:avLst/>
          </a:prstGeom>
        </p:spPr>
        <p:txBody>
          <a:bodyPr wrap="square">
            <a:spAutoFit/>
          </a:bodyPr>
          <a:lstStyle/>
          <a:p>
            <a:endParaRPr lang="th-TH" sz="1000" dirty="0">
              <a:latin typeface="CordiaUPC" pitchFamily="34" charset="-34"/>
              <a:cs typeface="CordiaUPC" pitchFamily="34" charset="-34"/>
            </a:endParaRPr>
          </a:p>
          <a:p>
            <a:r>
              <a:rPr lang="th-TH" sz="1000" i="1" baseline="30000" dirty="0"/>
              <a:t>1/ </a:t>
            </a:r>
            <a:r>
              <a:rPr lang="en-US" sz="1000" i="1" dirty="0">
                <a:latin typeface="CordiaUPC" pitchFamily="34" charset="-34"/>
                <a:cs typeface="CordiaUPC" pitchFamily="34" charset="-34"/>
              </a:rPr>
              <a:t>The </a:t>
            </a:r>
            <a:r>
              <a:rPr lang="th-TH" sz="1000" i="1" dirty="0" err="1">
                <a:latin typeface="CordiaUPC" pitchFamily="34" charset="-34"/>
                <a:cs typeface="CordiaUPC" pitchFamily="34" charset="-34"/>
              </a:rPr>
              <a:t>Chantarasereekul</a:t>
            </a:r>
            <a:r>
              <a:rPr lang="th-TH" sz="1000" i="1" dirty="0">
                <a:latin typeface="CordiaUPC" pitchFamily="34" charset="-34"/>
                <a:cs typeface="CordiaUPC" pitchFamily="34" charset="-34"/>
              </a:rPr>
              <a:t> </a:t>
            </a:r>
            <a:r>
              <a:rPr lang="en-US" sz="1000" i="1" dirty="0">
                <a:latin typeface="CordiaUPC" pitchFamily="34" charset="-34"/>
                <a:cs typeface="CordiaUPC" pitchFamily="34" charset="-34"/>
              </a:rPr>
              <a:t>Family includes</a:t>
            </a:r>
          </a:p>
          <a:p>
            <a:pPr lvl="0"/>
            <a:r>
              <a:rPr lang="en-US" sz="1000" i="1" dirty="0">
                <a:latin typeface="CordiaUPC" pitchFamily="34" charset="-34"/>
                <a:cs typeface="CordiaUPC" pitchFamily="34" charset="-34"/>
              </a:rPr>
              <a:t>Mr. </a:t>
            </a:r>
            <a:r>
              <a:rPr lang="en-US" sz="1000" i="1" dirty="0" err="1">
                <a:latin typeface="CordiaUPC" pitchFamily="34" charset="-34"/>
                <a:cs typeface="CordiaUPC" pitchFamily="34" charset="-34"/>
              </a:rPr>
              <a:t>Paitoon</a:t>
            </a:r>
            <a:r>
              <a:rPr lang="en-US" sz="1000" i="1" dirty="0">
                <a:latin typeface="CordiaUPC" pitchFamily="34" charset="-34"/>
                <a:cs typeface="CordiaUPC" pitchFamily="34" charset="-34"/>
              </a:rPr>
              <a:t> </a:t>
            </a:r>
            <a:r>
              <a:rPr lang="en-US" sz="1000" i="1" dirty="0" err="1">
                <a:latin typeface="CordiaUPC" pitchFamily="34" charset="-34"/>
                <a:cs typeface="CordiaUPC" pitchFamily="34" charset="-34"/>
              </a:rPr>
              <a:t>Chantarasereekul</a:t>
            </a:r>
            <a:r>
              <a:rPr lang="en-US" sz="1000" i="1" dirty="0">
                <a:latin typeface="CordiaUPC" pitchFamily="34" charset="-34"/>
                <a:cs typeface="CordiaUPC" pitchFamily="34" charset="-34"/>
              </a:rPr>
              <a:t> holds </a:t>
            </a:r>
            <a:r>
              <a:rPr lang="th-TH" sz="1000" i="1" dirty="0" smtClean="0"/>
              <a:t>10,000,000 </a:t>
            </a:r>
            <a:r>
              <a:rPr lang="en-US" sz="1000" i="1" dirty="0">
                <a:latin typeface="CordiaUPC" pitchFamily="34" charset="-34"/>
                <a:cs typeface="CordiaUPC" pitchFamily="34" charset="-34"/>
              </a:rPr>
              <a:t>shares represent</a:t>
            </a:r>
            <a:r>
              <a:rPr lang="th-TH" sz="1000" i="1" dirty="0">
                <a:latin typeface="CordiaUPC" pitchFamily="34" charset="-34"/>
                <a:cs typeface="CordiaUPC" pitchFamily="34" charset="-34"/>
              </a:rPr>
              <a:t> </a:t>
            </a:r>
            <a:r>
              <a:rPr lang="th-TH" sz="1000" i="1" dirty="0" smtClean="0"/>
              <a:t>4.00</a:t>
            </a:r>
            <a:r>
              <a:rPr lang="en-US" sz="1000" i="1" dirty="0" smtClean="0"/>
              <a:t>%</a:t>
            </a:r>
            <a:endParaRPr lang="en-US" sz="1000" i="1" dirty="0"/>
          </a:p>
          <a:p>
            <a:pPr lvl="0"/>
            <a:r>
              <a:rPr lang="en-US" sz="1000" i="1" dirty="0">
                <a:latin typeface="CordiaUPC" pitchFamily="34" charset="-34"/>
                <a:cs typeface="CordiaUPC" pitchFamily="34" charset="-34"/>
              </a:rPr>
              <a:t>Mrs. </a:t>
            </a:r>
            <a:r>
              <a:rPr lang="en-US" sz="1000" i="1" dirty="0" err="1">
                <a:latin typeface="CordiaUPC" pitchFamily="34" charset="-34"/>
                <a:cs typeface="CordiaUPC" pitchFamily="34" charset="-34"/>
              </a:rPr>
              <a:t>Wipaporn</a:t>
            </a:r>
            <a:r>
              <a:rPr lang="en-US" sz="1000" i="1" dirty="0">
                <a:latin typeface="CordiaUPC" pitchFamily="34" charset="-34"/>
                <a:cs typeface="CordiaUPC" pitchFamily="34" charset="-34"/>
              </a:rPr>
              <a:t> </a:t>
            </a:r>
            <a:r>
              <a:rPr lang="en-US" sz="1000" i="1" dirty="0" err="1">
                <a:latin typeface="CordiaUPC" pitchFamily="34" charset="-34"/>
                <a:cs typeface="CordiaUPC" pitchFamily="34" charset="-34"/>
              </a:rPr>
              <a:t>Chantarasereekul</a:t>
            </a:r>
            <a:r>
              <a:rPr lang="en-US" sz="1000" i="1" dirty="0">
                <a:latin typeface="CordiaUPC" pitchFamily="34" charset="-34"/>
                <a:cs typeface="CordiaUPC" pitchFamily="34" charset="-34"/>
              </a:rPr>
              <a:t> holds </a:t>
            </a:r>
            <a:r>
              <a:rPr lang="th-TH" sz="1000" i="1" dirty="0" smtClean="0"/>
              <a:t>40,512,400 </a:t>
            </a:r>
            <a:r>
              <a:rPr lang="en-US" sz="1000" i="1" dirty="0">
                <a:latin typeface="CordiaUPC" pitchFamily="34" charset="-34"/>
                <a:cs typeface="CordiaUPC" pitchFamily="34" charset="-34"/>
              </a:rPr>
              <a:t>shares represent</a:t>
            </a:r>
            <a:r>
              <a:rPr lang="th-TH" sz="1000" i="1" dirty="0">
                <a:latin typeface="CordiaUPC" pitchFamily="34" charset="-34"/>
                <a:cs typeface="CordiaUPC" pitchFamily="34" charset="-34"/>
              </a:rPr>
              <a:t> </a:t>
            </a:r>
            <a:r>
              <a:rPr lang="th-TH" sz="1000" i="1" dirty="0" smtClean="0"/>
              <a:t>16.20</a:t>
            </a:r>
            <a:r>
              <a:rPr lang="en-US" sz="1000" i="1" dirty="0" smtClean="0"/>
              <a:t>%</a:t>
            </a:r>
            <a:endParaRPr lang="en-US" sz="1000" i="1" dirty="0"/>
          </a:p>
          <a:p>
            <a:pPr lvl="0"/>
            <a:r>
              <a:rPr lang="en-US" sz="1000" i="1" dirty="0">
                <a:latin typeface="CordiaUPC" pitchFamily="34" charset="-34"/>
                <a:cs typeface="CordiaUPC" pitchFamily="34" charset="-34"/>
              </a:rPr>
              <a:t>Mr. </a:t>
            </a:r>
            <a:r>
              <a:rPr lang="en-US" sz="1000" i="1" dirty="0" err="1">
                <a:latin typeface="CordiaUPC" pitchFamily="34" charset="-34"/>
                <a:cs typeface="CordiaUPC" pitchFamily="34" charset="-34"/>
              </a:rPr>
              <a:t>Pithep</a:t>
            </a:r>
            <a:r>
              <a:rPr lang="en-US" sz="1000" i="1" dirty="0">
                <a:latin typeface="CordiaUPC" pitchFamily="34" charset="-34"/>
                <a:cs typeface="CordiaUPC" pitchFamily="34" charset="-34"/>
              </a:rPr>
              <a:t> </a:t>
            </a:r>
            <a:r>
              <a:rPr lang="en-US" sz="1000" i="1" dirty="0" err="1">
                <a:latin typeface="CordiaUPC" pitchFamily="34" charset="-34"/>
                <a:cs typeface="CordiaUPC" pitchFamily="34" charset="-34"/>
              </a:rPr>
              <a:t>Chantarasereekul</a:t>
            </a:r>
            <a:r>
              <a:rPr lang="en-US" sz="1000" i="1" dirty="0">
                <a:latin typeface="CordiaUPC" pitchFamily="34" charset="-34"/>
                <a:cs typeface="CordiaUPC" pitchFamily="34" charset="-34"/>
              </a:rPr>
              <a:t> holds</a:t>
            </a:r>
            <a:r>
              <a:rPr lang="th-TH" sz="1000" i="1" dirty="0">
                <a:latin typeface="CordiaUPC" pitchFamily="34" charset="-34"/>
                <a:cs typeface="CordiaUPC" pitchFamily="34" charset="-34"/>
              </a:rPr>
              <a:t> </a:t>
            </a:r>
            <a:r>
              <a:rPr lang="th-TH" sz="1000" i="1" dirty="0" smtClean="0"/>
              <a:t>34,000,000 </a:t>
            </a:r>
            <a:r>
              <a:rPr lang="en-US" sz="1000" i="1" dirty="0">
                <a:latin typeface="CordiaUPC" pitchFamily="34" charset="-34"/>
                <a:cs typeface="CordiaUPC" pitchFamily="34" charset="-34"/>
              </a:rPr>
              <a:t>shares represent</a:t>
            </a:r>
            <a:r>
              <a:rPr lang="th-TH" sz="1000" i="1" dirty="0">
                <a:latin typeface="CordiaUPC" pitchFamily="34" charset="-34"/>
                <a:cs typeface="CordiaUPC" pitchFamily="34" charset="-34"/>
              </a:rPr>
              <a:t> </a:t>
            </a:r>
            <a:r>
              <a:rPr lang="th-TH" sz="1000" i="1" dirty="0" smtClean="0"/>
              <a:t>13.60</a:t>
            </a:r>
            <a:r>
              <a:rPr lang="en-US" sz="1000" i="1" dirty="0" smtClean="0"/>
              <a:t>%</a:t>
            </a:r>
            <a:endParaRPr lang="en-US" sz="1000" i="1" dirty="0"/>
          </a:p>
          <a:p>
            <a:pPr lvl="0"/>
            <a:r>
              <a:rPr lang="en-US" sz="1000" i="1" dirty="0">
                <a:latin typeface="CordiaUPC" pitchFamily="34" charset="-34"/>
                <a:cs typeface="CordiaUPC" pitchFamily="34" charset="-34"/>
              </a:rPr>
              <a:t>Mr. Pichit </a:t>
            </a:r>
            <a:r>
              <a:rPr lang="en-US" sz="1000" i="1" dirty="0" err="1">
                <a:latin typeface="CordiaUPC" pitchFamily="34" charset="-34"/>
                <a:cs typeface="CordiaUPC" pitchFamily="34" charset="-34"/>
              </a:rPr>
              <a:t>Chantarasereekul</a:t>
            </a:r>
            <a:r>
              <a:rPr lang="en-US" sz="1000" i="1" dirty="0">
                <a:latin typeface="CordiaUPC" pitchFamily="34" charset="-34"/>
                <a:cs typeface="CordiaUPC" pitchFamily="34" charset="-34"/>
              </a:rPr>
              <a:t> holds</a:t>
            </a:r>
            <a:r>
              <a:rPr lang="th-TH" sz="1000" i="1" dirty="0">
                <a:latin typeface="CordiaUPC" pitchFamily="34" charset="-34"/>
                <a:cs typeface="CordiaUPC" pitchFamily="34" charset="-34"/>
              </a:rPr>
              <a:t> </a:t>
            </a:r>
            <a:r>
              <a:rPr lang="th-TH" sz="1000" i="1" dirty="0" smtClean="0"/>
              <a:t>34,000,000 </a:t>
            </a:r>
            <a:r>
              <a:rPr lang="en-US" sz="1000" i="1" dirty="0">
                <a:latin typeface="CordiaUPC" pitchFamily="34" charset="-34"/>
                <a:cs typeface="CordiaUPC" pitchFamily="34" charset="-34"/>
              </a:rPr>
              <a:t>shares represent</a:t>
            </a:r>
            <a:r>
              <a:rPr lang="th-TH" sz="1000" i="1" dirty="0">
                <a:latin typeface="CordiaUPC" pitchFamily="34" charset="-34"/>
                <a:cs typeface="CordiaUPC" pitchFamily="34" charset="-34"/>
              </a:rPr>
              <a:t> </a:t>
            </a:r>
            <a:r>
              <a:rPr lang="th-TH" sz="1000" i="1" dirty="0" smtClean="0"/>
              <a:t>13.60</a:t>
            </a:r>
            <a:r>
              <a:rPr lang="en-US" sz="1000" i="1" dirty="0" smtClean="0"/>
              <a:t>%</a:t>
            </a:r>
            <a:endParaRPr lang="en-US" sz="1000" i="1" dirty="0"/>
          </a:p>
          <a:p>
            <a:pPr lvl="0"/>
            <a:r>
              <a:rPr lang="en-US" sz="1000" i="1" dirty="0">
                <a:latin typeface="CordiaUPC" pitchFamily="34" charset="-34"/>
                <a:cs typeface="CordiaUPC" pitchFamily="34" charset="-34"/>
              </a:rPr>
              <a:t>Mr. </a:t>
            </a:r>
            <a:r>
              <a:rPr lang="en-US" sz="1000" i="1" dirty="0" err="1">
                <a:latin typeface="CordiaUPC" pitchFamily="34" charset="-34"/>
                <a:cs typeface="CordiaUPC" pitchFamily="34" charset="-34"/>
              </a:rPr>
              <a:t>Pisit</a:t>
            </a:r>
            <a:r>
              <a:rPr lang="th-TH" sz="1000" i="1" dirty="0">
                <a:latin typeface="CordiaUPC" pitchFamily="34" charset="-34"/>
                <a:cs typeface="CordiaUPC" pitchFamily="34" charset="-34"/>
              </a:rPr>
              <a:t> </a:t>
            </a:r>
            <a:r>
              <a:rPr lang="en-US" sz="1000" i="1" dirty="0" err="1">
                <a:latin typeface="CordiaUPC" pitchFamily="34" charset="-34"/>
                <a:cs typeface="CordiaUPC" pitchFamily="34" charset="-34"/>
              </a:rPr>
              <a:t>Chantarasereekul</a:t>
            </a:r>
            <a:r>
              <a:rPr lang="en-US" sz="1000" i="1" dirty="0">
                <a:latin typeface="CordiaUPC" pitchFamily="34" charset="-34"/>
                <a:cs typeface="CordiaUPC" pitchFamily="34" charset="-34"/>
              </a:rPr>
              <a:t> holds</a:t>
            </a:r>
            <a:r>
              <a:rPr lang="th-TH" sz="1000" i="1" dirty="0">
                <a:latin typeface="CordiaUPC" pitchFamily="34" charset="-34"/>
                <a:cs typeface="CordiaUPC" pitchFamily="34" charset="-34"/>
              </a:rPr>
              <a:t> </a:t>
            </a:r>
            <a:r>
              <a:rPr lang="th-TH" sz="1000" i="1" dirty="0" smtClean="0"/>
              <a:t>25,000,000 </a:t>
            </a:r>
            <a:r>
              <a:rPr lang="en-US" sz="1000" i="1" dirty="0">
                <a:latin typeface="CordiaUPC" pitchFamily="34" charset="-34"/>
                <a:cs typeface="CordiaUPC" pitchFamily="34" charset="-34"/>
              </a:rPr>
              <a:t>shares represent</a:t>
            </a:r>
            <a:r>
              <a:rPr lang="th-TH" sz="1000" i="1" dirty="0">
                <a:latin typeface="CordiaUPC" pitchFamily="34" charset="-34"/>
                <a:cs typeface="CordiaUPC" pitchFamily="34" charset="-34"/>
              </a:rPr>
              <a:t> </a:t>
            </a:r>
            <a:r>
              <a:rPr lang="th-TH" sz="1000" i="1" dirty="0" smtClean="0"/>
              <a:t>10.00</a:t>
            </a:r>
            <a:r>
              <a:rPr lang="en-US" sz="1000" i="1" dirty="0" smtClean="0"/>
              <a:t>%</a:t>
            </a:r>
            <a:endParaRPr lang="en-US" sz="1000" i="1" dirty="0"/>
          </a:p>
          <a:p>
            <a:pPr lvl="0"/>
            <a:r>
              <a:rPr lang="en-US" sz="1000" i="1" dirty="0" smtClean="0">
                <a:latin typeface="CordiaUPC" pitchFamily="34" charset="-34"/>
                <a:cs typeface="CordiaUPC" pitchFamily="34" charset="-34"/>
              </a:rPr>
              <a:t>Ms. </a:t>
            </a:r>
            <a:r>
              <a:rPr lang="en-US" sz="1000" i="1" dirty="0" err="1" smtClean="0">
                <a:latin typeface="CordiaUPC" pitchFamily="34" charset="-34"/>
                <a:cs typeface="CordiaUPC" pitchFamily="34" charset="-34"/>
              </a:rPr>
              <a:t>Pimontra</a:t>
            </a:r>
            <a:r>
              <a:rPr lang="en-US" sz="1000" i="1" dirty="0" smtClean="0">
                <a:latin typeface="CordiaUPC" pitchFamily="34" charset="-34"/>
                <a:cs typeface="CordiaUPC" pitchFamily="34" charset="-34"/>
              </a:rPr>
              <a:t> </a:t>
            </a:r>
            <a:r>
              <a:rPr lang="en-US" sz="1000" i="1" dirty="0" err="1">
                <a:latin typeface="CordiaUPC" pitchFamily="34" charset="-34"/>
                <a:cs typeface="CordiaUPC" pitchFamily="34" charset="-34"/>
              </a:rPr>
              <a:t>Chantarasereekul</a:t>
            </a:r>
            <a:r>
              <a:rPr lang="en-US" sz="1000" i="1" dirty="0">
                <a:latin typeface="CordiaUPC" pitchFamily="34" charset="-34"/>
                <a:cs typeface="CordiaUPC" pitchFamily="34" charset="-34"/>
              </a:rPr>
              <a:t> </a:t>
            </a:r>
            <a:r>
              <a:rPr lang="en-US" sz="1000" i="1" dirty="0" smtClean="0">
                <a:latin typeface="CordiaUPC" pitchFamily="34" charset="-34"/>
                <a:cs typeface="CordiaUPC" pitchFamily="34" charset="-34"/>
              </a:rPr>
              <a:t>holds </a:t>
            </a:r>
            <a:r>
              <a:rPr lang="th-TH" sz="1000" i="1" dirty="0" smtClean="0"/>
              <a:t>20,221</a:t>
            </a:r>
            <a:r>
              <a:rPr lang="x-none" sz="1000" i="1"/>
              <a:t>,</a:t>
            </a:r>
            <a:r>
              <a:rPr lang="th-TH" sz="1000" i="1" dirty="0"/>
              <a:t>000 </a:t>
            </a:r>
            <a:r>
              <a:rPr lang="en-US" sz="1000" i="1" dirty="0">
                <a:latin typeface="CordiaUPC" pitchFamily="34" charset="-34"/>
                <a:cs typeface="CordiaUPC" pitchFamily="34" charset="-34"/>
              </a:rPr>
              <a:t>shares represent</a:t>
            </a:r>
            <a:r>
              <a:rPr lang="th-TH" sz="1000" i="1" dirty="0">
                <a:latin typeface="CordiaUPC" pitchFamily="34" charset="-34"/>
                <a:cs typeface="CordiaUPC" pitchFamily="34" charset="-34"/>
              </a:rPr>
              <a:t> </a:t>
            </a:r>
            <a:r>
              <a:rPr lang="th-TH" sz="1000" i="1" dirty="0" smtClean="0"/>
              <a:t> 8.09</a:t>
            </a:r>
            <a:r>
              <a:rPr lang="en-US" sz="1000" i="1" dirty="0" smtClean="0"/>
              <a:t>%</a:t>
            </a:r>
            <a:endParaRPr lang="en-US" sz="1000" i="1" dirty="0"/>
          </a:p>
          <a:p>
            <a:pPr lvl="0"/>
            <a:r>
              <a:rPr lang="en-US" sz="1000" i="1" dirty="0" smtClean="0">
                <a:latin typeface="CordiaUPC" pitchFamily="34" charset="-34"/>
                <a:cs typeface="CordiaUPC" pitchFamily="34" charset="-34"/>
              </a:rPr>
              <a:t>Ms. Pimonpan </a:t>
            </a:r>
            <a:r>
              <a:rPr lang="en-US" sz="1000" i="1" dirty="0" err="1" smtClean="0">
                <a:latin typeface="CordiaUPC" pitchFamily="34" charset="-34"/>
                <a:cs typeface="CordiaUPC" pitchFamily="34" charset="-34"/>
              </a:rPr>
              <a:t>Chantarasereekul</a:t>
            </a:r>
            <a:r>
              <a:rPr lang="en-US" sz="1000" i="1" dirty="0" smtClean="0">
                <a:latin typeface="CordiaUPC" pitchFamily="34" charset="-34"/>
                <a:cs typeface="CordiaUPC" pitchFamily="34" charset="-34"/>
              </a:rPr>
              <a:t> holds </a:t>
            </a:r>
            <a:r>
              <a:rPr lang="th-TH" sz="1000" i="1" dirty="0" smtClean="0"/>
              <a:t>19,794,900 </a:t>
            </a:r>
            <a:r>
              <a:rPr lang="en-US" sz="1000" i="1" dirty="0">
                <a:latin typeface="CordiaUPC" pitchFamily="34" charset="-34"/>
                <a:cs typeface="CordiaUPC" pitchFamily="34" charset="-34"/>
              </a:rPr>
              <a:t>shares represent</a:t>
            </a:r>
            <a:r>
              <a:rPr lang="th-TH" sz="1000" i="1" dirty="0">
                <a:latin typeface="CordiaUPC" pitchFamily="34" charset="-34"/>
                <a:cs typeface="CordiaUPC" pitchFamily="34" charset="-34"/>
              </a:rPr>
              <a:t> </a:t>
            </a:r>
            <a:r>
              <a:rPr lang="th-TH" sz="1000" i="1" dirty="0" smtClean="0"/>
              <a:t>7.92</a:t>
            </a:r>
            <a:r>
              <a:rPr lang="en-US" sz="1000" i="1" dirty="0" smtClean="0"/>
              <a:t>%</a:t>
            </a:r>
            <a:endParaRPr lang="th-TH" sz="1000" i="1" dirty="0" smtClean="0"/>
          </a:p>
          <a:p>
            <a:pPr lvl="0"/>
            <a:endParaRPr lang="th-TH" sz="1000" i="1" dirty="0">
              <a:latin typeface="CordiaUPC" pitchFamily="34" charset="-34"/>
              <a:cs typeface="CordiaUPC" pitchFamily="34" charset="-34"/>
            </a:endParaRPr>
          </a:p>
          <a:p>
            <a:r>
              <a:rPr lang="x-none" sz="1000" i="1">
                <a:latin typeface="CordiaUPC" pitchFamily="34" charset="-34"/>
                <a:cs typeface="CordiaUPC" pitchFamily="34" charset="-34"/>
              </a:rPr>
              <a:t> </a:t>
            </a:r>
            <a:r>
              <a:rPr lang="th-TH" sz="1000" i="1" baseline="30000" dirty="0">
                <a:latin typeface="CordiaUPC" pitchFamily="34" charset="-34"/>
                <a:cs typeface="CordiaUPC" pitchFamily="34" charset="-34"/>
              </a:rPr>
              <a:t>2/ </a:t>
            </a:r>
            <a:r>
              <a:rPr lang="en-US" sz="1000" i="1" dirty="0">
                <a:solidFill>
                  <a:srgbClr val="000000"/>
                </a:solidFill>
              </a:rPr>
              <a:t>The </a:t>
            </a:r>
            <a:r>
              <a:rPr lang="en-US" sz="1000" i="1" dirty="0" err="1">
                <a:solidFill>
                  <a:srgbClr val="000000"/>
                </a:solidFill>
              </a:rPr>
              <a:t>Khunsongkiat</a:t>
            </a:r>
            <a:r>
              <a:rPr lang="en-US" sz="1000" i="1" dirty="0">
                <a:solidFill>
                  <a:srgbClr val="000000"/>
                </a:solidFill>
              </a:rPr>
              <a:t> Family</a:t>
            </a:r>
            <a:r>
              <a:rPr lang="th-TH" sz="1000" i="1" dirty="0" smtClean="0">
                <a:latin typeface="CordiaUPC" pitchFamily="34" charset="-34"/>
                <a:cs typeface="CordiaUPC" pitchFamily="34" charset="-34"/>
              </a:rPr>
              <a:t> </a:t>
            </a:r>
            <a:r>
              <a:rPr lang="en-US" sz="1000" i="1" dirty="0">
                <a:latin typeface="CordiaUPC" pitchFamily="34" charset="-34"/>
                <a:cs typeface="CordiaUPC" pitchFamily="34" charset="-34"/>
              </a:rPr>
              <a:t>includes</a:t>
            </a:r>
          </a:p>
          <a:p>
            <a:r>
              <a:rPr lang="en-US" sz="1000" i="1" dirty="0">
                <a:latin typeface="CordiaUPC" pitchFamily="34" charset="-34"/>
                <a:cs typeface="CordiaUPC" pitchFamily="34" charset="-34"/>
              </a:rPr>
              <a:t>D</a:t>
            </a:r>
            <a:r>
              <a:rPr lang="en-US" sz="1000" i="1" dirty="0" smtClean="0">
                <a:latin typeface="CordiaUPC" pitchFamily="34" charset="-34"/>
                <a:cs typeface="CordiaUPC" pitchFamily="34" charset="-34"/>
              </a:rPr>
              <a:t>r. </a:t>
            </a:r>
            <a:r>
              <a:rPr lang="en-US" sz="1000" i="1" dirty="0" err="1" smtClean="0">
                <a:latin typeface="CordiaUPC" pitchFamily="34" charset="-34"/>
                <a:cs typeface="CordiaUPC" pitchFamily="34" charset="-34"/>
              </a:rPr>
              <a:t>Prajuab</a:t>
            </a:r>
            <a:r>
              <a:rPr lang="en-US" sz="1000" i="1" dirty="0" smtClean="0">
                <a:latin typeface="CordiaUPC" pitchFamily="34" charset="-34"/>
                <a:cs typeface="CordiaUPC" pitchFamily="34" charset="-34"/>
              </a:rPr>
              <a:t> </a:t>
            </a:r>
            <a:r>
              <a:rPr lang="en-US" sz="1000" i="1" dirty="0" err="1" smtClean="0">
                <a:latin typeface="CordiaUPC" pitchFamily="34" charset="-34"/>
                <a:cs typeface="CordiaUPC" pitchFamily="34" charset="-34"/>
              </a:rPr>
              <a:t>Khunsongkiat</a:t>
            </a:r>
            <a:r>
              <a:rPr lang="en-US" sz="1000" i="1" dirty="0" smtClean="0">
                <a:latin typeface="CordiaUPC" pitchFamily="34" charset="-34"/>
                <a:cs typeface="CordiaUPC" pitchFamily="34" charset="-34"/>
              </a:rPr>
              <a:t> holds </a:t>
            </a:r>
            <a:r>
              <a:rPr lang="th-TH" sz="1000" i="1" dirty="0" smtClean="0">
                <a:latin typeface="CordiaUPC" pitchFamily="34" charset="-34"/>
                <a:cs typeface="CordiaUPC" pitchFamily="34" charset="-34"/>
              </a:rPr>
              <a:t>595,500 </a:t>
            </a:r>
            <a:r>
              <a:rPr lang="en-US" sz="1000" i="1" dirty="0">
                <a:latin typeface="CordiaUPC" pitchFamily="34" charset="-34"/>
                <a:cs typeface="CordiaUPC" pitchFamily="34" charset="-34"/>
              </a:rPr>
              <a:t>shares represent</a:t>
            </a:r>
            <a:r>
              <a:rPr lang="th-TH" sz="1000" i="1" dirty="0">
                <a:latin typeface="CordiaUPC" pitchFamily="34" charset="-34"/>
                <a:cs typeface="CordiaUPC" pitchFamily="34" charset="-34"/>
              </a:rPr>
              <a:t> </a:t>
            </a:r>
            <a:r>
              <a:rPr lang="en-US" sz="1000" i="1" dirty="0" smtClean="0">
                <a:latin typeface="CordiaUPC" pitchFamily="34" charset="-34"/>
                <a:cs typeface="CordiaUPC" pitchFamily="34" charset="-34"/>
              </a:rPr>
              <a:t>0.24</a:t>
            </a:r>
            <a:r>
              <a:rPr lang="en-US" sz="1000" i="1" dirty="0" smtClean="0"/>
              <a:t>%</a:t>
            </a:r>
            <a:endParaRPr lang="en-US" sz="1000" i="1" dirty="0">
              <a:latin typeface="CordiaUPC" pitchFamily="34" charset="-34"/>
              <a:cs typeface="CordiaUPC" pitchFamily="34" charset="-34"/>
            </a:endParaRPr>
          </a:p>
          <a:p>
            <a:r>
              <a:rPr lang="en-US" sz="1000" i="1" dirty="0" smtClean="0">
                <a:latin typeface="CordiaUPC" pitchFamily="34" charset="-34"/>
                <a:cs typeface="CordiaUPC" pitchFamily="34" charset="-34"/>
              </a:rPr>
              <a:t>Ms. </a:t>
            </a:r>
            <a:r>
              <a:rPr lang="en-US" sz="1000" i="1" dirty="0" err="1" smtClean="0">
                <a:latin typeface="CordiaUPC" pitchFamily="34" charset="-34"/>
                <a:cs typeface="CordiaUPC" pitchFamily="34" charset="-34"/>
              </a:rPr>
              <a:t>Piyada</a:t>
            </a:r>
            <a:r>
              <a:rPr lang="en-US" sz="1000" i="1" dirty="0" smtClean="0">
                <a:latin typeface="CordiaUPC" pitchFamily="34" charset="-34"/>
                <a:cs typeface="CordiaUPC" pitchFamily="34" charset="-34"/>
              </a:rPr>
              <a:t> </a:t>
            </a:r>
            <a:r>
              <a:rPr lang="en-US" sz="1000" i="1" dirty="0" err="1">
                <a:latin typeface="CordiaUPC" pitchFamily="34" charset="-34"/>
                <a:cs typeface="CordiaUPC" pitchFamily="34" charset="-34"/>
              </a:rPr>
              <a:t>Khunsongkiat</a:t>
            </a:r>
            <a:r>
              <a:rPr lang="en-US" sz="1000" i="1" dirty="0">
                <a:latin typeface="CordiaUPC" pitchFamily="34" charset="-34"/>
                <a:cs typeface="CordiaUPC" pitchFamily="34" charset="-34"/>
              </a:rPr>
              <a:t> </a:t>
            </a:r>
            <a:r>
              <a:rPr lang="en-US" sz="1000" i="1" dirty="0" smtClean="0">
                <a:latin typeface="CordiaUPC" pitchFamily="34" charset="-34"/>
                <a:cs typeface="CordiaUPC" pitchFamily="34" charset="-34"/>
              </a:rPr>
              <a:t>holds </a:t>
            </a:r>
            <a:r>
              <a:rPr lang="th-TH" sz="1000" i="1" dirty="0" smtClean="0">
                <a:latin typeface="CordiaUPC" pitchFamily="34" charset="-34"/>
                <a:cs typeface="CordiaUPC" pitchFamily="34" charset="-34"/>
              </a:rPr>
              <a:t>4,036,100 </a:t>
            </a:r>
            <a:r>
              <a:rPr lang="en-US" sz="1000" i="1" dirty="0">
                <a:latin typeface="CordiaUPC" pitchFamily="34" charset="-34"/>
                <a:cs typeface="CordiaUPC" pitchFamily="34" charset="-34"/>
              </a:rPr>
              <a:t>shares represent</a:t>
            </a:r>
            <a:r>
              <a:rPr lang="th-TH" sz="1000" i="1" dirty="0">
                <a:latin typeface="CordiaUPC" pitchFamily="34" charset="-34"/>
                <a:cs typeface="CordiaUPC" pitchFamily="34" charset="-34"/>
              </a:rPr>
              <a:t> </a:t>
            </a:r>
            <a:r>
              <a:rPr lang="th-TH" sz="1000" i="1" dirty="0" smtClean="0">
                <a:latin typeface="CordiaUPC" pitchFamily="34" charset="-34"/>
                <a:cs typeface="CordiaUPC" pitchFamily="34" charset="-34"/>
              </a:rPr>
              <a:t>1.61</a:t>
            </a:r>
            <a:r>
              <a:rPr lang="en-US" sz="1000" i="1" dirty="0" smtClean="0"/>
              <a:t>%</a:t>
            </a:r>
            <a:endParaRPr lang="en-US" sz="1000" i="1" dirty="0">
              <a:latin typeface="CordiaUPC" pitchFamily="34" charset="-34"/>
              <a:cs typeface="CordiaUPC" pitchFamily="34" charset="-34"/>
            </a:endParaRPr>
          </a:p>
          <a:p>
            <a:pPr lvl="0"/>
            <a:endParaRPr lang="th-TH" sz="1000" dirty="0">
              <a:latin typeface="CordiaUPC" pitchFamily="34" charset="-34"/>
              <a:cs typeface="CordiaUPC" pitchFamily="34" charset="-34"/>
            </a:endParaRPr>
          </a:p>
        </p:txBody>
      </p:sp>
      <p:sp>
        <p:nvSpPr>
          <p:cNvPr id="11" name="สี่เหลี่ยมผืนผ้า 10"/>
          <p:cNvSpPr/>
          <p:nvPr/>
        </p:nvSpPr>
        <p:spPr>
          <a:xfrm>
            <a:off x="3445427" y="5241032"/>
            <a:ext cx="3450380" cy="2508379"/>
          </a:xfrm>
          <a:prstGeom prst="rect">
            <a:avLst/>
          </a:prstGeom>
        </p:spPr>
        <p:txBody>
          <a:bodyPr wrap="square">
            <a:spAutoFit/>
          </a:bodyPr>
          <a:lstStyle/>
          <a:p>
            <a:r>
              <a:rPr lang="x-none" sz="1100" i="1">
                <a:latin typeface="CordiaUPC" pitchFamily="34" charset="-34"/>
                <a:cs typeface="CordiaUPC" pitchFamily="34" charset="-34"/>
              </a:rPr>
              <a:t> </a:t>
            </a:r>
            <a:endParaRPr lang="en-US" sz="1100" dirty="0">
              <a:latin typeface="CordiaUPC" pitchFamily="34" charset="-34"/>
              <a:cs typeface="CordiaUPC" pitchFamily="34" charset="-34"/>
            </a:endParaRPr>
          </a:p>
          <a:p>
            <a:r>
              <a:rPr lang="th-TH" sz="1100" i="1" baseline="30000" dirty="0">
                <a:latin typeface="CordiaUPC" pitchFamily="34" charset="-34"/>
                <a:cs typeface="CordiaUPC" pitchFamily="34" charset="-34"/>
              </a:rPr>
              <a:t>3/ </a:t>
            </a:r>
            <a:r>
              <a:rPr lang="en-US" sz="1100" i="1" dirty="0">
                <a:solidFill>
                  <a:srgbClr val="000000"/>
                </a:solidFill>
              </a:rPr>
              <a:t>The </a:t>
            </a:r>
            <a:r>
              <a:rPr lang="en-US" sz="1100" i="1" dirty="0" err="1">
                <a:solidFill>
                  <a:srgbClr val="000000"/>
                </a:solidFill>
              </a:rPr>
              <a:t>Kamthornthip</a:t>
            </a:r>
            <a:r>
              <a:rPr lang="en-US" sz="1100" i="1" dirty="0">
                <a:solidFill>
                  <a:srgbClr val="000000"/>
                </a:solidFill>
              </a:rPr>
              <a:t> </a:t>
            </a:r>
            <a:r>
              <a:rPr lang="en-US" sz="1100" i="1" dirty="0" smtClean="0">
                <a:solidFill>
                  <a:srgbClr val="000000"/>
                </a:solidFill>
              </a:rPr>
              <a:t>Family </a:t>
            </a:r>
            <a:r>
              <a:rPr lang="en-US" sz="1100" i="1" dirty="0" smtClean="0">
                <a:latin typeface="CordiaUPC" pitchFamily="34" charset="-34"/>
                <a:cs typeface="CordiaUPC" pitchFamily="34" charset="-34"/>
              </a:rPr>
              <a:t>includes</a:t>
            </a:r>
            <a:endParaRPr lang="en-US" sz="1100" i="1" dirty="0">
              <a:latin typeface="CordiaUPC" pitchFamily="34" charset="-34"/>
              <a:cs typeface="CordiaUPC" pitchFamily="34" charset="-34"/>
            </a:endParaRPr>
          </a:p>
          <a:p>
            <a:pPr lvl="0"/>
            <a:r>
              <a:rPr lang="en-US" sz="1100" i="1" dirty="0" smtClean="0">
                <a:latin typeface="CordiaUPC" pitchFamily="34" charset="-34"/>
                <a:cs typeface="CordiaUPC" pitchFamily="34" charset="-34"/>
              </a:rPr>
              <a:t>Mr. </a:t>
            </a:r>
            <a:r>
              <a:rPr lang="en-US" sz="1100" i="1" dirty="0" err="1" smtClean="0">
                <a:latin typeface="CordiaUPC" pitchFamily="34" charset="-34"/>
                <a:cs typeface="CordiaUPC" pitchFamily="34" charset="-34"/>
              </a:rPr>
              <a:t>Tadchai</a:t>
            </a:r>
            <a:r>
              <a:rPr lang="en-US" sz="1100" i="1" dirty="0" smtClean="0">
                <a:latin typeface="CordiaUPC" pitchFamily="34" charset="-34"/>
                <a:cs typeface="CordiaUPC" pitchFamily="34" charset="-34"/>
              </a:rPr>
              <a:t> </a:t>
            </a:r>
            <a:r>
              <a:rPr lang="en-US" sz="1100" i="1" dirty="0" err="1">
                <a:solidFill>
                  <a:srgbClr val="000000"/>
                </a:solidFill>
              </a:rPr>
              <a:t>Kamthornthip</a:t>
            </a:r>
            <a:r>
              <a:rPr lang="en-US" sz="1100" i="1" dirty="0" smtClean="0">
                <a:latin typeface="CordiaUPC" pitchFamily="34" charset="-34"/>
                <a:cs typeface="CordiaUPC" pitchFamily="34" charset="-34"/>
              </a:rPr>
              <a:t> </a:t>
            </a:r>
            <a:r>
              <a:rPr lang="en-US" sz="1100" i="1" dirty="0">
                <a:latin typeface="CordiaUPC" pitchFamily="34" charset="-34"/>
                <a:cs typeface="CordiaUPC" pitchFamily="34" charset="-34"/>
              </a:rPr>
              <a:t>holds </a:t>
            </a:r>
            <a:r>
              <a:rPr lang="th-TH" sz="1100" i="1" dirty="0" smtClean="0">
                <a:latin typeface="CordiaUPC" pitchFamily="34" charset="-34"/>
                <a:cs typeface="CordiaUPC" pitchFamily="34" charset="-34"/>
              </a:rPr>
              <a:t>304,400 </a:t>
            </a:r>
            <a:r>
              <a:rPr lang="en-US" sz="1100" i="1" dirty="0">
                <a:latin typeface="CordiaUPC" pitchFamily="34" charset="-34"/>
                <a:cs typeface="CordiaUPC" pitchFamily="34" charset="-34"/>
              </a:rPr>
              <a:t>shares represent</a:t>
            </a:r>
            <a:r>
              <a:rPr lang="th-TH" sz="1100" i="1" dirty="0">
                <a:latin typeface="CordiaUPC" pitchFamily="34" charset="-34"/>
                <a:cs typeface="CordiaUPC" pitchFamily="34" charset="-34"/>
              </a:rPr>
              <a:t> </a:t>
            </a:r>
            <a:r>
              <a:rPr lang="th-TH" sz="1100" i="1" dirty="0" smtClean="0">
                <a:latin typeface="CordiaUPC" pitchFamily="34" charset="-34"/>
                <a:cs typeface="CordiaUPC" pitchFamily="34" charset="-34"/>
              </a:rPr>
              <a:t>0.12</a:t>
            </a:r>
            <a:r>
              <a:rPr lang="en-US" sz="1100" i="1" dirty="0" smtClean="0"/>
              <a:t>%</a:t>
            </a:r>
            <a:endParaRPr lang="en-US" sz="1100" i="1" dirty="0">
              <a:latin typeface="CordiaUPC" pitchFamily="34" charset="-34"/>
              <a:cs typeface="CordiaUPC" pitchFamily="34" charset="-34"/>
            </a:endParaRPr>
          </a:p>
          <a:p>
            <a:pPr lvl="0"/>
            <a:r>
              <a:rPr lang="en-US" sz="1100" i="1" dirty="0" smtClean="0">
                <a:latin typeface="CordiaUPC" pitchFamily="34" charset="-34"/>
                <a:cs typeface="CordiaUPC" pitchFamily="34" charset="-34"/>
              </a:rPr>
              <a:t>Mrs. </a:t>
            </a:r>
            <a:r>
              <a:rPr lang="en-US" sz="1100" i="1" dirty="0" err="1" smtClean="0"/>
              <a:t>Thippawan</a:t>
            </a:r>
            <a:r>
              <a:rPr lang="en-US" sz="1100" i="1" dirty="0" smtClean="0"/>
              <a:t> </a:t>
            </a:r>
            <a:r>
              <a:rPr lang="en-US" sz="1100" i="1" dirty="0" err="1">
                <a:solidFill>
                  <a:srgbClr val="000000"/>
                </a:solidFill>
              </a:rPr>
              <a:t>Kamthornthip</a:t>
            </a:r>
            <a:r>
              <a:rPr lang="en-US" sz="1100" i="1" dirty="0" smtClean="0">
                <a:latin typeface="CordiaUPC" pitchFamily="34" charset="-34"/>
                <a:cs typeface="CordiaUPC" pitchFamily="34" charset="-34"/>
              </a:rPr>
              <a:t> </a:t>
            </a:r>
            <a:r>
              <a:rPr lang="en-US" sz="1100" i="1" dirty="0">
                <a:latin typeface="CordiaUPC" pitchFamily="34" charset="-34"/>
                <a:cs typeface="CordiaUPC" pitchFamily="34" charset="-34"/>
              </a:rPr>
              <a:t>holds </a:t>
            </a:r>
            <a:r>
              <a:rPr lang="th-TH" sz="1100" i="1" dirty="0" smtClean="0">
                <a:latin typeface="CordiaUPC" pitchFamily="34" charset="-34"/>
                <a:cs typeface="CordiaUPC" pitchFamily="34" charset="-34"/>
              </a:rPr>
              <a:t>575,000 </a:t>
            </a:r>
            <a:r>
              <a:rPr lang="en-US" sz="1100" i="1" dirty="0">
                <a:latin typeface="CordiaUPC" pitchFamily="34" charset="-34"/>
                <a:cs typeface="CordiaUPC" pitchFamily="34" charset="-34"/>
              </a:rPr>
              <a:t>shares represent</a:t>
            </a:r>
            <a:r>
              <a:rPr lang="th-TH" sz="1100" i="1" dirty="0" smtClean="0">
                <a:latin typeface="CordiaUPC" pitchFamily="34" charset="-34"/>
                <a:cs typeface="CordiaUPC" pitchFamily="34" charset="-34"/>
              </a:rPr>
              <a:t> 0.23</a:t>
            </a:r>
            <a:r>
              <a:rPr lang="en-US" sz="1100" i="1" dirty="0" smtClean="0"/>
              <a:t>% </a:t>
            </a:r>
            <a:endParaRPr lang="en-US" sz="1100" i="1" dirty="0">
              <a:latin typeface="CordiaUPC" pitchFamily="34" charset="-34"/>
              <a:cs typeface="CordiaUPC" pitchFamily="34" charset="-34"/>
            </a:endParaRPr>
          </a:p>
          <a:p>
            <a:pPr lvl="0"/>
            <a:r>
              <a:rPr lang="en-US" sz="1100" i="1" dirty="0" smtClean="0">
                <a:latin typeface="CordiaUPC" pitchFamily="34" charset="-34"/>
                <a:cs typeface="CordiaUPC" pitchFamily="34" charset="-34"/>
              </a:rPr>
              <a:t>Mr. </a:t>
            </a:r>
            <a:r>
              <a:rPr lang="en-US" sz="1100" i="1" dirty="0" err="1" smtClean="0">
                <a:latin typeface="CordiaUPC" pitchFamily="34" charset="-34"/>
                <a:cs typeface="CordiaUPC" pitchFamily="34" charset="-34"/>
              </a:rPr>
              <a:t>Verakij</a:t>
            </a:r>
            <a:r>
              <a:rPr lang="en-US" sz="1100" i="1" dirty="0" smtClean="0">
                <a:latin typeface="CordiaUPC" pitchFamily="34" charset="-34"/>
                <a:cs typeface="CordiaUPC" pitchFamily="34" charset="-34"/>
              </a:rPr>
              <a:t> </a:t>
            </a:r>
            <a:r>
              <a:rPr lang="en-US" sz="1100" i="1" dirty="0" err="1">
                <a:solidFill>
                  <a:srgbClr val="000000"/>
                </a:solidFill>
              </a:rPr>
              <a:t>Kamthornthip</a:t>
            </a:r>
            <a:r>
              <a:rPr lang="en-US" sz="1100" i="1" dirty="0" smtClean="0">
                <a:latin typeface="CordiaUPC" pitchFamily="34" charset="-34"/>
                <a:cs typeface="CordiaUPC" pitchFamily="34" charset="-34"/>
              </a:rPr>
              <a:t> </a:t>
            </a:r>
            <a:r>
              <a:rPr lang="en-US" sz="1100" i="1" dirty="0">
                <a:latin typeface="CordiaUPC" pitchFamily="34" charset="-34"/>
                <a:cs typeface="CordiaUPC" pitchFamily="34" charset="-34"/>
              </a:rPr>
              <a:t>holds </a:t>
            </a:r>
            <a:r>
              <a:rPr lang="th-TH" sz="1100" i="1" dirty="0" smtClean="0">
                <a:latin typeface="CordiaUPC" pitchFamily="34" charset="-34"/>
                <a:cs typeface="CordiaUPC" pitchFamily="34" charset="-34"/>
              </a:rPr>
              <a:t>417,100 </a:t>
            </a:r>
            <a:r>
              <a:rPr lang="en-US" sz="1100" i="1" dirty="0" smtClean="0">
                <a:latin typeface="CordiaUPC" pitchFamily="34" charset="-34"/>
                <a:cs typeface="CordiaUPC" pitchFamily="34" charset="-34"/>
              </a:rPr>
              <a:t>shares </a:t>
            </a:r>
            <a:r>
              <a:rPr lang="en-US" sz="1100" i="1" dirty="0">
                <a:latin typeface="CordiaUPC" pitchFamily="34" charset="-34"/>
                <a:cs typeface="CordiaUPC" pitchFamily="34" charset="-34"/>
              </a:rPr>
              <a:t>represent</a:t>
            </a:r>
            <a:r>
              <a:rPr lang="th-TH" sz="1100" i="1" dirty="0" smtClean="0">
                <a:latin typeface="CordiaUPC" pitchFamily="34" charset="-34"/>
                <a:cs typeface="CordiaUPC" pitchFamily="34" charset="-34"/>
              </a:rPr>
              <a:t> 0.17</a:t>
            </a:r>
            <a:r>
              <a:rPr lang="en-US" sz="1100" i="1" dirty="0" smtClean="0"/>
              <a:t>%</a:t>
            </a:r>
            <a:endParaRPr lang="en-US" sz="1100" i="1" dirty="0">
              <a:latin typeface="CordiaUPC" pitchFamily="34" charset="-34"/>
              <a:cs typeface="CordiaUPC" pitchFamily="34" charset="-34"/>
            </a:endParaRPr>
          </a:p>
          <a:p>
            <a:r>
              <a:rPr lang="x-none" sz="1100" i="1">
                <a:latin typeface="CordiaUPC" pitchFamily="34" charset="-34"/>
                <a:cs typeface="CordiaUPC" pitchFamily="34" charset="-34"/>
              </a:rPr>
              <a:t> </a:t>
            </a:r>
            <a:endParaRPr lang="en-US" sz="1100" i="1" dirty="0">
              <a:latin typeface="CordiaUPC" pitchFamily="34" charset="-34"/>
              <a:cs typeface="CordiaUPC" pitchFamily="34" charset="-34"/>
            </a:endParaRPr>
          </a:p>
          <a:p>
            <a:pPr>
              <a:spcAft>
                <a:spcPts val="0"/>
              </a:spcAft>
            </a:pPr>
            <a:r>
              <a:rPr lang="th-TH" sz="1100" i="1" baseline="30000" dirty="0">
                <a:latin typeface="CordiaUPC" pitchFamily="34" charset="-34"/>
                <a:cs typeface="CordiaUPC" pitchFamily="34" charset="-34"/>
              </a:rPr>
              <a:t>4</a:t>
            </a:r>
            <a:r>
              <a:rPr lang="th-TH" sz="1100" i="1" baseline="30000" dirty="0" smtClean="0">
                <a:latin typeface="CordiaUPC" pitchFamily="34" charset="-34"/>
                <a:cs typeface="CordiaUPC" pitchFamily="34" charset="-34"/>
              </a:rPr>
              <a:t>/</a:t>
            </a:r>
            <a:r>
              <a:rPr lang="en-US" sz="1100" i="1" dirty="0">
                <a:latin typeface="CordiaUPC" pitchFamily="34" charset="-34"/>
                <a:cs typeface="CordiaUPC" pitchFamily="34" charset="-34"/>
              </a:rPr>
              <a:t> </a:t>
            </a:r>
            <a:r>
              <a:rPr lang="en-US" sz="1100" i="1" dirty="0">
                <a:solidFill>
                  <a:srgbClr val="000000"/>
                </a:solidFill>
              </a:rPr>
              <a:t>The </a:t>
            </a:r>
            <a:r>
              <a:rPr lang="en-US" sz="1100" i="1" dirty="0" err="1">
                <a:solidFill>
                  <a:srgbClr val="000000"/>
                </a:solidFill>
              </a:rPr>
              <a:t>Lurchuwong</a:t>
            </a:r>
            <a:r>
              <a:rPr lang="en-US" sz="1100" i="1" dirty="0">
                <a:solidFill>
                  <a:srgbClr val="000000"/>
                </a:solidFill>
              </a:rPr>
              <a:t> Family</a:t>
            </a:r>
            <a:r>
              <a:rPr lang="en-US" sz="1100" i="1" dirty="0" smtClean="0">
                <a:latin typeface="CordiaUPC" pitchFamily="34" charset="-34"/>
                <a:cs typeface="CordiaUPC" pitchFamily="34" charset="-34"/>
              </a:rPr>
              <a:t> includes</a:t>
            </a:r>
            <a:endParaRPr lang="en-US" sz="1100" i="1" dirty="0">
              <a:latin typeface="CordiaUPC" pitchFamily="34" charset="-34"/>
              <a:ea typeface="Cordia New"/>
              <a:cs typeface="CordiaUPC" pitchFamily="34" charset="-34"/>
            </a:endParaRPr>
          </a:p>
          <a:p>
            <a:pPr lvl="0"/>
            <a:r>
              <a:rPr lang="en-US" sz="1100" i="1" dirty="0" smtClean="0">
                <a:latin typeface="CordiaUPC" pitchFamily="34" charset="-34"/>
                <a:cs typeface="CordiaUPC" pitchFamily="34" charset="-34"/>
              </a:rPr>
              <a:t>Dr. </a:t>
            </a:r>
            <a:r>
              <a:rPr lang="en-US" sz="1100" i="1" dirty="0" err="1" smtClean="0">
                <a:latin typeface="CordiaUPC" pitchFamily="34" charset="-34"/>
                <a:cs typeface="CordiaUPC" pitchFamily="34" charset="-34"/>
              </a:rPr>
              <a:t>Jomchai</a:t>
            </a:r>
            <a:r>
              <a:rPr lang="th-TH" sz="1100" i="1" dirty="0" smtClean="0">
                <a:latin typeface="CordiaUPC" pitchFamily="34" charset="-34"/>
                <a:cs typeface="CordiaUPC" pitchFamily="34" charset="-34"/>
              </a:rPr>
              <a:t> </a:t>
            </a:r>
            <a:r>
              <a:rPr lang="en-US" sz="1100" i="1" dirty="0" err="1">
                <a:solidFill>
                  <a:srgbClr val="000000"/>
                </a:solidFill>
              </a:rPr>
              <a:t>Lurchuwong</a:t>
            </a:r>
            <a:r>
              <a:rPr lang="en-US" sz="1100" i="1" dirty="0" smtClean="0">
                <a:latin typeface="CordiaUPC" pitchFamily="34" charset="-34"/>
                <a:cs typeface="CordiaUPC" pitchFamily="34" charset="-34"/>
              </a:rPr>
              <a:t> holds </a:t>
            </a:r>
            <a:r>
              <a:rPr lang="th-TH" sz="1100" i="1" dirty="0" smtClean="0">
                <a:latin typeface="CordiaUPC" pitchFamily="34" charset="-34"/>
                <a:cs typeface="CordiaUPC" pitchFamily="34" charset="-34"/>
              </a:rPr>
              <a:t>1</a:t>
            </a:r>
            <a:r>
              <a:rPr lang="en-US" sz="1100" i="1" dirty="0" smtClean="0">
                <a:latin typeface="CordiaUPC" pitchFamily="34" charset="-34"/>
                <a:cs typeface="CordiaUPC" pitchFamily="34" charset="-34"/>
              </a:rPr>
              <a:t>,252</a:t>
            </a:r>
            <a:r>
              <a:rPr lang="th-TH" sz="1100" i="1" dirty="0" smtClean="0">
                <a:latin typeface="CordiaUPC" pitchFamily="34" charset="-34"/>
                <a:cs typeface="CordiaUPC" pitchFamily="34" charset="-34"/>
              </a:rPr>
              <a:t>,800 </a:t>
            </a:r>
            <a:r>
              <a:rPr lang="en-US" sz="1100" i="1" dirty="0">
                <a:latin typeface="CordiaUPC" pitchFamily="34" charset="-34"/>
                <a:cs typeface="CordiaUPC" pitchFamily="34" charset="-34"/>
              </a:rPr>
              <a:t>shares represent</a:t>
            </a:r>
            <a:r>
              <a:rPr lang="th-TH" sz="1100" i="1" dirty="0">
                <a:latin typeface="CordiaUPC" pitchFamily="34" charset="-34"/>
                <a:cs typeface="CordiaUPC" pitchFamily="34" charset="-34"/>
              </a:rPr>
              <a:t> </a:t>
            </a:r>
            <a:r>
              <a:rPr lang="th-TH" sz="1100" i="1" dirty="0" smtClean="0">
                <a:latin typeface="CordiaUPC" pitchFamily="34" charset="-34"/>
                <a:cs typeface="CordiaUPC" pitchFamily="34" charset="-34"/>
              </a:rPr>
              <a:t>0.50</a:t>
            </a:r>
            <a:r>
              <a:rPr lang="en-US" sz="1100" i="1" dirty="0" smtClean="0"/>
              <a:t>%</a:t>
            </a:r>
            <a:endParaRPr lang="en-US" sz="1100" i="1" dirty="0">
              <a:latin typeface="CordiaUPC" pitchFamily="34" charset="-34"/>
              <a:cs typeface="CordiaUPC" pitchFamily="34" charset="-34"/>
            </a:endParaRPr>
          </a:p>
          <a:p>
            <a:pPr lvl="0"/>
            <a:r>
              <a:rPr lang="en-US" sz="1100" i="1" dirty="0" smtClean="0">
                <a:latin typeface="CordiaUPC" pitchFamily="34" charset="-34"/>
                <a:cs typeface="CordiaUPC" pitchFamily="34" charset="-34"/>
              </a:rPr>
              <a:t>Mrs. </a:t>
            </a:r>
            <a:r>
              <a:rPr lang="en-US" sz="1100" i="1" dirty="0" err="1" smtClean="0">
                <a:latin typeface="CordiaUPC" pitchFamily="34" charset="-34"/>
                <a:cs typeface="CordiaUPC" pitchFamily="34" charset="-34"/>
              </a:rPr>
              <a:t>nuanpen</a:t>
            </a:r>
            <a:r>
              <a:rPr lang="th-TH" sz="1100" i="1" dirty="0" smtClean="0">
                <a:latin typeface="CordiaUPC" pitchFamily="34" charset="-34"/>
                <a:cs typeface="CordiaUPC" pitchFamily="34" charset="-34"/>
              </a:rPr>
              <a:t> </a:t>
            </a:r>
            <a:r>
              <a:rPr lang="en-US" sz="1100" i="1" dirty="0" err="1">
                <a:solidFill>
                  <a:srgbClr val="000000"/>
                </a:solidFill>
              </a:rPr>
              <a:t>Lurchuwong</a:t>
            </a:r>
            <a:r>
              <a:rPr lang="en-US" sz="1100" i="1" dirty="0" smtClean="0">
                <a:latin typeface="CordiaUPC" pitchFamily="34" charset="-34"/>
                <a:cs typeface="CordiaUPC" pitchFamily="34" charset="-34"/>
              </a:rPr>
              <a:t> holds </a:t>
            </a:r>
            <a:r>
              <a:rPr lang="th-TH" sz="1100" i="1" dirty="0" smtClean="0">
                <a:latin typeface="CordiaUPC" pitchFamily="34" charset="-34"/>
                <a:cs typeface="CordiaUPC" pitchFamily="34" charset="-34"/>
              </a:rPr>
              <a:t>40,000 </a:t>
            </a:r>
            <a:r>
              <a:rPr lang="en-US" sz="1100" i="1" dirty="0">
                <a:latin typeface="CordiaUPC" pitchFamily="34" charset="-34"/>
                <a:cs typeface="CordiaUPC" pitchFamily="34" charset="-34"/>
              </a:rPr>
              <a:t>shares represent</a:t>
            </a:r>
            <a:r>
              <a:rPr lang="th-TH" sz="1100" i="1" dirty="0">
                <a:latin typeface="CordiaUPC" pitchFamily="34" charset="-34"/>
                <a:cs typeface="CordiaUPC" pitchFamily="34" charset="-34"/>
              </a:rPr>
              <a:t> </a:t>
            </a:r>
            <a:r>
              <a:rPr lang="th-TH" sz="1100" i="1" dirty="0" smtClean="0">
                <a:latin typeface="CordiaUPC" pitchFamily="34" charset="-34"/>
                <a:cs typeface="CordiaUPC" pitchFamily="34" charset="-34"/>
              </a:rPr>
              <a:t>0.02</a:t>
            </a:r>
            <a:r>
              <a:rPr lang="en-US" sz="1100" i="1" dirty="0" smtClean="0"/>
              <a:t>%</a:t>
            </a:r>
            <a:endParaRPr lang="th-TH" sz="1100" i="1" dirty="0" smtClean="0"/>
          </a:p>
          <a:p>
            <a:pPr lvl="0"/>
            <a:endParaRPr lang="th-TH" sz="1100" i="1" dirty="0">
              <a:latin typeface="CordiaUPC" pitchFamily="34" charset="-34"/>
              <a:cs typeface="CordiaUPC" pitchFamily="34" charset="-34"/>
            </a:endParaRPr>
          </a:p>
          <a:p>
            <a:pPr>
              <a:spcAft>
                <a:spcPts val="0"/>
              </a:spcAft>
            </a:pPr>
            <a:r>
              <a:rPr lang="th-TH" sz="1100" i="1" baseline="30000" dirty="0" smtClean="0">
                <a:latin typeface="CordiaUPC" pitchFamily="34" charset="-34"/>
                <a:cs typeface="CordiaUPC" pitchFamily="34" charset="-34"/>
              </a:rPr>
              <a:t>5/</a:t>
            </a:r>
            <a:r>
              <a:rPr lang="en-US" sz="1100" i="1" dirty="0" smtClean="0">
                <a:latin typeface="CordiaUPC" pitchFamily="34" charset="-34"/>
                <a:cs typeface="CordiaUPC" pitchFamily="34" charset="-34"/>
              </a:rPr>
              <a:t> </a:t>
            </a:r>
            <a:r>
              <a:rPr lang="en-US" sz="1100" i="1" dirty="0">
                <a:solidFill>
                  <a:srgbClr val="000000"/>
                </a:solidFill>
              </a:rPr>
              <a:t>The </a:t>
            </a:r>
            <a:r>
              <a:rPr lang="en-US" sz="1100" i="1" dirty="0" err="1">
                <a:solidFill>
                  <a:srgbClr val="000000"/>
                </a:solidFill>
              </a:rPr>
              <a:t>Rungthanapirom</a:t>
            </a:r>
            <a:r>
              <a:rPr lang="en-US" sz="1100" i="1" dirty="0">
                <a:solidFill>
                  <a:srgbClr val="000000"/>
                </a:solidFill>
              </a:rPr>
              <a:t> Family</a:t>
            </a:r>
            <a:r>
              <a:rPr lang="en-US" sz="1100" i="1" dirty="0" smtClean="0">
                <a:latin typeface="CordiaUPC" pitchFamily="34" charset="-34"/>
                <a:cs typeface="CordiaUPC" pitchFamily="34" charset="-34"/>
              </a:rPr>
              <a:t> </a:t>
            </a:r>
            <a:r>
              <a:rPr lang="en-US" sz="1100" i="1" dirty="0">
                <a:latin typeface="CordiaUPC" pitchFamily="34" charset="-34"/>
                <a:cs typeface="CordiaUPC" pitchFamily="34" charset="-34"/>
              </a:rPr>
              <a:t>includes</a:t>
            </a:r>
            <a:endParaRPr lang="en-US" sz="1100" i="1" dirty="0">
              <a:latin typeface="CordiaUPC" pitchFamily="34" charset="-34"/>
              <a:ea typeface="Cordia New"/>
              <a:cs typeface="CordiaUPC" pitchFamily="34" charset="-34"/>
            </a:endParaRPr>
          </a:p>
          <a:p>
            <a:pPr lvl="0"/>
            <a:r>
              <a:rPr lang="en-US" sz="1100" i="1" dirty="0" smtClean="0">
                <a:latin typeface="CordiaUPC" pitchFamily="34" charset="-34"/>
                <a:cs typeface="CordiaUPC" pitchFamily="34" charset="-34"/>
              </a:rPr>
              <a:t>Mr. </a:t>
            </a:r>
            <a:r>
              <a:rPr lang="en-US" sz="1100" i="1" dirty="0" err="1" smtClean="0">
                <a:latin typeface="CordiaUPC" pitchFamily="34" charset="-34"/>
                <a:cs typeface="CordiaUPC" pitchFamily="34" charset="-34"/>
              </a:rPr>
              <a:t>Thanapat</a:t>
            </a:r>
            <a:r>
              <a:rPr lang="th-TH" sz="1100" i="1" dirty="0" smtClean="0">
                <a:latin typeface="CordiaUPC" pitchFamily="34" charset="-34"/>
                <a:cs typeface="CordiaUPC" pitchFamily="34" charset="-34"/>
              </a:rPr>
              <a:t> </a:t>
            </a:r>
            <a:r>
              <a:rPr lang="en-US" sz="1100" i="1" dirty="0" err="1">
                <a:solidFill>
                  <a:srgbClr val="000000"/>
                </a:solidFill>
              </a:rPr>
              <a:t>Rungthanapirom</a:t>
            </a:r>
            <a:r>
              <a:rPr lang="en-US" sz="1100" i="1" dirty="0" smtClean="0">
                <a:latin typeface="CordiaUPC" pitchFamily="34" charset="-34"/>
                <a:cs typeface="CordiaUPC" pitchFamily="34" charset="-34"/>
              </a:rPr>
              <a:t> </a:t>
            </a:r>
            <a:r>
              <a:rPr lang="en-US" sz="1100" i="1" dirty="0">
                <a:latin typeface="CordiaUPC" pitchFamily="34" charset="-34"/>
                <a:cs typeface="CordiaUPC" pitchFamily="34" charset="-34"/>
              </a:rPr>
              <a:t>holds </a:t>
            </a:r>
            <a:r>
              <a:rPr lang="th-TH" sz="1100" i="1" dirty="0" smtClean="0">
                <a:latin typeface="CordiaUPC" pitchFamily="34" charset="-34"/>
                <a:cs typeface="CordiaUPC" pitchFamily="34" charset="-34"/>
              </a:rPr>
              <a:t>650,000 </a:t>
            </a:r>
            <a:r>
              <a:rPr lang="en-US" sz="1100" i="1" dirty="0">
                <a:latin typeface="CordiaUPC" pitchFamily="34" charset="-34"/>
                <a:cs typeface="CordiaUPC" pitchFamily="34" charset="-34"/>
              </a:rPr>
              <a:t>shares represent</a:t>
            </a:r>
            <a:r>
              <a:rPr lang="th-TH" sz="1100" i="1" dirty="0">
                <a:latin typeface="CordiaUPC" pitchFamily="34" charset="-34"/>
                <a:cs typeface="CordiaUPC" pitchFamily="34" charset="-34"/>
              </a:rPr>
              <a:t> </a:t>
            </a:r>
            <a:r>
              <a:rPr lang="th-TH" sz="1100" i="1" dirty="0" smtClean="0">
                <a:latin typeface="CordiaUPC" pitchFamily="34" charset="-34"/>
                <a:cs typeface="CordiaUPC" pitchFamily="34" charset="-34"/>
              </a:rPr>
              <a:t>0.26</a:t>
            </a:r>
            <a:r>
              <a:rPr lang="en-US" sz="1100" i="1" dirty="0" smtClean="0"/>
              <a:t>%</a:t>
            </a:r>
            <a:endParaRPr lang="en-US" sz="1100" i="1" dirty="0">
              <a:latin typeface="CordiaUPC" pitchFamily="34" charset="-34"/>
              <a:cs typeface="CordiaUPC" pitchFamily="34" charset="-34"/>
            </a:endParaRPr>
          </a:p>
          <a:p>
            <a:pPr lvl="0"/>
            <a:r>
              <a:rPr lang="en-US" sz="1100" i="1" dirty="0" smtClean="0">
                <a:latin typeface="CordiaUPC" pitchFamily="34" charset="-34"/>
                <a:cs typeface="CordiaUPC" pitchFamily="34" charset="-34"/>
              </a:rPr>
              <a:t>Mr. </a:t>
            </a:r>
            <a:r>
              <a:rPr lang="en-US" sz="1100" i="1" dirty="0" err="1" smtClean="0">
                <a:latin typeface="CordiaUPC" pitchFamily="34" charset="-34"/>
                <a:cs typeface="CordiaUPC" pitchFamily="34" charset="-34"/>
              </a:rPr>
              <a:t>Tanawat</a:t>
            </a:r>
            <a:r>
              <a:rPr lang="th-TH" sz="1100" i="1" dirty="0" smtClean="0">
                <a:latin typeface="CordiaUPC" pitchFamily="34" charset="-34"/>
                <a:cs typeface="CordiaUPC" pitchFamily="34" charset="-34"/>
              </a:rPr>
              <a:t> </a:t>
            </a:r>
            <a:r>
              <a:rPr lang="en-US" sz="1100" i="1" dirty="0" err="1">
                <a:solidFill>
                  <a:srgbClr val="000000"/>
                </a:solidFill>
              </a:rPr>
              <a:t>Rungthanapirom</a:t>
            </a:r>
            <a:r>
              <a:rPr lang="en-US" sz="1100" i="1" dirty="0" smtClean="0">
                <a:latin typeface="CordiaUPC" pitchFamily="34" charset="-34"/>
                <a:cs typeface="CordiaUPC" pitchFamily="34" charset="-34"/>
              </a:rPr>
              <a:t> </a:t>
            </a:r>
            <a:r>
              <a:rPr lang="en-US" sz="1100" i="1" dirty="0">
                <a:latin typeface="CordiaUPC" pitchFamily="34" charset="-34"/>
                <a:cs typeface="CordiaUPC" pitchFamily="34" charset="-34"/>
              </a:rPr>
              <a:t>holds </a:t>
            </a:r>
            <a:r>
              <a:rPr lang="th-TH" sz="1100" i="1" dirty="0" smtClean="0">
                <a:latin typeface="CordiaUPC" pitchFamily="34" charset="-34"/>
                <a:cs typeface="CordiaUPC" pitchFamily="34" charset="-34"/>
              </a:rPr>
              <a:t>290,000 </a:t>
            </a:r>
            <a:r>
              <a:rPr lang="en-US" sz="1100" i="1" dirty="0">
                <a:latin typeface="CordiaUPC" pitchFamily="34" charset="-34"/>
                <a:cs typeface="CordiaUPC" pitchFamily="34" charset="-34"/>
              </a:rPr>
              <a:t>shares represent</a:t>
            </a:r>
            <a:r>
              <a:rPr lang="th-TH" sz="1100" i="1" dirty="0">
                <a:latin typeface="CordiaUPC" pitchFamily="34" charset="-34"/>
                <a:cs typeface="CordiaUPC" pitchFamily="34" charset="-34"/>
              </a:rPr>
              <a:t> </a:t>
            </a:r>
            <a:r>
              <a:rPr lang="th-TH" sz="1100" i="1" dirty="0" smtClean="0">
                <a:latin typeface="CordiaUPC" pitchFamily="34" charset="-34"/>
                <a:cs typeface="CordiaUPC" pitchFamily="34" charset="-34"/>
              </a:rPr>
              <a:t>0.12</a:t>
            </a:r>
            <a:r>
              <a:rPr lang="en-US" sz="1100" i="1" dirty="0" smtClean="0"/>
              <a:t>%</a:t>
            </a:r>
            <a:endParaRPr lang="en-US" sz="1100" i="1" dirty="0">
              <a:latin typeface="CordiaUPC" pitchFamily="34" charset="-34"/>
              <a:cs typeface="CordiaUPC" pitchFamily="34" charset="-34"/>
            </a:endParaRPr>
          </a:p>
          <a:p>
            <a:pPr lvl="0"/>
            <a:endParaRPr lang="en-US" sz="1100" dirty="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20</a:t>
            </a:r>
            <a:endParaRPr lang="th-TH" sz="1200" b="1" dirty="0">
              <a:solidFill>
                <a:srgbClr val="0070C0"/>
              </a:solidFill>
              <a:latin typeface="Cordia New" pitchFamily="34" charset="-34"/>
              <a:cs typeface="Cordia New" pitchFamily="34" charset="-34"/>
            </a:endParaRPr>
          </a:p>
        </p:txBody>
      </p:sp>
      <p:sp>
        <p:nvSpPr>
          <p:cNvPr id="10" name="TextBox 9"/>
          <p:cNvSpPr txBox="1"/>
          <p:nvPr/>
        </p:nvSpPr>
        <p:spPr>
          <a:xfrm>
            <a:off x="469462" y="570243"/>
            <a:ext cx="5847639" cy="1354217"/>
          </a:xfrm>
          <a:prstGeom prst="rect">
            <a:avLst/>
          </a:prstGeom>
          <a:noFill/>
        </p:spPr>
        <p:txBody>
          <a:bodyPr wrap="square" rtlCol="0">
            <a:spAutoFit/>
          </a:bodyPr>
          <a:lstStyle/>
          <a:p>
            <a:r>
              <a:rPr lang="en-US" sz="1800" b="1" dirty="0" smtClean="0">
                <a:latin typeface="CordiaUPC" pitchFamily="34" charset="-34"/>
                <a:cs typeface="CordiaUPC" pitchFamily="34" charset="-34"/>
              </a:rPr>
              <a:t>Dividend </a:t>
            </a:r>
            <a:r>
              <a:rPr lang="en-US" sz="1800" b="1" dirty="0">
                <a:latin typeface="CordiaUPC" pitchFamily="34" charset="-34"/>
                <a:cs typeface="CordiaUPC" pitchFamily="34" charset="-34"/>
              </a:rPr>
              <a:t>Payment Policy</a:t>
            </a:r>
            <a:r>
              <a:rPr lang="th-TH" sz="1800" dirty="0">
                <a:latin typeface="CordiaUPC" pitchFamily="34" charset="-34"/>
                <a:cs typeface="CordiaUPC" pitchFamily="34" charset="-34"/>
              </a:rPr>
              <a:t> </a:t>
            </a:r>
          </a:p>
          <a:p>
            <a:pPr algn="just"/>
            <a:endParaRPr lang="en-US" sz="1600" dirty="0">
              <a:latin typeface="CordiaUPC" pitchFamily="34" charset="-34"/>
              <a:cs typeface="CordiaUPC" pitchFamily="34" charset="-34"/>
            </a:endParaRPr>
          </a:p>
          <a:p>
            <a:pPr algn="just">
              <a:tabLst>
                <a:tab pos="361950" algn="l"/>
              </a:tabLst>
            </a:pPr>
            <a:r>
              <a:rPr lang="en-GB" sz="1200" dirty="0"/>
              <a:t>The company is bound to pay no less than 50% </a:t>
            </a:r>
            <a:r>
              <a:rPr lang="en-US" sz="1200" dirty="0" smtClean="0">
                <a:latin typeface="CordiaUPC" pitchFamily="34" charset="-34"/>
                <a:cs typeface="CordiaUPC" pitchFamily="34" charset="-34"/>
              </a:rPr>
              <a:t>of </a:t>
            </a:r>
            <a:r>
              <a:rPr lang="en-US" sz="1200" dirty="0">
                <a:latin typeface="CordiaUPC" pitchFamily="34" charset="-34"/>
                <a:cs typeface="CordiaUPC" pitchFamily="34" charset="-34"/>
              </a:rPr>
              <a:t>net profit after deducting the corporate tax and legal reserve in each year.  The dividend payment shall depend on the consideration of financial position and operation result, liquidity, future expansion project and etc.  However, the Company concerns on the maximize benefits to shareholders. The dividend payments shall be approved by the resolution from the shareholders or the Board of Directors.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872" y="1924460"/>
            <a:ext cx="3341687"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94" y="3605882"/>
            <a:ext cx="34385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800" y="4736976"/>
            <a:ext cx="4054475" cy="295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0" name="รูปภาพ 49"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2" name="TextBox 51"/>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21</a:t>
            </a:r>
            <a:endParaRPr lang="th-TH" sz="1200" b="1" dirty="0">
              <a:solidFill>
                <a:srgbClr val="0070C0"/>
              </a:solidFill>
              <a:latin typeface="Cordia New" pitchFamily="34" charset="-34"/>
              <a:cs typeface="Cordia New" pitchFamily="34" charset="-34"/>
            </a:endParaRPr>
          </a:p>
        </p:txBody>
      </p:sp>
      <p:grpSp>
        <p:nvGrpSpPr>
          <p:cNvPr id="53" name="กลุ่ม 52"/>
          <p:cNvGrpSpPr>
            <a:grpSpLocks/>
          </p:cNvGrpSpPr>
          <p:nvPr/>
        </p:nvGrpSpPr>
        <p:grpSpPr bwMode="auto">
          <a:xfrm>
            <a:off x="432407" y="1918816"/>
            <a:ext cx="5939278" cy="5678387"/>
            <a:chOff x="0" y="-50885"/>
            <a:chExt cx="5870588" cy="4073618"/>
          </a:xfrm>
        </p:grpSpPr>
        <p:cxnSp>
          <p:nvCxnSpPr>
            <p:cNvPr id="54" name="Straight Connector 3"/>
            <p:cNvCxnSpPr>
              <a:cxnSpLocks noChangeShapeType="1"/>
            </p:cNvCxnSpPr>
            <p:nvPr/>
          </p:nvCxnSpPr>
          <p:spPr bwMode="auto">
            <a:xfrm rot="16200000" flipH="1">
              <a:off x="2202013" y="1020892"/>
              <a:ext cx="1692000" cy="25401"/>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 name="Straight Connector 4"/>
            <p:cNvCxnSpPr>
              <a:cxnSpLocks noChangeShapeType="1"/>
            </p:cNvCxnSpPr>
            <p:nvPr/>
          </p:nvCxnSpPr>
          <p:spPr bwMode="auto">
            <a:xfrm>
              <a:off x="1022363" y="1863725"/>
              <a:ext cx="0" cy="160560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6" name="Straight Connector 5"/>
            <p:cNvCxnSpPr>
              <a:cxnSpLocks noChangeShapeType="1"/>
            </p:cNvCxnSpPr>
            <p:nvPr/>
          </p:nvCxnSpPr>
          <p:spPr bwMode="auto">
            <a:xfrm>
              <a:off x="5070488" y="1863725"/>
              <a:ext cx="0" cy="13970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0" name="Straight Connector 6"/>
            <p:cNvCxnSpPr>
              <a:cxnSpLocks noChangeShapeType="1"/>
            </p:cNvCxnSpPr>
            <p:nvPr/>
          </p:nvCxnSpPr>
          <p:spPr bwMode="auto">
            <a:xfrm flipH="1">
              <a:off x="2340307" y="2438400"/>
              <a:ext cx="0" cy="268288"/>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2" name="Straight Connector 7"/>
            <p:cNvCxnSpPr>
              <a:cxnSpLocks noChangeShapeType="1"/>
            </p:cNvCxnSpPr>
            <p:nvPr/>
          </p:nvCxnSpPr>
          <p:spPr bwMode="auto">
            <a:xfrm>
              <a:off x="2336316" y="2815275"/>
              <a:ext cx="0" cy="65405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3" name="Straight Connector 8"/>
            <p:cNvCxnSpPr>
              <a:cxnSpLocks noChangeShapeType="1"/>
            </p:cNvCxnSpPr>
            <p:nvPr/>
          </p:nvCxnSpPr>
          <p:spPr bwMode="auto">
            <a:xfrm>
              <a:off x="4764101" y="2314575"/>
              <a:ext cx="0" cy="156960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4" name="Straight Connector 9"/>
            <p:cNvCxnSpPr>
              <a:cxnSpLocks noChangeShapeType="1"/>
            </p:cNvCxnSpPr>
            <p:nvPr/>
          </p:nvCxnSpPr>
          <p:spPr bwMode="auto">
            <a:xfrm rot="16200000" flipH="1">
              <a:off x="2923394" y="570229"/>
              <a:ext cx="3175" cy="1773238"/>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5" name="Straight Connector 10"/>
            <p:cNvCxnSpPr>
              <a:cxnSpLocks noChangeShapeType="1"/>
            </p:cNvCxnSpPr>
            <p:nvPr/>
          </p:nvCxnSpPr>
          <p:spPr bwMode="auto">
            <a:xfrm>
              <a:off x="1022363" y="1863725"/>
              <a:ext cx="4048125"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6" name="Straight Connector 11"/>
            <p:cNvCxnSpPr>
              <a:cxnSpLocks noChangeShapeType="1"/>
            </p:cNvCxnSpPr>
            <p:nvPr/>
          </p:nvCxnSpPr>
          <p:spPr bwMode="auto">
            <a:xfrm>
              <a:off x="2337812" y="2438400"/>
              <a:ext cx="720000"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7" name="Straight Connector 13"/>
            <p:cNvCxnSpPr>
              <a:cxnSpLocks noChangeShapeType="1"/>
            </p:cNvCxnSpPr>
            <p:nvPr/>
          </p:nvCxnSpPr>
          <p:spPr bwMode="auto">
            <a:xfrm>
              <a:off x="4764101" y="3138495"/>
              <a:ext cx="139700"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8" name="Straight Connector 14"/>
            <p:cNvCxnSpPr>
              <a:cxnSpLocks noChangeShapeType="1"/>
            </p:cNvCxnSpPr>
            <p:nvPr/>
          </p:nvCxnSpPr>
          <p:spPr bwMode="auto">
            <a:xfrm>
              <a:off x="4764101" y="3519495"/>
              <a:ext cx="139700"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9" name="Straight Connector 15"/>
            <p:cNvCxnSpPr>
              <a:cxnSpLocks noChangeShapeType="1"/>
            </p:cNvCxnSpPr>
            <p:nvPr/>
          </p:nvCxnSpPr>
          <p:spPr bwMode="auto">
            <a:xfrm>
              <a:off x="4764101" y="3890970"/>
              <a:ext cx="139700"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0" name="Straight Connector 16"/>
            <p:cNvCxnSpPr>
              <a:cxnSpLocks noChangeShapeType="1"/>
            </p:cNvCxnSpPr>
            <p:nvPr/>
          </p:nvCxnSpPr>
          <p:spPr bwMode="auto">
            <a:xfrm>
              <a:off x="885638" y="3121033"/>
              <a:ext cx="139700"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1" name="Straight Connector 17"/>
            <p:cNvCxnSpPr>
              <a:cxnSpLocks noChangeShapeType="1"/>
            </p:cNvCxnSpPr>
            <p:nvPr/>
          </p:nvCxnSpPr>
          <p:spPr bwMode="auto">
            <a:xfrm>
              <a:off x="885638" y="3482983"/>
              <a:ext cx="139700"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2" name="Rectangle 18"/>
            <p:cNvSpPr>
              <a:spLocks noChangeArrowheads="1"/>
            </p:cNvSpPr>
            <p:nvPr/>
          </p:nvSpPr>
          <p:spPr bwMode="auto">
            <a:xfrm>
              <a:off x="2288661" y="-50885"/>
              <a:ext cx="1522940" cy="384260"/>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1100" dirty="0">
                  <a:solidFill>
                    <a:srgbClr val="0070C0"/>
                  </a:solidFill>
                  <a:latin typeface="BrowalliaUPC" pitchFamily="34" charset="-34"/>
                </a:rPr>
                <a:t>The Chairman of the Board </a:t>
              </a:r>
            </a:p>
            <a:p>
              <a:pPr algn="ctr" fontAlgn="auto">
                <a:spcBef>
                  <a:spcPts val="0"/>
                </a:spcBef>
                <a:spcAft>
                  <a:spcPts val="0"/>
                </a:spcAft>
                <a:defRPr/>
              </a:pPr>
              <a:r>
                <a:rPr lang="en-US" sz="1100" dirty="0">
                  <a:solidFill>
                    <a:srgbClr val="0070C0"/>
                  </a:solidFill>
                  <a:latin typeface="BrowalliaUPC" pitchFamily="34" charset="-34"/>
                </a:rPr>
                <a:t>of Directors </a:t>
              </a:r>
              <a:endParaRPr lang="th-TH" sz="1100" dirty="0">
                <a:solidFill>
                  <a:srgbClr val="0070C0"/>
                </a:solidFill>
                <a:latin typeface="BrowalliaUPC" pitchFamily="34" charset="-34"/>
              </a:endParaRPr>
            </a:p>
            <a:p>
              <a:pPr algn="ctr" fontAlgn="auto">
                <a:spcBef>
                  <a:spcPts val="0"/>
                </a:spcBef>
                <a:spcAft>
                  <a:spcPts val="0"/>
                </a:spcAft>
                <a:defRPr/>
              </a:pPr>
              <a:r>
                <a:rPr lang="en-US" sz="1100" dirty="0">
                  <a:solidFill>
                    <a:srgbClr val="0070C0"/>
                  </a:solidFill>
                  <a:latin typeface="BrowalliaUPC" pitchFamily="34" charset="-34"/>
                </a:rPr>
                <a:t>Mr. </a:t>
              </a:r>
              <a:r>
                <a:rPr lang="en-US" sz="1100" dirty="0" err="1">
                  <a:solidFill>
                    <a:srgbClr val="0070C0"/>
                  </a:solidFill>
                  <a:latin typeface="BrowalliaUPC" pitchFamily="34" charset="-34"/>
                </a:rPr>
                <a:t>Pithep</a:t>
              </a:r>
              <a:r>
                <a:rPr lang="th-TH" sz="1100" dirty="0">
                  <a:solidFill>
                    <a:srgbClr val="0070C0"/>
                  </a:solidFill>
                  <a:latin typeface="BrowalliaUPC" pitchFamily="34" charset="-34"/>
                </a:rPr>
                <a:t> </a:t>
              </a:r>
              <a:r>
                <a:rPr lang="en-US" sz="1100" dirty="0" err="1">
                  <a:solidFill>
                    <a:srgbClr val="0070C0"/>
                  </a:solidFill>
                  <a:latin typeface="BrowalliaUPC" pitchFamily="34" charset="-34"/>
                </a:rPr>
                <a:t>Chantarasereekul</a:t>
              </a:r>
              <a:endParaRPr lang="en-US" sz="1100" dirty="0">
                <a:solidFill>
                  <a:srgbClr val="0070C0"/>
                </a:solidFill>
                <a:latin typeface="BrowalliaUPC" pitchFamily="34" charset="-34"/>
              </a:endParaRPr>
            </a:p>
          </p:txBody>
        </p:sp>
        <p:sp>
          <p:nvSpPr>
            <p:cNvPr id="73" name="Rectangle 19"/>
            <p:cNvSpPr>
              <a:spLocks noChangeArrowheads="1"/>
            </p:cNvSpPr>
            <p:nvPr/>
          </p:nvSpPr>
          <p:spPr bwMode="auto">
            <a:xfrm>
              <a:off x="2471751" y="528638"/>
              <a:ext cx="1135062" cy="333375"/>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1100" dirty="0">
                  <a:solidFill>
                    <a:srgbClr val="0070C0"/>
                  </a:solidFill>
                  <a:latin typeface="BrowalliaUPC" pitchFamily="34" charset="-34"/>
                </a:rPr>
                <a:t>Managing Director </a:t>
              </a:r>
            </a:p>
            <a:p>
              <a:pPr algn="ctr" fontAlgn="auto">
                <a:spcBef>
                  <a:spcPts val="0"/>
                </a:spcBef>
                <a:spcAft>
                  <a:spcPts val="0"/>
                </a:spcAft>
                <a:defRPr/>
              </a:pPr>
              <a:r>
                <a:rPr lang="en-US" sz="1100" dirty="0">
                  <a:solidFill>
                    <a:srgbClr val="0070C0"/>
                  </a:solidFill>
                  <a:latin typeface="BrowalliaUPC" pitchFamily="34" charset="-34"/>
                </a:rPr>
                <a:t>Mr. Pichit</a:t>
              </a:r>
              <a:r>
                <a:rPr lang="th-TH" sz="1100" dirty="0">
                  <a:solidFill>
                    <a:srgbClr val="0070C0"/>
                  </a:solidFill>
                  <a:latin typeface="BrowalliaUPC" pitchFamily="34" charset="-34"/>
                </a:rPr>
                <a:t> </a:t>
              </a:r>
              <a:r>
                <a:rPr lang="en-US" sz="1100" dirty="0" err="1">
                  <a:solidFill>
                    <a:srgbClr val="0070C0"/>
                  </a:solidFill>
                  <a:latin typeface="BrowalliaUPC" pitchFamily="34" charset="-34"/>
                </a:rPr>
                <a:t>Chantarasereekul</a:t>
              </a:r>
              <a:endParaRPr lang="en-US" sz="1100" dirty="0">
                <a:solidFill>
                  <a:srgbClr val="0070C0"/>
                </a:solidFill>
                <a:latin typeface="BrowalliaUPC" pitchFamily="34" charset="-34"/>
              </a:endParaRPr>
            </a:p>
          </p:txBody>
        </p:sp>
        <p:sp>
          <p:nvSpPr>
            <p:cNvPr id="74" name="Rectangle 21"/>
            <p:cNvSpPr>
              <a:spLocks noChangeArrowheads="1"/>
            </p:cNvSpPr>
            <p:nvPr/>
          </p:nvSpPr>
          <p:spPr bwMode="auto">
            <a:xfrm>
              <a:off x="1100151" y="1328912"/>
              <a:ext cx="984250" cy="285875"/>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800" dirty="0">
                  <a:solidFill>
                    <a:srgbClr val="0070C0"/>
                  </a:solidFill>
                  <a:latin typeface="BrowalliaUPC" pitchFamily="34" charset="-34"/>
                </a:rPr>
                <a:t>Internal Auditor </a:t>
              </a:r>
            </a:p>
            <a:p>
              <a:pPr algn="ctr" fontAlgn="auto">
                <a:spcBef>
                  <a:spcPts val="0"/>
                </a:spcBef>
                <a:spcAft>
                  <a:spcPts val="0"/>
                </a:spcAft>
                <a:defRPr/>
              </a:pPr>
              <a:r>
                <a:rPr lang="en-US" sz="800" dirty="0" err="1">
                  <a:solidFill>
                    <a:srgbClr val="0070C0"/>
                  </a:solidFill>
                  <a:latin typeface="BrowalliaUPC" pitchFamily="34" charset="-34"/>
                </a:rPr>
                <a:t>Supitcha</a:t>
              </a:r>
              <a:r>
                <a:rPr lang="en-US" sz="800" dirty="0">
                  <a:solidFill>
                    <a:srgbClr val="0070C0"/>
                  </a:solidFill>
                  <a:latin typeface="BrowalliaUPC" pitchFamily="34" charset="-34"/>
                </a:rPr>
                <a:t> </a:t>
              </a:r>
              <a:r>
                <a:rPr lang="en-US" sz="800" dirty="0" err="1">
                  <a:solidFill>
                    <a:srgbClr val="0070C0"/>
                  </a:solidFill>
                  <a:latin typeface="BrowalliaUPC" pitchFamily="34" charset="-34"/>
                </a:rPr>
                <a:t>Khajornchaikul</a:t>
              </a:r>
              <a:endParaRPr lang="en-US" sz="800" dirty="0">
                <a:solidFill>
                  <a:srgbClr val="0070C0"/>
                </a:solidFill>
                <a:latin typeface="BrowalliaUPC" pitchFamily="34" charset="-34"/>
              </a:endParaRPr>
            </a:p>
          </p:txBody>
        </p:sp>
        <p:sp>
          <p:nvSpPr>
            <p:cNvPr id="75" name="Rectangle 22"/>
            <p:cNvSpPr>
              <a:spLocks noChangeArrowheads="1"/>
            </p:cNvSpPr>
            <p:nvPr/>
          </p:nvSpPr>
          <p:spPr bwMode="auto">
            <a:xfrm>
              <a:off x="3781437" y="1328912"/>
              <a:ext cx="1344590" cy="285875"/>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900" dirty="0">
                  <a:solidFill>
                    <a:srgbClr val="0070C0"/>
                  </a:solidFill>
                  <a:latin typeface="BrowalliaUPC" pitchFamily="34" charset="-34"/>
                </a:rPr>
                <a:t>Secretary  and Legal  Manager</a:t>
              </a:r>
            </a:p>
            <a:p>
              <a:pPr algn="ctr" fontAlgn="auto">
                <a:spcBef>
                  <a:spcPts val="0"/>
                </a:spcBef>
                <a:spcAft>
                  <a:spcPts val="0"/>
                </a:spcAft>
                <a:defRPr/>
              </a:pPr>
              <a:r>
                <a:rPr lang="en-US" sz="900" dirty="0">
                  <a:solidFill>
                    <a:srgbClr val="0070C0"/>
                  </a:solidFill>
                  <a:latin typeface="BrowalliaUPC" pitchFamily="34" charset="-34"/>
                </a:rPr>
                <a:t>Noppol  </a:t>
              </a:r>
              <a:r>
                <a:rPr lang="en-US" sz="900" dirty="0" err="1">
                  <a:solidFill>
                    <a:srgbClr val="0070C0"/>
                  </a:solidFill>
                  <a:latin typeface="BrowalliaUPC" pitchFamily="34" charset="-34"/>
                </a:rPr>
                <a:t>Sakthong</a:t>
              </a:r>
              <a:endParaRPr lang="th-TH" sz="900" dirty="0">
                <a:solidFill>
                  <a:srgbClr val="0070C0"/>
                </a:solidFill>
                <a:latin typeface="BrowalliaUPC" pitchFamily="34" charset="-34"/>
              </a:endParaRPr>
            </a:p>
          </p:txBody>
        </p:sp>
        <p:sp>
          <p:nvSpPr>
            <p:cNvPr id="76" name="Rectangle 23"/>
            <p:cNvSpPr>
              <a:spLocks noChangeArrowheads="1"/>
            </p:cNvSpPr>
            <p:nvPr/>
          </p:nvSpPr>
          <p:spPr bwMode="auto">
            <a:xfrm>
              <a:off x="455626" y="1951038"/>
              <a:ext cx="1135062" cy="411089"/>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800" dirty="0">
                  <a:solidFill>
                    <a:srgbClr val="0070C0"/>
                  </a:solidFill>
                  <a:latin typeface="BrowalliaUPC" pitchFamily="34" charset="-34"/>
                </a:rPr>
                <a:t>Senior Assistant Managing Director - Business Support</a:t>
              </a:r>
            </a:p>
            <a:p>
              <a:pPr algn="ctr" fontAlgn="auto">
                <a:spcBef>
                  <a:spcPts val="0"/>
                </a:spcBef>
                <a:spcAft>
                  <a:spcPts val="0"/>
                </a:spcAft>
                <a:defRPr/>
              </a:pPr>
              <a:r>
                <a:rPr lang="en-US" sz="800" dirty="0">
                  <a:solidFill>
                    <a:srgbClr val="0070C0"/>
                  </a:solidFill>
                  <a:latin typeface="BrowalliaUPC" pitchFamily="34" charset="-34"/>
                </a:rPr>
                <a:t>Sakditouch </a:t>
              </a:r>
              <a:r>
                <a:rPr lang="en-US" sz="800" dirty="0" err="1">
                  <a:solidFill>
                    <a:srgbClr val="0070C0"/>
                  </a:solidFill>
                  <a:latin typeface="BrowalliaUPC" pitchFamily="34" charset="-34"/>
                </a:rPr>
                <a:t>Chantarasereekul</a:t>
              </a:r>
              <a:endParaRPr lang="th-TH" sz="800" dirty="0">
                <a:solidFill>
                  <a:srgbClr val="0070C0"/>
                </a:solidFill>
                <a:latin typeface="BrowalliaUPC" pitchFamily="34" charset="-34"/>
              </a:endParaRPr>
            </a:p>
          </p:txBody>
        </p:sp>
        <p:sp>
          <p:nvSpPr>
            <p:cNvPr id="77" name="Rectangle 24"/>
            <p:cNvSpPr>
              <a:spLocks noChangeArrowheads="1"/>
            </p:cNvSpPr>
            <p:nvPr/>
          </p:nvSpPr>
          <p:spPr bwMode="auto">
            <a:xfrm>
              <a:off x="4481526" y="1963738"/>
              <a:ext cx="1133475" cy="474661"/>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900" dirty="0">
                  <a:solidFill>
                    <a:srgbClr val="0070C0"/>
                  </a:solidFill>
                  <a:latin typeface="BrowalliaUPC" pitchFamily="34" charset="-34"/>
                </a:rPr>
                <a:t>Service Director</a:t>
              </a:r>
              <a:endParaRPr lang="th-TH" sz="900" dirty="0">
                <a:solidFill>
                  <a:srgbClr val="0070C0"/>
                </a:solidFill>
                <a:latin typeface="BrowalliaUPC" pitchFamily="34" charset="-34"/>
              </a:endParaRPr>
            </a:p>
            <a:p>
              <a:pPr algn="ctr" fontAlgn="auto">
                <a:spcBef>
                  <a:spcPts val="0"/>
                </a:spcBef>
                <a:spcAft>
                  <a:spcPts val="0"/>
                </a:spcAft>
                <a:defRPr/>
              </a:pPr>
              <a:r>
                <a:rPr lang="en-US" sz="900" dirty="0" err="1">
                  <a:solidFill>
                    <a:srgbClr val="0070C0"/>
                  </a:solidFill>
                  <a:latin typeface="BrowalliaUPC" pitchFamily="34" charset="-34"/>
                </a:rPr>
                <a:t>Sirima</a:t>
              </a:r>
              <a:r>
                <a:rPr lang="en-US" sz="900" dirty="0">
                  <a:solidFill>
                    <a:srgbClr val="0070C0"/>
                  </a:solidFill>
                  <a:latin typeface="BrowalliaUPC" pitchFamily="34" charset="-34"/>
                </a:rPr>
                <a:t> Cha-</a:t>
              </a:r>
              <a:r>
                <a:rPr lang="en-US" sz="900" dirty="0" err="1">
                  <a:solidFill>
                    <a:srgbClr val="0070C0"/>
                  </a:solidFill>
                  <a:latin typeface="BrowalliaUPC" pitchFamily="34" charset="-34"/>
                </a:rPr>
                <a:t>emkun</a:t>
              </a:r>
              <a:endParaRPr lang="en-US" sz="900" dirty="0">
                <a:solidFill>
                  <a:srgbClr val="0070C0"/>
                </a:solidFill>
                <a:latin typeface="BrowalliaUPC" pitchFamily="34" charset="-34"/>
              </a:endParaRPr>
            </a:p>
          </p:txBody>
        </p:sp>
        <p:sp>
          <p:nvSpPr>
            <p:cNvPr id="78" name="Rectangle 25"/>
            <p:cNvSpPr>
              <a:spLocks noChangeArrowheads="1"/>
            </p:cNvSpPr>
            <p:nvPr/>
          </p:nvSpPr>
          <p:spPr bwMode="auto">
            <a:xfrm>
              <a:off x="1869857" y="2579688"/>
              <a:ext cx="938212" cy="249237"/>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800" dirty="0">
                  <a:solidFill>
                    <a:srgbClr val="0070C0"/>
                  </a:solidFill>
                  <a:latin typeface="BrowalliaUPC" pitchFamily="34" charset="-34"/>
                </a:rPr>
                <a:t>Senior Marketing Manager </a:t>
              </a:r>
            </a:p>
            <a:p>
              <a:pPr algn="ctr" fontAlgn="auto">
                <a:spcBef>
                  <a:spcPts val="0"/>
                </a:spcBef>
                <a:spcAft>
                  <a:spcPts val="0"/>
                </a:spcAft>
                <a:defRPr/>
              </a:pPr>
              <a:r>
                <a:rPr lang="en-US" sz="800" dirty="0" err="1">
                  <a:solidFill>
                    <a:srgbClr val="0070C0"/>
                  </a:solidFill>
                  <a:latin typeface="BrowalliaUPC" pitchFamily="34" charset="-34"/>
                </a:rPr>
                <a:t>Jittiya</a:t>
              </a:r>
              <a:r>
                <a:rPr lang="en-US" sz="800" dirty="0">
                  <a:solidFill>
                    <a:srgbClr val="0070C0"/>
                  </a:solidFill>
                  <a:latin typeface="BrowalliaUPC" pitchFamily="34" charset="-34"/>
                </a:rPr>
                <a:t> </a:t>
              </a:r>
              <a:r>
                <a:rPr lang="en-US" sz="800" dirty="0" err="1">
                  <a:solidFill>
                    <a:srgbClr val="0070C0"/>
                  </a:solidFill>
                  <a:latin typeface="BrowalliaUPC" pitchFamily="34" charset="-34"/>
                </a:rPr>
                <a:t>Luangjamekorn</a:t>
              </a:r>
              <a:endParaRPr lang="en-US" sz="800" dirty="0">
                <a:solidFill>
                  <a:srgbClr val="0070C0"/>
                </a:solidFill>
                <a:latin typeface="BrowalliaUPC" pitchFamily="34" charset="-34"/>
              </a:endParaRPr>
            </a:p>
          </p:txBody>
        </p:sp>
        <p:sp>
          <p:nvSpPr>
            <p:cNvPr id="79" name="Rectangle 26"/>
            <p:cNvSpPr>
              <a:spLocks noChangeArrowheads="1"/>
            </p:cNvSpPr>
            <p:nvPr/>
          </p:nvSpPr>
          <p:spPr bwMode="auto">
            <a:xfrm>
              <a:off x="1868851" y="3352800"/>
              <a:ext cx="938213" cy="249238"/>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700" dirty="0">
                  <a:solidFill>
                    <a:srgbClr val="0070C0"/>
                  </a:solidFill>
                  <a:latin typeface="BrowalliaUPC" pitchFamily="34" charset="-34"/>
                </a:rPr>
                <a:t>Marketing Manager </a:t>
              </a:r>
            </a:p>
            <a:p>
              <a:pPr algn="ctr" fontAlgn="auto">
                <a:spcBef>
                  <a:spcPts val="0"/>
                </a:spcBef>
                <a:spcAft>
                  <a:spcPts val="0"/>
                </a:spcAft>
                <a:defRPr/>
              </a:pPr>
              <a:r>
                <a:rPr lang="en-US" sz="700" dirty="0">
                  <a:solidFill>
                    <a:srgbClr val="0070C0"/>
                  </a:solidFill>
                  <a:latin typeface="BrowalliaUPC" pitchFamily="34" charset="-34"/>
                </a:rPr>
                <a:t> New Customers </a:t>
              </a:r>
              <a:endParaRPr lang="th-TH" sz="700" dirty="0">
                <a:solidFill>
                  <a:srgbClr val="0070C0"/>
                </a:solidFill>
                <a:latin typeface="BrowalliaUPC" pitchFamily="34" charset="-34"/>
              </a:endParaRPr>
            </a:p>
            <a:p>
              <a:pPr algn="ctr" fontAlgn="auto">
                <a:spcBef>
                  <a:spcPts val="0"/>
                </a:spcBef>
                <a:spcAft>
                  <a:spcPts val="0"/>
                </a:spcAft>
                <a:defRPr/>
              </a:pPr>
              <a:r>
                <a:rPr lang="en-US" sz="700" dirty="0" err="1">
                  <a:solidFill>
                    <a:srgbClr val="0070C0"/>
                  </a:solidFill>
                  <a:latin typeface="BrowalliaUPC" pitchFamily="34" charset="-34"/>
                </a:rPr>
                <a:t>Veeradech</a:t>
              </a:r>
              <a:r>
                <a:rPr lang="en-US" sz="700" dirty="0">
                  <a:solidFill>
                    <a:srgbClr val="0070C0"/>
                  </a:solidFill>
                  <a:latin typeface="BrowalliaUPC" pitchFamily="34" charset="-34"/>
                </a:rPr>
                <a:t>  </a:t>
              </a:r>
              <a:r>
                <a:rPr lang="en-US" sz="700" dirty="0" err="1">
                  <a:solidFill>
                    <a:srgbClr val="0070C0"/>
                  </a:solidFill>
                  <a:latin typeface="BrowalliaUPC" pitchFamily="34" charset="-34"/>
                </a:rPr>
                <a:t>Lorjitamnuay</a:t>
              </a:r>
              <a:endParaRPr lang="en-US" sz="700" dirty="0">
                <a:solidFill>
                  <a:srgbClr val="0070C0"/>
                </a:solidFill>
                <a:latin typeface="BrowalliaUPC" pitchFamily="34" charset="-34"/>
              </a:endParaRPr>
            </a:p>
          </p:txBody>
        </p:sp>
        <p:sp>
          <p:nvSpPr>
            <p:cNvPr id="80" name="Rectangle 27"/>
            <p:cNvSpPr>
              <a:spLocks noChangeArrowheads="1"/>
            </p:cNvSpPr>
            <p:nvPr/>
          </p:nvSpPr>
          <p:spPr bwMode="auto">
            <a:xfrm>
              <a:off x="1819555" y="2981325"/>
              <a:ext cx="938213" cy="249238"/>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700" dirty="0">
                  <a:solidFill>
                    <a:srgbClr val="0070C0"/>
                  </a:solidFill>
                  <a:latin typeface="BrowalliaUPC" pitchFamily="34" charset="-34"/>
                </a:rPr>
                <a:t>Marketing Manager </a:t>
              </a:r>
            </a:p>
            <a:p>
              <a:pPr algn="ctr" fontAlgn="auto">
                <a:spcBef>
                  <a:spcPts val="0"/>
                </a:spcBef>
                <a:spcAft>
                  <a:spcPts val="0"/>
                </a:spcAft>
                <a:defRPr/>
              </a:pPr>
              <a:r>
                <a:rPr lang="en-US" sz="700" dirty="0">
                  <a:solidFill>
                    <a:srgbClr val="0070C0"/>
                  </a:solidFill>
                  <a:latin typeface="BrowalliaUPC" pitchFamily="34" charset="-34"/>
                </a:rPr>
                <a:t> Former Customers </a:t>
              </a:r>
              <a:endParaRPr lang="th-TH" sz="700" dirty="0">
                <a:solidFill>
                  <a:srgbClr val="0070C0"/>
                </a:solidFill>
                <a:latin typeface="BrowalliaUPC" pitchFamily="34" charset="-34"/>
              </a:endParaRPr>
            </a:p>
            <a:p>
              <a:pPr algn="ctr" fontAlgn="auto">
                <a:spcBef>
                  <a:spcPts val="0"/>
                </a:spcBef>
                <a:spcAft>
                  <a:spcPts val="0"/>
                </a:spcAft>
                <a:defRPr/>
              </a:pPr>
              <a:r>
                <a:rPr lang="en-US" sz="700" dirty="0">
                  <a:solidFill>
                    <a:srgbClr val="0070C0"/>
                  </a:solidFill>
                  <a:latin typeface="BrowalliaUPC" pitchFamily="34" charset="-34"/>
                </a:rPr>
                <a:t>Patthanan </a:t>
              </a:r>
              <a:r>
                <a:rPr lang="en-US" sz="700" dirty="0" err="1">
                  <a:solidFill>
                    <a:srgbClr val="0070C0"/>
                  </a:solidFill>
                  <a:latin typeface="BrowalliaUPC" pitchFamily="34" charset="-34"/>
                </a:rPr>
                <a:t>Jarungklin</a:t>
              </a:r>
              <a:endParaRPr lang="en-US" sz="600" dirty="0">
                <a:solidFill>
                  <a:srgbClr val="0070C0"/>
                </a:solidFill>
                <a:latin typeface="BrowalliaUPC" pitchFamily="34" charset="-34"/>
              </a:endParaRPr>
            </a:p>
          </p:txBody>
        </p:sp>
        <p:cxnSp>
          <p:nvCxnSpPr>
            <p:cNvPr id="81" name="Straight Connector 28"/>
            <p:cNvCxnSpPr>
              <a:cxnSpLocks noChangeShapeType="1"/>
            </p:cNvCxnSpPr>
            <p:nvPr/>
          </p:nvCxnSpPr>
          <p:spPr bwMode="auto">
            <a:xfrm>
              <a:off x="3057024" y="2444725"/>
              <a:ext cx="0" cy="142560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 name="Straight Connector 29"/>
            <p:cNvCxnSpPr>
              <a:cxnSpLocks noChangeShapeType="1"/>
            </p:cNvCxnSpPr>
            <p:nvPr/>
          </p:nvCxnSpPr>
          <p:spPr bwMode="auto">
            <a:xfrm>
              <a:off x="3065241" y="3097220"/>
              <a:ext cx="139700"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3" name="Straight Connector 30"/>
            <p:cNvCxnSpPr>
              <a:cxnSpLocks noChangeShapeType="1"/>
            </p:cNvCxnSpPr>
            <p:nvPr/>
          </p:nvCxnSpPr>
          <p:spPr bwMode="auto">
            <a:xfrm>
              <a:off x="3040593" y="3879857"/>
              <a:ext cx="139700"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4" name="Rectangle 31"/>
            <p:cNvSpPr>
              <a:spLocks noChangeArrowheads="1"/>
            </p:cNvSpPr>
            <p:nvPr/>
          </p:nvSpPr>
          <p:spPr bwMode="auto">
            <a:xfrm>
              <a:off x="3147795" y="2987683"/>
              <a:ext cx="1162050" cy="249237"/>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th-TH" sz="800" dirty="0" err="1">
                  <a:solidFill>
                    <a:srgbClr val="0070C0"/>
                  </a:solidFill>
                  <a:latin typeface="BrowalliaUPC" pitchFamily="34" charset="-34"/>
                </a:rPr>
                <a:t>Relationship</a:t>
              </a:r>
              <a:r>
                <a:rPr lang="th-TH" sz="800" dirty="0">
                  <a:solidFill>
                    <a:srgbClr val="0070C0"/>
                  </a:solidFill>
                  <a:latin typeface="BrowalliaUPC" pitchFamily="34" charset="-34"/>
                </a:rPr>
                <a:t> </a:t>
              </a:r>
              <a:r>
                <a:rPr lang="th-TH" sz="800" dirty="0" err="1">
                  <a:solidFill>
                    <a:srgbClr val="0070C0"/>
                  </a:solidFill>
                  <a:latin typeface="BrowalliaUPC" pitchFamily="34" charset="-34"/>
                </a:rPr>
                <a:t>Manager</a:t>
              </a:r>
              <a:r>
                <a:rPr lang="th-TH" sz="800" dirty="0">
                  <a:solidFill>
                    <a:srgbClr val="0070C0"/>
                  </a:solidFill>
                  <a:latin typeface="BrowalliaUPC" pitchFamily="34" charset="-34"/>
                </a:rPr>
                <a:t> </a:t>
              </a:r>
            </a:p>
            <a:p>
              <a:pPr algn="ctr" fontAlgn="auto">
                <a:spcBef>
                  <a:spcPts val="0"/>
                </a:spcBef>
                <a:spcAft>
                  <a:spcPts val="0"/>
                </a:spcAft>
                <a:defRPr/>
              </a:pPr>
              <a:r>
                <a:rPr lang="en-US" sz="800" dirty="0" err="1">
                  <a:solidFill>
                    <a:srgbClr val="0070C0"/>
                  </a:solidFill>
                  <a:latin typeface="BrowalliaUPC" pitchFamily="34" charset="-34"/>
                </a:rPr>
                <a:t>Sunthareeya</a:t>
              </a:r>
              <a:r>
                <a:rPr lang="en-US" sz="800" dirty="0">
                  <a:solidFill>
                    <a:srgbClr val="0070C0"/>
                  </a:solidFill>
                  <a:latin typeface="BrowalliaUPC" pitchFamily="34" charset="-34"/>
                </a:rPr>
                <a:t> </a:t>
              </a:r>
              <a:r>
                <a:rPr lang="th-TH" sz="800" dirty="0" smtClean="0">
                  <a:solidFill>
                    <a:srgbClr val="0070C0"/>
                  </a:solidFill>
                  <a:latin typeface="BrowalliaUPC" pitchFamily="34" charset="-34"/>
                </a:rPr>
                <a:t> </a:t>
              </a:r>
              <a:r>
                <a:rPr lang="en-US" sz="800" dirty="0" err="1" smtClean="0">
                  <a:solidFill>
                    <a:srgbClr val="0070C0"/>
                  </a:solidFill>
                  <a:latin typeface="BrowalliaUPC" pitchFamily="34" charset="-34"/>
                </a:rPr>
                <a:t>Wangchai</a:t>
              </a:r>
              <a:endParaRPr lang="en-US" sz="800" dirty="0">
                <a:solidFill>
                  <a:srgbClr val="0070C0"/>
                </a:solidFill>
                <a:latin typeface="BrowalliaUPC" pitchFamily="34" charset="-34"/>
              </a:endParaRPr>
            </a:p>
          </p:txBody>
        </p:sp>
        <p:sp>
          <p:nvSpPr>
            <p:cNvPr id="85" name="Rectangle 32"/>
            <p:cNvSpPr>
              <a:spLocks noChangeArrowheads="1"/>
            </p:cNvSpPr>
            <p:nvPr/>
          </p:nvSpPr>
          <p:spPr bwMode="auto">
            <a:xfrm>
              <a:off x="3147795" y="3398845"/>
              <a:ext cx="1162050" cy="249238"/>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700" dirty="0">
                  <a:solidFill>
                    <a:srgbClr val="0070C0"/>
                  </a:solidFill>
                  <a:latin typeface="BrowalliaUPC" pitchFamily="34" charset="-34"/>
                </a:rPr>
                <a:t>Short- Term Marketing   and </a:t>
              </a:r>
            </a:p>
            <a:p>
              <a:pPr algn="ctr" fontAlgn="auto">
                <a:spcBef>
                  <a:spcPts val="0"/>
                </a:spcBef>
                <a:spcAft>
                  <a:spcPts val="0"/>
                </a:spcAft>
                <a:defRPr/>
              </a:pPr>
              <a:r>
                <a:rPr lang="en-US" sz="700" dirty="0">
                  <a:solidFill>
                    <a:srgbClr val="0070C0"/>
                  </a:solidFill>
                  <a:latin typeface="BrowalliaUPC" pitchFamily="34" charset="-34"/>
                </a:rPr>
                <a:t>Replacement Car Manager</a:t>
              </a:r>
              <a:endParaRPr lang="th-TH" sz="800" dirty="0">
                <a:solidFill>
                  <a:srgbClr val="0070C0"/>
                </a:solidFill>
                <a:latin typeface="BrowalliaUPC" pitchFamily="34" charset="-34"/>
              </a:endParaRPr>
            </a:p>
            <a:p>
              <a:pPr algn="ctr" fontAlgn="auto">
                <a:spcBef>
                  <a:spcPts val="0"/>
                </a:spcBef>
                <a:spcAft>
                  <a:spcPts val="0"/>
                </a:spcAft>
                <a:defRPr/>
              </a:pPr>
              <a:r>
                <a:rPr lang="en-US" sz="800" dirty="0">
                  <a:solidFill>
                    <a:srgbClr val="0070C0"/>
                  </a:solidFill>
                  <a:latin typeface="BrowalliaUPC" pitchFamily="34" charset="-34"/>
                </a:rPr>
                <a:t>Chanthip </a:t>
              </a:r>
              <a:r>
                <a:rPr lang="en-US" sz="800" i="1" dirty="0" err="1">
                  <a:solidFill>
                    <a:srgbClr val="0070C0"/>
                  </a:solidFill>
                  <a:latin typeface="BrowalliaUPC" pitchFamily="34" charset="-34"/>
                </a:rPr>
                <a:t>Saeow</a:t>
              </a:r>
              <a:endParaRPr lang="en-US" sz="800" dirty="0">
                <a:solidFill>
                  <a:srgbClr val="0070C0"/>
                </a:solidFill>
                <a:latin typeface="BrowalliaUPC" pitchFamily="34" charset="-34"/>
              </a:endParaRPr>
            </a:p>
          </p:txBody>
        </p:sp>
        <p:sp>
          <p:nvSpPr>
            <p:cNvPr id="86" name="Rectangle 33"/>
            <p:cNvSpPr>
              <a:spLocks noChangeArrowheads="1"/>
            </p:cNvSpPr>
            <p:nvPr/>
          </p:nvSpPr>
          <p:spPr bwMode="auto">
            <a:xfrm>
              <a:off x="4859351" y="3013043"/>
              <a:ext cx="1011237" cy="249237"/>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800" dirty="0">
                  <a:solidFill>
                    <a:srgbClr val="0070C0"/>
                  </a:solidFill>
                  <a:latin typeface="BrowalliaUPC" pitchFamily="34" charset="-34"/>
                </a:rPr>
                <a:t>Service Center Manager </a:t>
              </a:r>
            </a:p>
            <a:p>
              <a:pPr algn="ctr">
                <a:defRPr/>
              </a:pPr>
              <a:r>
                <a:rPr lang="en-US" sz="700" dirty="0">
                  <a:solidFill>
                    <a:srgbClr val="0070C0"/>
                  </a:solidFill>
                  <a:latin typeface="Cordia New" pitchFamily="34" charset="-34"/>
                </a:rPr>
                <a:t>Kanpavit </a:t>
              </a:r>
              <a:r>
                <a:rPr lang="en-US" sz="700" dirty="0" err="1">
                  <a:solidFill>
                    <a:srgbClr val="0070C0"/>
                  </a:solidFill>
                  <a:latin typeface="Cordia New" pitchFamily="34" charset="-34"/>
                </a:rPr>
                <a:t>Jaikwang</a:t>
              </a:r>
              <a:endParaRPr lang="en-US" sz="800" dirty="0">
                <a:solidFill>
                  <a:srgbClr val="0070C0"/>
                </a:solidFill>
                <a:latin typeface="Cordia New" pitchFamily="34" charset="-34"/>
              </a:endParaRPr>
            </a:p>
          </p:txBody>
        </p:sp>
        <p:sp>
          <p:nvSpPr>
            <p:cNvPr id="87" name="Rectangle 34"/>
            <p:cNvSpPr>
              <a:spLocks noChangeArrowheads="1"/>
            </p:cNvSpPr>
            <p:nvPr/>
          </p:nvSpPr>
          <p:spPr bwMode="auto">
            <a:xfrm>
              <a:off x="4859351" y="3395670"/>
              <a:ext cx="1011237" cy="249238"/>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a:r>
                <a:rPr lang="en-US" sz="700" dirty="0">
                  <a:solidFill>
                    <a:srgbClr val="0070C0"/>
                  </a:solidFill>
                  <a:latin typeface="BrowalliaUPC" pitchFamily="34" charset="-34"/>
                </a:rPr>
                <a:t>Service Center Manager  </a:t>
              </a:r>
              <a:r>
                <a:rPr lang="en-US" sz="700" dirty="0" err="1">
                  <a:solidFill>
                    <a:srgbClr val="0070C0"/>
                  </a:solidFill>
                  <a:latin typeface="BrowalliaUPC" pitchFamily="34" charset="-34"/>
                </a:rPr>
                <a:t>Asoke</a:t>
              </a:r>
              <a:r>
                <a:rPr lang="en-US" sz="700" dirty="0">
                  <a:solidFill>
                    <a:srgbClr val="0070C0"/>
                  </a:solidFill>
                  <a:latin typeface="BrowalliaUPC" pitchFamily="34" charset="-34"/>
                </a:rPr>
                <a:t> </a:t>
              </a:r>
              <a:r>
                <a:rPr lang="en-US" sz="700" dirty="0" smtClean="0">
                  <a:solidFill>
                    <a:srgbClr val="0070C0"/>
                  </a:solidFill>
                  <a:latin typeface="BrowalliaUPC" pitchFamily="34" charset="-34"/>
                </a:rPr>
                <a:t>Branch</a:t>
              </a:r>
              <a:endParaRPr lang="en-US" sz="1200" dirty="0">
                <a:solidFill>
                  <a:srgbClr val="0070C0"/>
                </a:solidFill>
                <a:effectLst/>
                <a:latin typeface="Tahoma"/>
                <a:ea typeface="Times New Roman"/>
              </a:endParaRPr>
            </a:p>
            <a:p>
              <a:pPr algn="ctr">
                <a:spcAft>
                  <a:spcPts val="0"/>
                </a:spcAft>
              </a:pPr>
              <a:r>
                <a:rPr lang="th-TH" sz="800" kern="1200" dirty="0">
                  <a:solidFill>
                    <a:srgbClr val="0070C0"/>
                  </a:solidFill>
                  <a:effectLst/>
                  <a:latin typeface="Tahoma"/>
                  <a:ea typeface="Times New Roman"/>
                </a:rPr>
                <a:t>-</a:t>
              </a:r>
              <a:endParaRPr lang="en-US" sz="1200" dirty="0">
                <a:effectLst/>
                <a:latin typeface="Tahoma"/>
                <a:ea typeface="Times New Roman"/>
              </a:endParaRPr>
            </a:p>
          </p:txBody>
        </p:sp>
        <p:sp>
          <p:nvSpPr>
            <p:cNvPr id="88" name="Rectangle 35"/>
            <p:cNvSpPr>
              <a:spLocks noChangeArrowheads="1"/>
            </p:cNvSpPr>
            <p:nvPr/>
          </p:nvSpPr>
          <p:spPr bwMode="auto">
            <a:xfrm>
              <a:off x="4859351" y="3773495"/>
              <a:ext cx="1011237" cy="249238"/>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700" dirty="0">
                  <a:solidFill>
                    <a:srgbClr val="0070C0"/>
                  </a:solidFill>
                  <a:latin typeface="BrowalliaUPC" pitchFamily="34" charset="-34"/>
                </a:rPr>
                <a:t>Replacement Car Manager </a:t>
              </a:r>
            </a:p>
            <a:p>
              <a:pPr algn="ctr" fontAlgn="auto">
                <a:spcBef>
                  <a:spcPts val="0"/>
                </a:spcBef>
                <a:spcAft>
                  <a:spcPts val="0"/>
                </a:spcAft>
                <a:defRPr/>
              </a:pPr>
              <a:r>
                <a:rPr lang="en-US" sz="700" dirty="0" err="1">
                  <a:solidFill>
                    <a:srgbClr val="0070C0"/>
                  </a:solidFill>
                  <a:latin typeface="BrowalliaUPC" pitchFamily="34" charset="-34"/>
                </a:rPr>
                <a:t>Jengmanee</a:t>
              </a:r>
              <a:r>
                <a:rPr lang="en-US" sz="700" dirty="0">
                  <a:solidFill>
                    <a:srgbClr val="0070C0"/>
                  </a:solidFill>
                  <a:latin typeface="BrowalliaUPC" pitchFamily="34" charset="-34"/>
                </a:rPr>
                <a:t> </a:t>
              </a:r>
              <a:r>
                <a:rPr lang="en-US" sz="700" dirty="0" err="1">
                  <a:solidFill>
                    <a:srgbClr val="0070C0"/>
                  </a:solidFill>
                  <a:latin typeface="BrowalliaUPC" pitchFamily="34" charset="-34"/>
                </a:rPr>
                <a:t>Kutanant</a:t>
              </a:r>
              <a:endParaRPr lang="en-US" sz="700" dirty="0">
                <a:solidFill>
                  <a:srgbClr val="0070C0"/>
                </a:solidFill>
                <a:latin typeface="BrowalliaUPC" pitchFamily="34" charset="-34"/>
              </a:endParaRPr>
            </a:p>
          </p:txBody>
        </p:sp>
        <p:sp>
          <p:nvSpPr>
            <p:cNvPr id="89" name="Rectangle 36"/>
            <p:cNvSpPr>
              <a:spLocks noChangeArrowheads="1"/>
            </p:cNvSpPr>
            <p:nvPr/>
          </p:nvSpPr>
          <p:spPr bwMode="auto">
            <a:xfrm>
              <a:off x="0" y="2987683"/>
              <a:ext cx="938212" cy="249237"/>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800" dirty="0">
                  <a:solidFill>
                    <a:srgbClr val="0070C0"/>
                  </a:solidFill>
                  <a:latin typeface="BrowalliaUPC" pitchFamily="34" charset="-34"/>
                </a:rPr>
                <a:t>Finance and Accounting Manager</a:t>
              </a:r>
            </a:p>
            <a:p>
              <a:pPr algn="ctr" fontAlgn="auto">
                <a:spcBef>
                  <a:spcPts val="0"/>
                </a:spcBef>
                <a:spcAft>
                  <a:spcPts val="0"/>
                </a:spcAft>
                <a:defRPr/>
              </a:pPr>
              <a:r>
                <a:rPr lang="en-US" sz="800" dirty="0" err="1">
                  <a:solidFill>
                    <a:srgbClr val="0070C0"/>
                  </a:solidFill>
                  <a:latin typeface="BrowalliaUPC" pitchFamily="34" charset="-34"/>
                </a:rPr>
                <a:t>Pornpan</a:t>
              </a:r>
              <a:r>
                <a:rPr lang="en-US" sz="800" dirty="0">
                  <a:solidFill>
                    <a:srgbClr val="0070C0"/>
                  </a:solidFill>
                  <a:latin typeface="BrowalliaUPC" pitchFamily="34" charset="-34"/>
                </a:rPr>
                <a:t> </a:t>
              </a:r>
              <a:r>
                <a:rPr lang="en-US" sz="800" dirty="0" err="1">
                  <a:solidFill>
                    <a:srgbClr val="0070C0"/>
                  </a:solidFill>
                  <a:latin typeface="BrowalliaUPC" pitchFamily="34" charset="-34"/>
                </a:rPr>
                <a:t>Sattawatkul</a:t>
              </a:r>
              <a:endParaRPr lang="en-US" sz="700" dirty="0">
                <a:solidFill>
                  <a:srgbClr val="0070C0"/>
                </a:solidFill>
                <a:latin typeface="BrowalliaUPC" pitchFamily="34" charset="-34"/>
              </a:endParaRPr>
            </a:p>
          </p:txBody>
        </p:sp>
        <p:sp>
          <p:nvSpPr>
            <p:cNvPr id="90" name="Rectangle 37"/>
            <p:cNvSpPr>
              <a:spLocks noChangeArrowheads="1"/>
            </p:cNvSpPr>
            <p:nvPr/>
          </p:nvSpPr>
          <p:spPr bwMode="auto">
            <a:xfrm>
              <a:off x="0" y="3357570"/>
              <a:ext cx="938212" cy="249238"/>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a:defRPr/>
              </a:pPr>
              <a:r>
                <a:rPr lang="en-US" sz="800" dirty="0">
                  <a:solidFill>
                    <a:srgbClr val="0070C0"/>
                  </a:solidFill>
                  <a:latin typeface="BrowalliaUPC" pitchFamily="34" charset="-34"/>
                </a:rPr>
                <a:t>Administration Department </a:t>
              </a:r>
              <a:r>
                <a:rPr lang="en-US" sz="800" dirty="0" smtClean="0">
                  <a:solidFill>
                    <a:srgbClr val="0070C0"/>
                  </a:solidFill>
                  <a:latin typeface="BrowalliaUPC" pitchFamily="34" charset="-34"/>
                </a:rPr>
                <a:t>Manager</a:t>
              </a:r>
              <a:endParaRPr lang="th-TH" sz="800" dirty="0" smtClean="0">
                <a:solidFill>
                  <a:srgbClr val="0070C0"/>
                </a:solidFill>
                <a:latin typeface="BrowalliaUPC" pitchFamily="34" charset="-34"/>
              </a:endParaRPr>
            </a:p>
            <a:p>
              <a:pPr algn="ctr">
                <a:defRPr/>
              </a:pPr>
              <a:r>
                <a:rPr lang="th-TH" sz="800" dirty="0">
                  <a:solidFill>
                    <a:srgbClr val="0070C0"/>
                  </a:solidFill>
                  <a:latin typeface="BrowalliaUPC" pitchFamily="34" charset="-34"/>
                  <a:ea typeface="ヒラギノ角ゴ Pro W3" charset="-128"/>
                </a:rPr>
                <a:t>-</a:t>
              </a:r>
            </a:p>
          </p:txBody>
        </p:sp>
        <p:cxnSp>
          <p:nvCxnSpPr>
            <p:cNvPr id="91" name="Straight Connector 38"/>
            <p:cNvCxnSpPr>
              <a:cxnSpLocks noChangeShapeType="1"/>
            </p:cNvCxnSpPr>
            <p:nvPr/>
          </p:nvCxnSpPr>
          <p:spPr bwMode="auto">
            <a:xfrm>
              <a:off x="3056313" y="3519495"/>
              <a:ext cx="88900" cy="0"/>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2" name="Rectangle 39"/>
            <p:cNvSpPr>
              <a:spLocks noChangeArrowheads="1"/>
            </p:cNvSpPr>
            <p:nvPr/>
          </p:nvSpPr>
          <p:spPr bwMode="auto">
            <a:xfrm>
              <a:off x="3147795" y="3771908"/>
              <a:ext cx="1162050" cy="249237"/>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fontAlgn="auto">
                <a:spcBef>
                  <a:spcPts val="0"/>
                </a:spcBef>
                <a:spcAft>
                  <a:spcPts val="0"/>
                </a:spcAft>
                <a:defRPr/>
              </a:pPr>
              <a:r>
                <a:rPr lang="en-US" sz="800" dirty="0">
                  <a:solidFill>
                    <a:srgbClr val="0070C0"/>
                  </a:solidFill>
                  <a:latin typeface="BrowalliaUPC" pitchFamily="34" charset="-34"/>
                </a:rPr>
                <a:t>Short- Term Marketing Manager</a:t>
              </a:r>
            </a:p>
            <a:p>
              <a:pPr algn="ctr" fontAlgn="auto">
                <a:spcBef>
                  <a:spcPts val="0"/>
                </a:spcBef>
                <a:spcAft>
                  <a:spcPts val="0"/>
                </a:spcAft>
                <a:defRPr/>
              </a:pPr>
              <a:r>
                <a:rPr lang="en-US" sz="800" dirty="0" err="1">
                  <a:solidFill>
                    <a:srgbClr val="0070C0"/>
                  </a:solidFill>
                  <a:latin typeface="BrowalliaUPC" pitchFamily="34" charset="-34"/>
                </a:rPr>
                <a:t>Asoke</a:t>
              </a:r>
              <a:r>
                <a:rPr lang="en-US" sz="800" dirty="0">
                  <a:solidFill>
                    <a:srgbClr val="0070C0"/>
                  </a:solidFill>
                  <a:latin typeface="BrowalliaUPC" pitchFamily="34" charset="-34"/>
                </a:rPr>
                <a:t> Branch </a:t>
              </a:r>
              <a:endParaRPr lang="th-TH" sz="800" dirty="0">
                <a:solidFill>
                  <a:srgbClr val="0070C0"/>
                </a:solidFill>
                <a:latin typeface="BrowalliaUPC" pitchFamily="34" charset="-34"/>
              </a:endParaRPr>
            </a:p>
            <a:p>
              <a:pPr algn="ctr" fontAlgn="auto">
                <a:spcBef>
                  <a:spcPts val="0"/>
                </a:spcBef>
                <a:spcAft>
                  <a:spcPts val="0"/>
                </a:spcAft>
                <a:defRPr/>
              </a:pPr>
              <a:r>
                <a:rPr lang="en-US" sz="800" dirty="0" err="1">
                  <a:solidFill>
                    <a:srgbClr val="0070C0"/>
                  </a:solidFill>
                  <a:latin typeface="BrowalliaUPC" pitchFamily="34" charset="-34"/>
                </a:rPr>
                <a:t>Natticha</a:t>
              </a:r>
              <a:r>
                <a:rPr lang="en-US" sz="800" dirty="0">
                  <a:solidFill>
                    <a:srgbClr val="0070C0"/>
                  </a:solidFill>
                  <a:latin typeface="BrowalliaUPC" pitchFamily="34" charset="-34"/>
                </a:rPr>
                <a:t> Naka</a:t>
              </a:r>
            </a:p>
          </p:txBody>
        </p:sp>
        <p:cxnSp>
          <p:nvCxnSpPr>
            <p:cNvPr id="93" name="Straight Connector 42"/>
            <p:cNvCxnSpPr>
              <a:cxnSpLocks noChangeShapeType="1"/>
            </p:cNvCxnSpPr>
            <p:nvPr/>
          </p:nvCxnSpPr>
          <p:spPr bwMode="auto">
            <a:xfrm rot="16200000" flipH="1">
              <a:off x="2759729" y="2160310"/>
              <a:ext cx="593172" cy="4"/>
            </a:xfrm>
            <a:prstGeom prst="line">
              <a:avLst/>
            </a:prstGeom>
            <a:noFill/>
            <a:ln w="6350">
              <a:solidFill>
                <a:srgbClr val="4F81B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4" name="Rectangle 43"/>
            <p:cNvSpPr>
              <a:spLocks noChangeArrowheads="1"/>
            </p:cNvSpPr>
            <p:nvPr/>
          </p:nvSpPr>
          <p:spPr bwMode="auto">
            <a:xfrm>
              <a:off x="2506212" y="1962325"/>
              <a:ext cx="1133475" cy="350837"/>
            </a:xfrm>
            <a:prstGeom prst="rect">
              <a:avLst/>
            </a:prstGeom>
            <a:solidFill>
              <a:srgbClr val="FFFFFF"/>
            </a:solidFill>
            <a:ln w="12700" algn="ctr">
              <a:solidFill>
                <a:srgbClr val="00B0F0"/>
              </a:solidFill>
              <a:miter lim="800000"/>
              <a:headEnd/>
              <a:tailEnd/>
            </a:ln>
          </p:spPr>
          <p:txBody>
            <a:bodyPr rot="0" vert="horz" wrap="square" lIns="91440" tIns="45720" rIns="91440" bIns="45720" anchor="ctr" anchorCtr="0" upright="1">
              <a:noAutofit/>
            </a:bodyPr>
            <a:lstStyle/>
            <a:p>
              <a:pPr algn="ctr">
                <a:defRPr/>
              </a:pPr>
              <a:r>
                <a:rPr lang="th-TH" sz="900" dirty="0" err="1">
                  <a:solidFill>
                    <a:srgbClr val="0070C0"/>
                  </a:solidFill>
                  <a:latin typeface="BrowalliaUPC" pitchFamily="34" charset="-34"/>
                </a:rPr>
                <a:t>Vice</a:t>
              </a:r>
              <a:r>
                <a:rPr lang="th-TH" sz="900" dirty="0">
                  <a:solidFill>
                    <a:srgbClr val="0070C0"/>
                  </a:solidFill>
                  <a:latin typeface="BrowalliaUPC" pitchFamily="34" charset="-34"/>
                </a:rPr>
                <a:t> </a:t>
              </a:r>
              <a:r>
                <a:rPr lang="th-TH" sz="900" dirty="0" err="1">
                  <a:solidFill>
                    <a:srgbClr val="0070C0"/>
                  </a:solidFill>
                  <a:latin typeface="BrowalliaUPC" pitchFamily="34" charset="-34"/>
                </a:rPr>
                <a:t>President</a:t>
              </a:r>
              <a:r>
                <a:rPr lang="th-TH" sz="900" dirty="0">
                  <a:solidFill>
                    <a:srgbClr val="0070C0"/>
                  </a:solidFill>
                  <a:latin typeface="BrowalliaUPC" pitchFamily="34" charset="-34"/>
                </a:rPr>
                <a:t> </a:t>
              </a:r>
              <a:r>
                <a:rPr lang="en-US" sz="900" dirty="0">
                  <a:solidFill>
                    <a:srgbClr val="0070C0"/>
                  </a:solidFill>
                  <a:latin typeface="BrowalliaUPC" pitchFamily="34" charset="-34"/>
                </a:rPr>
                <a:t>– Marketing</a:t>
              </a:r>
              <a:r>
                <a:rPr lang="th-TH" sz="900" dirty="0">
                  <a:solidFill>
                    <a:srgbClr val="0070C0"/>
                  </a:solidFill>
                  <a:latin typeface="BrowalliaUPC" pitchFamily="34" charset="-34"/>
                </a:rPr>
                <a:t> </a:t>
              </a:r>
            </a:p>
            <a:p>
              <a:pPr algn="ctr">
                <a:defRPr/>
              </a:pPr>
              <a:r>
                <a:rPr lang="en-US" sz="900" dirty="0">
                  <a:solidFill>
                    <a:srgbClr val="0070C0"/>
                  </a:solidFill>
                  <a:latin typeface="BrowalliaUPC" pitchFamily="34" charset="-34"/>
                  <a:ea typeface="ヒラギノ角ゴ Pro W3" charset="-128"/>
                </a:rPr>
                <a:t>-</a:t>
              </a:r>
            </a:p>
          </p:txBody>
        </p:sp>
      </p:grpSp>
      <p:sp>
        <p:nvSpPr>
          <p:cNvPr id="46" name="TextBox 45"/>
          <p:cNvSpPr txBox="1"/>
          <p:nvPr/>
        </p:nvSpPr>
        <p:spPr>
          <a:xfrm>
            <a:off x="441790" y="564599"/>
            <a:ext cx="5857916" cy="615553"/>
          </a:xfrm>
          <a:prstGeom prst="rect">
            <a:avLst/>
          </a:prstGeom>
          <a:noFill/>
        </p:spPr>
        <p:txBody>
          <a:bodyPr wrap="square" rtlCol="0">
            <a:spAutoFit/>
          </a:bodyPr>
          <a:lstStyle/>
          <a:p>
            <a:r>
              <a:rPr lang="en-US" sz="1800" b="1" dirty="0" smtClean="0">
                <a:latin typeface="CordiaUPC" pitchFamily="34" charset="-34"/>
              </a:rPr>
              <a:t>Management Structure</a:t>
            </a:r>
            <a:endParaRPr lang="en-US" sz="1600" dirty="0" smtClean="0">
              <a:solidFill>
                <a:srgbClr val="0070C0"/>
              </a:solidFill>
              <a:latin typeface="CordiaUPC" pitchFamily="34" charset="-34"/>
            </a:endParaRPr>
          </a:p>
          <a:p>
            <a:pPr algn="just"/>
            <a:r>
              <a:rPr lang="en-US" sz="1600" dirty="0" smtClean="0">
                <a:latin typeface="BrowalliaUPC" pitchFamily="34" charset="-34"/>
              </a:rPr>
              <a:t>Management Structure as at 31 December 2017</a:t>
            </a:r>
          </a:p>
        </p:txBody>
      </p:sp>
      <p:sp>
        <p:nvSpPr>
          <p:cNvPr id="47" name="Rectangle 60"/>
          <p:cNvSpPr/>
          <p:nvPr/>
        </p:nvSpPr>
        <p:spPr>
          <a:xfrm>
            <a:off x="4797152" y="1930111"/>
            <a:ext cx="1557032" cy="1078673"/>
          </a:xfrm>
          <a:prstGeom prst="rect">
            <a:avLst/>
          </a:prstGeom>
          <a:noFill/>
          <a:ln w="12700">
            <a:solidFill>
              <a:srgbClr val="0DD1FF"/>
            </a:solidFill>
          </a:ln>
        </p:spPr>
        <p:style>
          <a:lnRef idx="2">
            <a:schemeClr val="accent1"/>
          </a:lnRef>
          <a:fillRef idx="1">
            <a:schemeClr val="lt1"/>
          </a:fillRef>
          <a:effectRef idx="0">
            <a:schemeClr val="accent1"/>
          </a:effectRef>
          <a:fontRef idx="minor">
            <a:schemeClr val="dk1"/>
          </a:fontRef>
        </p:style>
        <p:txBody>
          <a:bodyPr anchor="ctr"/>
          <a:lstStyle/>
          <a:p>
            <a:pPr fontAlgn="auto">
              <a:lnSpc>
                <a:spcPts val="1100"/>
              </a:lnSpc>
              <a:spcBef>
                <a:spcPts val="0"/>
              </a:spcBef>
              <a:spcAft>
                <a:spcPts val="0"/>
              </a:spcAft>
              <a:defRPr/>
            </a:pPr>
            <a:r>
              <a:rPr lang="en-US" sz="1200" b="1" dirty="0" smtClean="0">
                <a:solidFill>
                  <a:srgbClr val="0070C0"/>
                </a:solidFill>
                <a:latin typeface="BrowalliaUPC" pitchFamily="34" charset="-34"/>
              </a:rPr>
              <a:t>Directors</a:t>
            </a:r>
            <a:endParaRPr lang="th-TH" sz="1200" b="1" dirty="0" smtClean="0">
              <a:solidFill>
                <a:srgbClr val="0070C0"/>
              </a:solidFill>
              <a:latin typeface="BrowalliaUPC" pitchFamily="34" charset="-34"/>
            </a:endParaRPr>
          </a:p>
          <a:p>
            <a:pPr fontAlgn="auto">
              <a:lnSpc>
                <a:spcPts val="1100"/>
              </a:lnSpc>
              <a:spcBef>
                <a:spcPts val="0"/>
              </a:spcBef>
              <a:spcAft>
                <a:spcPts val="0"/>
              </a:spcAft>
              <a:defRPr/>
            </a:pPr>
            <a:r>
              <a:rPr lang="en-US" sz="1200" dirty="0" smtClean="0">
                <a:solidFill>
                  <a:srgbClr val="0070C0"/>
                </a:solidFill>
                <a:latin typeface="BrowalliaUPC" pitchFamily="34" charset="-34"/>
              </a:rPr>
              <a:t>Mr. </a:t>
            </a:r>
            <a:r>
              <a:rPr lang="en-US" sz="1200" dirty="0" err="1" smtClean="0">
                <a:solidFill>
                  <a:srgbClr val="0070C0"/>
                </a:solidFill>
                <a:latin typeface="BrowalliaUPC" pitchFamily="34" charset="-34"/>
              </a:rPr>
              <a:t>Pithep</a:t>
            </a:r>
            <a:r>
              <a:rPr lang="en-US" sz="1200" dirty="0" smtClean="0">
                <a:solidFill>
                  <a:srgbClr val="0070C0"/>
                </a:solidFill>
                <a:latin typeface="BrowalliaUPC" pitchFamily="34" charset="-34"/>
              </a:rPr>
              <a:t> </a:t>
            </a:r>
            <a:r>
              <a:rPr lang="en-US" sz="1200" dirty="0" err="1" smtClean="0">
                <a:solidFill>
                  <a:srgbClr val="0070C0"/>
                </a:solidFill>
                <a:latin typeface="BrowalliaUPC" pitchFamily="34" charset="-34"/>
              </a:rPr>
              <a:t>Chantarasereekul</a:t>
            </a:r>
            <a:endParaRPr lang="th-TH" sz="1200" dirty="0" smtClean="0">
              <a:solidFill>
                <a:srgbClr val="0070C0"/>
              </a:solidFill>
              <a:latin typeface="BrowalliaUPC" pitchFamily="34" charset="-34"/>
            </a:endParaRPr>
          </a:p>
          <a:p>
            <a:pPr fontAlgn="auto">
              <a:lnSpc>
                <a:spcPts val="1100"/>
              </a:lnSpc>
              <a:spcBef>
                <a:spcPts val="0"/>
              </a:spcBef>
              <a:spcAft>
                <a:spcPts val="0"/>
              </a:spcAft>
              <a:defRPr/>
            </a:pPr>
            <a:r>
              <a:rPr lang="en-US" sz="1200" dirty="0" smtClean="0">
                <a:solidFill>
                  <a:srgbClr val="0070C0"/>
                </a:solidFill>
                <a:latin typeface="BrowalliaUPC" pitchFamily="34" charset="-34"/>
              </a:rPr>
              <a:t>Mr. </a:t>
            </a:r>
            <a:r>
              <a:rPr lang="en-US" sz="1200" dirty="0" err="1" smtClean="0">
                <a:solidFill>
                  <a:srgbClr val="0070C0"/>
                </a:solidFill>
                <a:latin typeface="BrowalliaUPC" pitchFamily="34" charset="-34"/>
              </a:rPr>
              <a:t>Pichit</a:t>
            </a:r>
            <a:r>
              <a:rPr lang="th-TH" sz="1200" dirty="0" smtClean="0">
                <a:solidFill>
                  <a:srgbClr val="0070C0"/>
                </a:solidFill>
                <a:latin typeface="BrowalliaUPC" pitchFamily="34" charset="-34"/>
              </a:rPr>
              <a:t> </a:t>
            </a:r>
            <a:r>
              <a:rPr lang="en-US" sz="1200" dirty="0" err="1" smtClean="0">
                <a:solidFill>
                  <a:srgbClr val="0070C0"/>
                </a:solidFill>
                <a:latin typeface="BrowalliaUPC" pitchFamily="34" charset="-34"/>
              </a:rPr>
              <a:t>Chantarasereekul</a:t>
            </a:r>
            <a:endParaRPr lang="th-TH" sz="1200" dirty="0" smtClean="0">
              <a:solidFill>
                <a:srgbClr val="0070C0"/>
              </a:solidFill>
              <a:latin typeface="BrowalliaUPC" pitchFamily="34" charset="-34"/>
            </a:endParaRPr>
          </a:p>
          <a:p>
            <a:pPr fontAlgn="auto">
              <a:lnSpc>
                <a:spcPts val="1100"/>
              </a:lnSpc>
              <a:spcBef>
                <a:spcPts val="0"/>
              </a:spcBef>
              <a:spcAft>
                <a:spcPts val="0"/>
              </a:spcAft>
              <a:defRPr/>
            </a:pPr>
            <a:r>
              <a:rPr lang="en-US" sz="1200" dirty="0" err="1" smtClean="0">
                <a:solidFill>
                  <a:srgbClr val="0070C0"/>
                </a:solidFill>
                <a:latin typeface="BrowalliaUPC" pitchFamily="34" charset="-34"/>
              </a:rPr>
              <a:t>Mr</a:t>
            </a:r>
            <a:r>
              <a:rPr lang="en-US" sz="1200" dirty="0" smtClean="0">
                <a:solidFill>
                  <a:srgbClr val="0070C0"/>
                </a:solidFill>
                <a:latin typeface="BrowalliaUPC" pitchFamily="34" charset="-34"/>
              </a:rPr>
              <a:t>  </a:t>
            </a:r>
            <a:r>
              <a:rPr lang="en-US" sz="1200" dirty="0" err="1" smtClean="0">
                <a:solidFill>
                  <a:srgbClr val="0070C0"/>
                </a:solidFill>
                <a:latin typeface="BrowalliaUPC" pitchFamily="34" charset="-34"/>
              </a:rPr>
              <a:t>Karoon</a:t>
            </a:r>
            <a:r>
              <a:rPr lang="en-US" sz="1200" dirty="0" smtClean="0">
                <a:solidFill>
                  <a:srgbClr val="0070C0"/>
                </a:solidFill>
                <a:latin typeface="BrowalliaUPC" pitchFamily="34" charset="-34"/>
              </a:rPr>
              <a:t> </a:t>
            </a:r>
            <a:r>
              <a:rPr lang="en-US" sz="1200" dirty="0" err="1" smtClean="0">
                <a:solidFill>
                  <a:srgbClr val="0070C0"/>
                </a:solidFill>
                <a:latin typeface="BrowalliaUPC" pitchFamily="34" charset="-34"/>
              </a:rPr>
              <a:t>Laoharajatanand</a:t>
            </a:r>
            <a:endParaRPr lang="th-TH" sz="1200" dirty="0" smtClean="0">
              <a:solidFill>
                <a:srgbClr val="0070C0"/>
              </a:solidFill>
              <a:latin typeface="BrowalliaUPC" pitchFamily="34" charset="-34"/>
            </a:endParaRPr>
          </a:p>
          <a:p>
            <a:pPr fontAlgn="auto">
              <a:lnSpc>
                <a:spcPts val="1100"/>
              </a:lnSpc>
              <a:spcBef>
                <a:spcPts val="0"/>
              </a:spcBef>
              <a:spcAft>
                <a:spcPts val="0"/>
              </a:spcAft>
              <a:defRPr/>
            </a:pPr>
            <a:r>
              <a:rPr lang="th-TH" sz="1200" dirty="0" err="1" smtClean="0">
                <a:solidFill>
                  <a:srgbClr val="0070C0"/>
                </a:solidFill>
                <a:latin typeface="BrowalliaUPC" pitchFamily="34" charset="-34"/>
              </a:rPr>
              <a:t>Mr.</a:t>
            </a:r>
            <a:r>
              <a:rPr lang="th-TH" sz="1200" dirty="0" smtClean="0">
                <a:solidFill>
                  <a:srgbClr val="0070C0"/>
                </a:solidFill>
                <a:latin typeface="BrowalliaUPC" pitchFamily="34" charset="-34"/>
              </a:rPr>
              <a:t> </a:t>
            </a:r>
            <a:r>
              <a:rPr lang="th-TH" sz="1200" dirty="0" err="1" smtClean="0">
                <a:solidFill>
                  <a:srgbClr val="0070C0"/>
                </a:solidFill>
                <a:latin typeface="BrowalliaUPC" pitchFamily="34" charset="-34"/>
              </a:rPr>
              <a:t>Chaiwat</a:t>
            </a:r>
            <a:r>
              <a:rPr lang="th-TH" sz="1200" dirty="0" smtClean="0">
                <a:solidFill>
                  <a:srgbClr val="0070C0"/>
                </a:solidFill>
                <a:latin typeface="BrowalliaUPC" pitchFamily="34" charset="-34"/>
              </a:rPr>
              <a:t> </a:t>
            </a:r>
            <a:r>
              <a:rPr lang="th-TH" sz="1200" dirty="0" err="1" smtClean="0">
                <a:solidFill>
                  <a:srgbClr val="0070C0"/>
                </a:solidFill>
                <a:latin typeface="BrowalliaUPC" pitchFamily="34" charset="-34"/>
              </a:rPr>
              <a:t>Atsawintarangkun</a:t>
            </a:r>
            <a:endParaRPr lang="th-TH" sz="1200" dirty="0" smtClean="0">
              <a:solidFill>
                <a:srgbClr val="0070C0"/>
              </a:solidFill>
              <a:latin typeface="BrowalliaUPC" pitchFamily="34" charset="-34"/>
            </a:endParaRPr>
          </a:p>
          <a:p>
            <a:pPr>
              <a:lnSpc>
                <a:spcPts val="1100"/>
              </a:lnSpc>
              <a:defRPr/>
            </a:pPr>
            <a:r>
              <a:rPr lang="th-TH" sz="1200" dirty="0" err="1">
                <a:solidFill>
                  <a:srgbClr val="0070C0"/>
                </a:solidFill>
                <a:latin typeface="BrowalliaUPC" pitchFamily="34" charset="-34"/>
                <a:cs typeface="BrowalliaUPC" pitchFamily="34" charset="-34"/>
              </a:rPr>
              <a:t>Mrs</a:t>
            </a:r>
            <a:r>
              <a:rPr lang="th-TH" sz="1200" dirty="0">
                <a:solidFill>
                  <a:srgbClr val="0070C0"/>
                </a:solidFill>
                <a:latin typeface="BrowalliaUPC" pitchFamily="34" charset="-34"/>
                <a:cs typeface="BrowalliaUPC" pitchFamily="34" charset="-34"/>
              </a:rPr>
              <a:t>. </a:t>
            </a:r>
            <a:r>
              <a:rPr lang="th-TH" sz="1200" dirty="0" err="1">
                <a:solidFill>
                  <a:srgbClr val="0070C0"/>
                </a:solidFill>
                <a:latin typeface="BrowalliaUPC" pitchFamily="34" charset="-34"/>
                <a:cs typeface="BrowalliaUPC" pitchFamily="34" charset="-34"/>
              </a:rPr>
              <a:t>Supaporn</a:t>
            </a:r>
            <a:r>
              <a:rPr lang="th-TH" sz="1200" dirty="0">
                <a:solidFill>
                  <a:srgbClr val="0070C0"/>
                </a:solidFill>
                <a:latin typeface="BrowalliaUPC" pitchFamily="34" charset="-34"/>
                <a:cs typeface="BrowalliaUPC" pitchFamily="34" charset="-34"/>
              </a:rPr>
              <a:t> </a:t>
            </a:r>
            <a:r>
              <a:rPr lang="th-TH" sz="1200" dirty="0" err="1" smtClean="0">
                <a:solidFill>
                  <a:srgbClr val="0070C0"/>
                </a:solidFill>
                <a:latin typeface="BrowalliaUPC" pitchFamily="34" charset="-34"/>
                <a:cs typeface="BrowalliaUPC" pitchFamily="34" charset="-34"/>
              </a:rPr>
              <a:t>Jittmittraparp</a:t>
            </a:r>
            <a:endParaRPr lang="th-TH" sz="1200" dirty="0" smtClean="0">
              <a:solidFill>
                <a:srgbClr val="0070C0"/>
              </a:solidFill>
              <a:latin typeface="BrowalliaUPC" pitchFamily="34" charset="-34"/>
            </a:endParaRPr>
          </a:p>
          <a:p>
            <a:pPr fontAlgn="auto">
              <a:lnSpc>
                <a:spcPts val="1100"/>
              </a:lnSpc>
              <a:spcBef>
                <a:spcPts val="0"/>
              </a:spcBef>
              <a:spcAft>
                <a:spcPts val="0"/>
              </a:spcAft>
              <a:defRPr/>
            </a:pPr>
            <a:r>
              <a:rPr lang="en-GB" sz="1200" dirty="0" err="1">
                <a:solidFill>
                  <a:srgbClr val="0070C0"/>
                </a:solidFill>
              </a:rPr>
              <a:t>Assoc</a:t>
            </a:r>
            <a:r>
              <a:rPr lang="en-GB" sz="1200" dirty="0">
                <a:solidFill>
                  <a:srgbClr val="0070C0"/>
                </a:solidFill>
              </a:rPr>
              <a:t> Prof Dr </a:t>
            </a:r>
            <a:r>
              <a:rPr lang="en-GB" sz="1200" dirty="0" err="1">
                <a:solidFill>
                  <a:srgbClr val="0070C0"/>
                </a:solidFill>
              </a:rPr>
              <a:t>Pasu</a:t>
            </a:r>
            <a:r>
              <a:rPr lang="en-GB" sz="1200" dirty="0">
                <a:solidFill>
                  <a:srgbClr val="0070C0"/>
                </a:solidFill>
              </a:rPr>
              <a:t> </a:t>
            </a:r>
            <a:r>
              <a:rPr lang="en-GB" sz="1200" dirty="0" err="1">
                <a:solidFill>
                  <a:srgbClr val="0070C0"/>
                </a:solidFill>
              </a:rPr>
              <a:t>Decharin</a:t>
            </a:r>
            <a:r>
              <a:rPr lang="en-GB" sz="1200" dirty="0">
                <a:solidFill>
                  <a:srgbClr val="0070C0"/>
                </a:solidFill>
              </a:rPr>
              <a:t> </a:t>
            </a:r>
            <a:endParaRPr lang="th-TH" sz="1200" dirty="0" smtClean="0">
              <a:solidFill>
                <a:srgbClr val="0070C0"/>
              </a:solidFill>
              <a:latin typeface="BrowalliaUPC" pitchFamily="34" charset="-34"/>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95282"/>
            <a:ext cx="5857916" cy="8409995"/>
          </a:xfrm>
          <a:prstGeom prst="rect">
            <a:avLst/>
          </a:prstGeom>
          <a:noFill/>
        </p:spPr>
        <p:txBody>
          <a:bodyPr wrap="square" rtlCol="0">
            <a:spAutoFit/>
          </a:bodyPr>
          <a:lstStyle/>
          <a:p>
            <a:endParaRPr lang="en-US" sz="1400" dirty="0" smtClean="0">
              <a:latin typeface="CordiaUPC" pitchFamily="34" charset="-34"/>
              <a:cs typeface="CordiaUPC" pitchFamily="34" charset="-34"/>
            </a:endParaRPr>
          </a:p>
          <a:p>
            <a:pPr algn="thaiDist"/>
            <a:r>
              <a:rPr lang="en-US" sz="1400" b="1" dirty="0">
                <a:latin typeface="CordiaUPC" pitchFamily="34" charset="-34"/>
                <a:cs typeface="CordiaUPC" pitchFamily="34" charset="-34"/>
              </a:rPr>
              <a:t>(1.1) The Board of </a:t>
            </a:r>
            <a:r>
              <a:rPr lang="en-US" sz="1400" b="1" dirty="0" smtClean="0">
                <a:latin typeface="CordiaUPC" pitchFamily="34" charset="-34"/>
                <a:cs typeface="CordiaUPC" pitchFamily="34" charset="-34"/>
              </a:rPr>
              <a:t>Directors</a:t>
            </a:r>
          </a:p>
          <a:p>
            <a:pPr algn="thaiDist"/>
            <a:endParaRPr lang="en-US" sz="1400" b="1" dirty="0">
              <a:solidFill>
                <a:srgbClr val="00B0F0"/>
              </a:solidFill>
              <a:latin typeface="CordiaUPC" pitchFamily="34" charset="-34"/>
              <a:cs typeface="CordiaUPC" pitchFamily="34" charset="-34"/>
            </a:endParaRPr>
          </a:p>
          <a:p>
            <a:pPr algn="just"/>
            <a:r>
              <a:rPr lang="en-US" sz="1400" dirty="0">
                <a:latin typeface="CordiaUPC" pitchFamily="34" charset="-34"/>
                <a:cs typeface="CordiaUPC" pitchFamily="34" charset="-34"/>
              </a:rPr>
              <a:t>As at 31 December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the Board of Directors consists of </a:t>
            </a:r>
            <a:r>
              <a:rPr lang="en-US" sz="1400" dirty="0" smtClean="0">
                <a:latin typeface="CordiaUPC" pitchFamily="34" charset="-34"/>
                <a:cs typeface="CordiaUPC" pitchFamily="34" charset="-34"/>
              </a:rPr>
              <a:t>6 directors </a:t>
            </a:r>
            <a:r>
              <a:rPr lang="en-US" sz="1400" dirty="0">
                <a:latin typeface="CordiaUPC" pitchFamily="34" charset="-34"/>
                <a:cs typeface="CordiaUPC" pitchFamily="34" charset="-34"/>
              </a:rPr>
              <a:t>(all directors have been trained with the Director Accreditation Program) as followings</a:t>
            </a:r>
            <a:r>
              <a:rPr lang="en-US" sz="1400" dirty="0" smtClean="0">
                <a:latin typeface="CordiaUPC" pitchFamily="34" charset="-34"/>
                <a:cs typeface="CordiaUPC" pitchFamily="34" charset="-34"/>
              </a:rPr>
              <a:t>:</a:t>
            </a:r>
          </a:p>
          <a:p>
            <a:pPr algn="just"/>
            <a:endParaRPr lang="th-TH" sz="1400" dirty="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r>
              <a:rPr lang="ca-ES" sz="1200" dirty="0">
                <a:latin typeface="CordiaUPC" pitchFamily="34" charset="-34"/>
                <a:cs typeface="CordiaUPC" pitchFamily="34" charset="-34"/>
              </a:rPr>
              <a:t>* Mr Noppol Sakthong as the Company secretary</a:t>
            </a:r>
            <a:endParaRPr lang="en-US" sz="1200" dirty="0">
              <a:latin typeface="CordiaUPC" pitchFamily="34" charset="-34"/>
              <a:cs typeface="CordiaUPC" pitchFamily="34" charset="-34"/>
            </a:endParaRPr>
          </a:p>
          <a:p>
            <a:endParaRPr lang="en-US" sz="1050" dirty="0"/>
          </a:p>
          <a:p>
            <a:endParaRPr lang="en-US" sz="1400" dirty="0" smtClean="0">
              <a:latin typeface="CordiaUPC" pitchFamily="34" charset="-34"/>
              <a:cs typeface="CordiaUPC" pitchFamily="34" charset="-34"/>
            </a:endParaRPr>
          </a:p>
          <a:p>
            <a:pPr fontAlgn="auto">
              <a:spcBef>
                <a:spcPts val="0"/>
              </a:spcBef>
              <a:spcAft>
                <a:spcPts val="0"/>
              </a:spcAft>
              <a:defRPr/>
            </a:pPr>
            <a:r>
              <a:rPr lang="en-US" sz="1400" b="1" dirty="0">
                <a:latin typeface="CordiaUPC" pitchFamily="34" charset="-34"/>
                <a:cs typeface="CordiaUPC" pitchFamily="34" charset="-34"/>
              </a:rPr>
              <a:t>Authorized Directors</a:t>
            </a:r>
          </a:p>
          <a:p>
            <a:pPr algn="just" fontAlgn="auto">
              <a:spcBef>
                <a:spcPts val="0"/>
              </a:spcBef>
              <a:spcAft>
                <a:spcPts val="0"/>
              </a:spcAft>
              <a:defRPr/>
            </a:pPr>
            <a:r>
              <a:rPr lang="en-US" sz="1400" dirty="0">
                <a:latin typeface="CordiaUPC" pitchFamily="34" charset="-34"/>
                <a:cs typeface="CordiaUPC" pitchFamily="34" charset="-34"/>
              </a:rPr>
              <a:t>Authorized directors consist of </a:t>
            </a:r>
            <a:r>
              <a:rPr lang="en-US" sz="1400" dirty="0" smtClean="0">
                <a:latin typeface="CordiaUPC" pitchFamily="34" charset="-34"/>
                <a:cs typeface="CordiaUPC" pitchFamily="34" charset="-34"/>
              </a:rPr>
              <a:t>Mr</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Pithep</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Chantarasereekul</a:t>
            </a:r>
            <a:r>
              <a:rPr lang="en-US" sz="1400" dirty="0">
                <a:latin typeface="CordiaUPC" pitchFamily="34" charset="-34"/>
                <a:cs typeface="CordiaUPC" pitchFamily="34" charset="-34"/>
              </a:rPr>
              <a:t> and Mr. Pichit</a:t>
            </a:r>
            <a:r>
              <a:rPr lang="th-TH" sz="1400" dirty="0">
                <a:latin typeface="CordiaUPC" pitchFamily="34" charset="-34"/>
                <a:cs typeface="CordiaUPC" pitchFamily="34" charset="-34"/>
              </a:rPr>
              <a:t> </a:t>
            </a:r>
            <a:r>
              <a:rPr lang="en-US" sz="1400" dirty="0" err="1" smtClean="0">
                <a:latin typeface="CordiaUPC" pitchFamily="34" charset="-34"/>
                <a:cs typeface="CordiaUPC" pitchFamily="34" charset="-34"/>
              </a:rPr>
              <a:t>Chantarasereekul</a:t>
            </a:r>
            <a:r>
              <a:rPr lang="en-US" sz="1400" dirty="0" smtClean="0">
                <a:latin typeface="CordiaUPC" pitchFamily="34" charset="-34"/>
                <a:cs typeface="CordiaUPC" pitchFamily="34" charset="-34"/>
              </a:rPr>
              <a:t> authorized </a:t>
            </a:r>
            <a:r>
              <a:rPr lang="en-US" sz="1400" dirty="0">
                <a:latin typeface="CordiaUPC" pitchFamily="34" charset="-34"/>
                <a:cs typeface="CordiaUPC" pitchFamily="34" charset="-34"/>
              </a:rPr>
              <a:t>directors may sign jointly and affixed with company seal to bind the Company. </a:t>
            </a:r>
          </a:p>
          <a:p>
            <a:endParaRPr lang="en-US" sz="1400" dirty="0" smtClean="0">
              <a:latin typeface="CordiaUPC" pitchFamily="34" charset="-34"/>
              <a:cs typeface="CordiaUPC" pitchFamily="34" charset="-34"/>
            </a:endParaRPr>
          </a:p>
          <a:p>
            <a:pPr algn="thaiDist"/>
            <a:r>
              <a:rPr lang="en-US" sz="1400" dirty="0" smtClean="0">
                <a:latin typeface="CordiaUPC" pitchFamily="34" charset="-34"/>
                <a:cs typeface="CordiaUPC" pitchFamily="34" charset="-34"/>
              </a:rPr>
              <a:t> </a:t>
            </a:r>
            <a:endParaRPr lang="th-TH" sz="1400" dirty="0" smtClean="0">
              <a:latin typeface="CordiaUPC" pitchFamily="34" charset="-34"/>
              <a:cs typeface="CordiaUPC" pitchFamily="34" charset="-34"/>
            </a:endParaRPr>
          </a:p>
          <a:p>
            <a:pPr algn="thaiDist"/>
            <a:r>
              <a:rPr lang="th-TH" sz="1400" dirty="0">
                <a:latin typeface="CordiaUPC" pitchFamily="34" charset="-34"/>
                <a:cs typeface="CordiaUPC" pitchFamily="34" charset="-34"/>
              </a:rPr>
              <a:t>1.2) </a:t>
            </a:r>
            <a:r>
              <a:rPr lang="en-GB" sz="1400" b="1" dirty="0">
                <a:latin typeface="CordiaUPC" pitchFamily="34" charset="-34"/>
                <a:cs typeface="CordiaUPC" pitchFamily="34" charset="-34"/>
              </a:rPr>
              <a:t>The Board of Directors of the Subsidiary Company</a:t>
            </a:r>
            <a:endParaRPr lang="en-US" sz="1400" dirty="0">
              <a:latin typeface="CordiaUPC" pitchFamily="34" charset="-34"/>
              <a:cs typeface="CordiaUPC" pitchFamily="34" charset="-34"/>
            </a:endParaRPr>
          </a:p>
          <a:p>
            <a:pPr algn="thaiDist"/>
            <a:r>
              <a:rPr lang="th-TH" sz="1400" dirty="0">
                <a:latin typeface="CordiaUPC" pitchFamily="34" charset="-34"/>
                <a:cs typeface="CordiaUPC" pitchFamily="34" charset="-34"/>
              </a:rPr>
              <a:t>          </a:t>
            </a:r>
            <a:r>
              <a:rPr lang="en-US" sz="1400" dirty="0">
                <a:latin typeface="CordiaUPC" pitchFamily="34" charset="-34"/>
                <a:cs typeface="CordiaUPC" pitchFamily="34" charset="-34"/>
              </a:rPr>
              <a:t>The Board of Directors of </a:t>
            </a:r>
            <a:r>
              <a:rPr lang="en-US" sz="1400" dirty="0" err="1">
                <a:latin typeface="CordiaUPC" pitchFamily="34" charset="-34"/>
                <a:cs typeface="CordiaUPC" pitchFamily="34" charset="-34"/>
              </a:rPr>
              <a:t>Krungthai</a:t>
            </a:r>
            <a:r>
              <a:rPr lang="en-US" sz="1400" dirty="0">
                <a:latin typeface="CordiaUPC" pitchFamily="34" charset="-34"/>
                <a:cs typeface="CordiaUPC" pitchFamily="34" charset="-34"/>
              </a:rPr>
              <a:t> Automobile Company Limited consists of </a:t>
            </a:r>
            <a:r>
              <a:rPr lang="en-US" sz="1400" dirty="0" smtClean="0">
                <a:latin typeface="CordiaUPC" pitchFamily="34" charset="-34"/>
                <a:cs typeface="CordiaUPC" pitchFamily="34" charset="-34"/>
              </a:rPr>
              <a:t>3 </a:t>
            </a:r>
            <a:r>
              <a:rPr lang="en-US" sz="1400" dirty="0">
                <a:latin typeface="CordiaUPC" pitchFamily="34" charset="-34"/>
                <a:cs typeface="CordiaUPC" pitchFamily="34" charset="-34"/>
              </a:rPr>
              <a:t>directors as followings</a:t>
            </a:r>
            <a:endParaRPr lang="th-TH" sz="1400" dirty="0" smtClean="0">
              <a:latin typeface="CordiaUPC" pitchFamily="34" charset="-34"/>
              <a:cs typeface="CordiaUPC" pitchFamily="34" charset="-34"/>
            </a:endParaRPr>
          </a:p>
          <a:p>
            <a:endParaRPr lang="en-US" sz="1400" dirty="0" smtClean="0">
              <a:latin typeface="CordiaUPC" pitchFamily="34" charset="-34"/>
              <a:cs typeface="CordiaUPC" pitchFamily="34" charset="-34"/>
            </a:endParaRPr>
          </a:p>
          <a:p>
            <a:endParaRPr lang="en-US" sz="1400" dirty="0">
              <a:latin typeface="CordiaUPC" pitchFamily="34" charset="-34"/>
              <a:cs typeface="CordiaUPC" pitchFamily="34" charset="-34"/>
            </a:endParaRPr>
          </a:p>
          <a:p>
            <a:endParaRPr lang="en-US" sz="1400" dirty="0" smtClean="0">
              <a:latin typeface="CordiaUPC" pitchFamily="34" charset="-34"/>
              <a:cs typeface="CordiaUPC" pitchFamily="34" charset="-34"/>
            </a:endParaRPr>
          </a:p>
          <a:p>
            <a:endParaRPr lang="en-US" sz="1400" dirty="0">
              <a:latin typeface="CordiaUPC" pitchFamily="34" charset="-34"/>
              <a:cs typeface="CordiaUPC" pitchFamily="34" charset="-34"/>
            </a:endParaRPr>
          </a:p>
          <a:p>
            <a:endParaRPr lang="en-US" sz="1400" dirty="0" smtClean="0">
              <a:latin typeface="CordiaUPC" pitchFamily="34" charset="-34"/>
              <a:cs typeface="CordiaUPC" pitchFamily="34" charset="-34"/>
            </a:endParaRPr>
          </a:p>
          <a:p>
            <a:endParaRPr lang="en-US" sz="1400" dirty="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r>
              <a:rPr lang="en-GB" sz="1400" b="1" dirty="0">
                <a:latin typeface="CordiaUPC" pitchFamily="34" charset="-34"/>
                <a:cs typeface="CordiaUPC" pitchFamily="34" charset="-34"/>
              </a:rPr>
              <a:t>Authorised Directors of the Subsidiary Company</a:t>
            </a:r>
            <a:endParaRPr lang="en-US" sz="1400" dirty="0">
              <a:latin typeface="CordiaUPC" pitchFamily="34" charset="-34"/>
              <a:cs typeface="CordiaUPC" pitchFamily="34" charset="-34"/>
            </a:endParaRPr>
          </a:p>
          <a:p>
            <a:r>
              <a:rPr lang="en-GB" sz="1400" dirty="0">
                <a:latin typeface="CordiaUPC" pitchFamily="34" charset="-34"/>
                <a:cs typeface="CordiaUPC" pitchFamily="34" charset="-34"/>
              </a:rPr>
              <a:t>Authorised directors of the subsidiary company consist of </a:t>
            </a:r>
            <a:r>
              <a:rPr lang="en-GB" sz="1400" dirty="0" smtClean="0">
                <a:latin typeface="CordiaUPC" pitchFamily="34" charset="-34"/>
                <a:cs typeface="CordiaUPC" pitchFamily="34" charset="-34"/>
              </a:rPr>
              <a:t>Mr </a:t>
            </a:r>
            <a:r>
              <a:rPr lang="en-GB" sz="1400" dirty="0" err="1">
                <a:latin typeface="CordiaUPC" pitchFamily="34" charset="-34"/>
                <a:cs typeface="CordiaUPC" pitchFamily="34" charset="-34"/>
              </a:rPr>
              <a:t>Pithep</a:t>
            </a:r>
            <a:r>
              <a:rPr lang="en-GB" sz="1400" dirty="0">
                <a:latin typeface="CordiaUPC" pitchFamily="34" charset="-34"/>
                <a:cs typeface="CordiaUPC" pitchFamily="34" charset="-34"/>
              </a:rPr>
              <a:t> </a:t>
            </a:r>
            <a:r>
              <a:rPr lang="en-GB" sz="1400" dirty="0" err="1" smtClean="0">
                <a:latin typeface="CordiaUPC" pitchFamily="34" charset="-34"/>
                <a:cs typeface="CordiaUPC" pitchFamily="34" charset="-34"/>
              </a:rPr>
              <a:t>Chantarasereekul</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and Mr Pichit </a:t>
            </a:r>
            <a:r>
              <a:rPr lang="en-GB" sz="1400" dirty="0" err="1">
                <a:latin typeface="CordiaUPC" pitchFamily="34" charset="-34"/>
                <a:cs typeface="CordiaUPC" pitchFamily="34" charset="-34"/>
              </a:rPr>
              <a:t>Chantarasereekul</a:t>
            </a:r>
            <a:r>
              <a:rPr lang="en-GB" sz="1400" dirty="0">
                <a:latin typeface="CordiaUPC" pitchFamily="34" charset="-34"/>
                <a:cs typeface="CordiaUPC" pitchFamily="34" charset="-34"/>
              </a:rPr>
              <a:t>. Any one of the three authorised directors may sign, with company seal affixed, to act on behalf of the subsidiary company.</a:t>
            </a:r>
          </a:p>
          <a:p>
            <a:endParaRPr lang="en-US" sz="1400" dirty="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graphicFrame>
        <p:nvGraphicFramePr>
          <p:cNvPr id="51" name="ตาราง 50"/>
          <p:cNvGraphicFramePr>
            <a:graphicFrameLocks noGrp="1"/>
          </p:cNvGraphicFramePr>
          <p:nvPr>
            <p:extLst>
              <p:ext uri="{D42A27DB-BD31-4B8C-83A1-F6EECF244321}">
                <p14:modId xmlns:p14="http://schemas.microsoft.com/office/powerpoint/2010/main" val="3276492826"/>
              </p:ext>
            </p:extLst>
          </p:nvPr>
        </p:nvGraphicFramePr>
        <p:xfrm>
          <a:off x="610445" y="1752976"/>
          <a:ext cx="5594350" cy="1903880"/>
        </p:xfrm>
        <a:graphic>
          <a:graphicData uri="http://schemas.openxmlformats.org/drawingml/2006/table">
            <a:tbl>
              <a:tblPr/>
              <a:tblGrid>
                <a:gridCol w="436562"/>
                <a:gridCol w="1085849"/>
                <a:gridCol w="1347789"/>
                <a:gridCol w="2724150"/>
              </a:tblGrid>
              <a:tr h="120828">
                <a:tc>
                  <a:txBody>
                    <a:bodyPr/>
                    <a:lstStyle/>
                    <a:p>
                      <a:pPr algn="ctr" fontAlgn="ctr"/>
                      <a:r>
                        <a:rPr lang="en-US" sz="1200" b="1" i="0" u="none" strike="noStrike" dirty="0" smtClean="0">
                          <a:solidFill>
                            <a:schemeClr val="tx1"/>
                          </a:solidFill>
                          <a:effectLst/>
                          <a:latin typeface="CordiaUPC" pitchFamily="34" charset="-34"/>
                          <a:cs typeface="+mn-cs"/>
                        </a:rPr>
                        <a:t>Rank</a:t>
                      </a:r>
                      <a:endParaRPr lang="en-US" sz="1200" b="1" i="0" u="none" strike="noStrike" dirty="0">
                        <a:solidFill>
                          <a:schemeClr val="tx1"/>
                        </a:solidFill>
                        <a:effectLst/>
                        <a:latin typeface="CordiaUPC" pitchFamily="34" charset="-34"/>
                        <a:cs typeface="+mn-cs"/>
                      </a:endParaRPr>
                    </a:p>
                  </a:txBody>
                  <a:tcPr marL="12699" marR="12699" marT="12702"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gridSpan="2">
                  <a:txBody>
                    <a:bodyPr/>
                    <a:lstStyle/>
                    <a:p>
                      <a:pPr algn="ctr" fontAlgn="ctr"/>
                      <a:r>
                        <a:rPr lang="en-US" sz="1200" b="1" i="0" u="none" strike="noStrike" dirty="0" smtClean="0">
                          <a:solidFill>
                            <a:schemeClr val="tx1"/>
                          </a:solidFill>
                          <a:effectLst/>
                          <a:latin typeface="CordiaUPC" pitchFamily="34" charset="-34"/>
                          <a:cs typeface="+mn-cs"/>
                        </a:rPr>
                        <a:t>Name</a:t>
                      </a:r>
                      <a:endParaRPr lang="en-US" sz="1200" b="1" i="0" u="none" strike="noStrike" dirty="0">
                        <a:solidFill>
                          <a:schemeClr val="tx1"/>
                        </a:solidFill>
                        <a:effectLst/>
                        <a:latin typeface="CordiaUPC" pitchFamily="34" charset="-34"/>
                        <a:cs typeface="+mn-cs"/>
                      </a:endParaRPr>
                    </a:p>
                  </a:txBody>
                  <a:tcPr marL="12699" marR="12699" marT="12702"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fontAlgn="ctr"/>
                      <a:r>
                        <a:rPr lang="en-US" sz="1200" b="1" i="0" u="none" strike="noStrike" dirty="0" smtClean="0">
                          <a:solidFill>
                            <a:schemeClr val="tx1"/>
                          </a:solidFill>
                          <a:effectLst/>
                          <a:latin typeface="CordiaUPC" pitchFamily="34" charset="-34"/>
                          <a:cs typeface="+mn-cs"/>
                        </a:rPr>
                        <a:t>Position</a:t>
                      </a:r>
                      <a:endParaRPr lang="en-US" sz="1200" b="1" i="0" u="none" strike="noStrike" dirty="0">
                        <a:solidFill>
                          <a:schemeClr val="tx1"/>
                        </a:solidFill>
                        <a:effectLst/>
                        <a:latin typeface="CordiaUPC" pitchFamily="34" charset="-34"/>
                        <a:cs typeface="+mn-cs"/>
                      </a:endParaRPr>
                    </a:p>
                  </a:txBody>
                  <a:tcPr marL="12699" marR="12699" marT="12702"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156918">
                <a:tc>
                  <a:txBody>
                    <a:bodyPr/>
                    <a:lstStyle/>
                    <a:p>
                      <a:pPr marL="0" marR="0" lvl="0" indent="0" algn="ctr" defTabSz="914400" rtl="0" eaLnBrk="1" fontAlgn="base" latinLnBrk="0" hangingPunct="1">
                        <a:lnSpc>
                          <a:spcPts val="1950"/>
                        </a:lnSpc>
                        <a:spcBef>
                          <a:spcPts val="20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mn-cs"/>
                        </a:rPr>
                        <a:t>1</a:t>
                      </a:r>
                    </a:p>
                  </a:txBody>
                  <a:tcPr marL="57150" marR="57150" marT="0" marB="0" anchor="ctr" horzOverflow="overflow">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Mr. </a:t>
                      </a:r>
                      <a:r>
                        <a:rPr lang="en-US" sz="1200" kern="1200" dirty="0" err="1" smtClean="0">
                          <a:solidFill>
                            <a:schemeClr val="tx1"/>
                          </a:solidFill>
                          <a:latin typeface="CordiaUPC" pitchFamily="34" charset="-34"/>
                          <a:ea typeface="+mn-ea"/>
                          <a:cs typeface="+mn-cs"/>
                        </a:rPr>
                        <a:t>Pithep</a:t>
                      </a:r>
                      <a:endParaRPr lang="en-US" sz="1200" b="0" i="0" u="none" strike="noStrike" dirty="0">
                        <a:solidFill>
                          <a:srgbClr val="000000"/>
                        </a:solidFill>
                        <a:effectLst/>
                        <a:latin typeface="CordiaUPC" pitchFamily="34" charset="-34"/>
                        <a:cs typeface="+mn-cs"/>
                      </a:endParaRPr>
                    </a:p>
                  </a:txBody>
                  <a:tcPr marL="57150" marR="57150" marT="0" marB="0" anchor="ctr" horzOverflow="overflow">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Chantarasereekul</a:t>
                      </a:r>
                      <a:endParaRPr lang="en-US" sz="1200" b="0" i="0" u="none" strike="noStrike" dirty="0">
                        <a:solidFill>
                          <a:srgbClr val="000000"/>
                        </a:solidFill>
                        <a:effectLst/>
                        <a:latin typeface="CordiaUPC" pitchFamily="34" charset="-34"/>
                        <a:cs typeface="+mn-cs"/>
                      </a:endParaRPr>
                    </a:p>
                  </a:txBody>
                  <a:tcPr marL="57150" marR="57150" marT="0" marB="0" anchor="ctr" horzOverflow="overflow">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The Chairman of the Board</a:t>
                      </a:r>
                      <a:endParaRPr lang="en-US" sz="1200" b="0" i="0" u="none" strike="noStrike" dirty="0">
                        <a:solidFill>
                          <a:srgbClr val="000000"/>
                        </a:solidFill>
                        <a:effectLst/>
                        <a:latin typeface="CordiaUPC" pitchFamily="34" charset="-34"/>
                        <a:cs typeface="+mn-cs"/>
                      </a:endParaRPr>
                    </a:p>
                  </a:txBody>
                  <a:tcPr marL="57150" marR="57150" marT="0" marB="0" anchor="ctr" horzOverflow="overflow">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156918">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ea typeface="ヒラギノ角ゴ Pro W3" charset="-128"/>
                          <a:cs typeface="+mn-cs"/>
                        </a:rPr>
                        <a:t>2</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mn-cs"/>
                      </a:endParaRPr>
                    </a:p>
                  </a:txBody>
                  <a:tcPr marL="57150" marR="57150" marT="0" marB="0" anchor="ctr" horzOverflow="overflow">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Mr. </a:t>
                      </a:r>
                      <a:r>
                        <a:rPr lang="en-US" sz="1200" kern="1200" dirty="0" err="1" smtClean="0">
                          <a:solidFill>
                            <a:schemeClr val="tx1"/>
                          </a:solidFill>
                          <a:latin typeface="CordiaUPC" pitchFamily="34" charset="-34"/>
                          <a:ea typeface="+mn-ea"/>
                          <a:cs typeface="+mn-cs"/>
                        </a:rPr>
                        <a:t>Pichit</a:t>
                      </a:r>
                      <a:endParaRPr lang="en-US" sz="1200" b="0" i="0" u="none" strike="noStrike" dirty="0">
                        <a:solidFill>
                          <a:srgbClr val="000000"/>
                        </a:solidFill>
                        <a:effectLst/>
                        <a:latin typeface="CordiaUPC" pitchFamily="34" charset="-34"/>
                        <a:cs typeface="+mn-cs"/>
                      </a:endParaRPr>
                    </a:p>
                  </a:txBody>
                  <a:tcPr marL="57150" marR="57150" marT="0" marB="0" anchor="ctr" horzOverflow="overflow">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Chantarasereekul</a:t>
                      </a:r>
                      <a:endParaRPr lang="en-US" sz="1200" b="0" i="0" u="none" strike="noStrike" dirty="0">
                        <a:solidFill>
                          <a:srgbClr val="000000"/>
                        </a:solidFill>
                        <a:effectLst/>
                        <a:latin typeface="CordiaUPC" pitchFamily="34" charset="-34"/>
                        <a:cs typeface="+mn-cs"/>
                      </a:endParaRPr>
                    </a:p>
                  </a:txBody>
                  <a:tcPr marL="57150" marR="57150" marT="0" marB="0" anchor="ctr" horzOverflow="overflow">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Director</a:t>
                      </a:r>
                      <a:endParaRPr lang="en-US" sz="1200" b="0" i="0" u="none" strike="noStrike" dirty="0">
                        <a:solidFill>
                          <a:srgbClr val="000000"/>
                        </a:solidFill>
                        <a:effectLst/>
                        <a:latin typeface="CordiaUPC" pitchFamily="34" charset="-34"/>
                        <a:cs typeface="+mn-cs"/>
                      </a:endParaRPr>
                    </a:p>
                  </a:txBody>
                  <a:tcPr marL="12699" marR="12699" marT="12702" marB="0" anchor="ctr">
                    <a:lnL>
                      <a:noFill/>
                    </a:lnL>
                    <a:lnR>
                      <a:noFill/>
                    </a:lnR>
                    <a:lnT>
                      <a:noFill/>
                    </a:lnT>
                    <a:lnB>
                      <a:noFill/>
                    </a:lnB>
                    <a:lnTlToBr>
                      <a:noFill/>
                    </a:lnTlToBr>
                    <a:lnBlToTr>
                      <a:noFill/>
                    </a:lnBlToTr>
                    <a:noFill/>
                  </a:tcPr>
                </a:tc>
              </a:tr>
              <a:tr h="156918">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ea typeface="ヒラギノ角ゴ Pro W3" charset="-128"/>
                          <a:cs typeface="+mn-cs"/>
                        </a:rPr>
                        <a:t>3</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mn-cs"/>
                      </a:endParaRPr>
                    </a:p>
                  </a:txBody>
                  <a:tcPr marL="57150" marR="57150" marT="0" marB="0" anchor="ctr" horzOverflow="overflow">
                    <a:lnL>
                      <a:noFill/>
                    </a:lnL>
                    <a:lnR>
                      <a:noFill/>
                    </a:lnR>
                    <a:lnT>
                      <a:noFill/>
                    </a:lnT>
                    <a:lnB>
                      <a:noFill/>
                    </a:lnB>
                    <a:lnTlToBr>
                      <a:noFill/>
                    </a:lnTlToBr>
                    <a:lnBlToTr>
                      <a:noFill/>
                    </a:lnBlToTr>
                    <a:noFill/>
                  </a:tcPr>
                </a:tc>
                <a:tc>
                  <a:txBody>
                    <a:bodyPr/>
                    <a:lstStyle/>
                    <a:p>
                      <a:pPr marL="0" algn="l" defTabSz="914400" rtl="0" eaLnBrk="1" fontAlgn="ctr" latinLnBrk="0" hangingPunct="1"/>
                      <a:r>
                        <a:rPr lang="ca-ES" sz="1200" kern="1200" dirty="0" smtClean="0">
                          <a:solidFill>
                            <a:schemeClr val="tx1"/>
                          </a:solidFill>
                          <a:latin typeface="CordiaUPC" pitchFamily="34" charset="-34"/>
                          <a:ea typeface="+mn-ea"/>
                          <a:cs typeface="+mn-cs"/>
                        </a:rPr>
                        <a:t>Mr Karoon </a:t>
                      </a:r>
                      <a:endParaRPr lang="en-US" sz="1200" kern="1200" dirty="0">
                        <a:solidFill>
                          <a:schemeClr val="tx1"/>
                        </a:solidFill>
                        <a:latin typeface="CordiaUPC" pitchFamily="34" charset="-34"/>
                        <a:ea typeface="+mn-ea"/>
                        <a:cs typeface="+mn-cs"/>
                      </a:endParaRPr>
                    </a:p>
                  </a:txBody>
                  <a:tcPr marL="68580" marR="68580" marT="0" marB="0">
                    <a:lnL>
                      <a:noFill/>
                    </a:lnL>
                    <a:lnR>
                      <a:noFill/>
                    </a:lnR>
                    <a:lnT>
                      <a:noFill/>
                    </a:lnT>
                    <a:lnB>
                      <a:noFill/>
                    </a:lnB>
                    <a:lnTlToBr>
                      <a:noFill/>
                    </a:lnTlToBr>
                    <a:lnBlToTr>
                      <a:noFill/>
                    </a:lnBlToTr>
                    <a:noFill/>
                  </a:tcPr>
                </a:tc>
                <a:tc>
                  <a:txBody>
                    <a:bodyPr/>
                    <a:lstStyle/>
                    <a:p>
                      <a:pPr marL="0" marR="0" indent="0" algn="l" defTabSz="914400" rtl="0" eaLnBrk="1" fontAlgn="auto" latinLnBrk="0" hangingPunct="1">
                        <a:lnSpc>
                          <a:spcPts val="1950"/>
                        </a:lnSpc>
                        <a:spcBef>
                          <a:spcPts val="0"/>
                        </a:spcBef>
                        <a:spcAft>
                          <a:spcPts val="0"/>
                        </a:spcAft>
                        <a:buClrTx/>
                        <a:buSzTx/>
                        <a:buFontTx/>
                        <a:buNone/>
                        <a:tabLst>
                          <a:tab pos="2637155" algn="ctr"/>
                          <a:tab pos="5274310" algn="r"/>
                          <a:tab pos="457200" algn="l"/>
                        </a:tabLst>
                        <a:defRPr/>
                      </a:pPr>
                      <a:r>
                        <a:rPr lang="ca-ES" sz="1200" dirty="0" smtClean="0">
                          <a:latin typeface="CordiaUPC" pitchFamily="34" charset="-34"/>
                          <a:cs typeface="+mn-cs"/>
                        </a:rPr>
                        <a:t>Laoharatanun</a:t>
                      </a:r>
                      <a:endParaRPr lang="en-US" sz="1200" dirty="0">
                        <a:latin typeface="CordiaUPC" pitchFamily="34" charset="-34"/>
                        <a:ea typeface="Cordia New"/>
                        <a:cs typeface="+mn-cs"/>
                      </a:endParaRPr>
                    </a:p>
                  </a:txBody>
                  <a:tcPr marL="68580" marR="68580" marT="0" marB="0">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Director</a:t>
                      </a:r>
                      <a:endParaRPr lang="en-US" sz="1200" b="0" i="0" u="none" strike="noStrike" dirty="0">
                        <a:solidFill>
                          <a:srgbClr val="000000"/>
                        </a:solidFill>
                        <a:effectLst/>
                        <a:latin typeface="CordiaUPC" pitchFamily="34" charset="-34"/>
                        <a:cs typeface="+mn-cs"/>
                      </a:endParaRPr>
                    </a:p>
                  </a:txBody>
                  <a:tcPr marL="12699" marR="12699" marT="12702" marB="0" anchor="ctr">
                    <a:lnL>
                      <a:noFill/>
                    </a:lnL>
                    <a:lnR>
                      <a:noFill/>
                    </a:lnR>
                    <a:lnT>
                      <a:noFill/>
                    </a:lnT>
                    <a:lnB>
                      <a:noFill/>
                    </a:lnB>
                    <a:lnTlToBr>
                      <a:noFill/>
                    </a:lnTlToBr>
                    <a:lnBlToTr>
                      <a:noFill/>
                    </a:lnBlToTr>
                    <a:noFill/>
                  </a:tcPr>
                </a:tc>
              </a:tr>
              <a:tr h="233809">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ea typeface="ヒラギノ角ゴ Pro W3" charset="-128"/>
                          <a:cs typeface="+mn-cs"/>
                        </a:rPr>
                        <a:t>4</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mn-cs"/>
                      </a:endParaRPr>
                    </a:p>
                  </a:txBody>
                  <a:tcPr marL="57150" marR="57150" marT="0" marB="0" anchor="ctr" horzOverflow="overflow">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Mr. </a:t>
                      </a:r>
                      <a:r>
                        <a:rPr lang="en-US" sz="1200" kern="1200" dirty="0" err="1" smtClean="0">
                          <a:solidFill>
                            <a:schemeClr val="tx1"/>
                          </a:solidFill>
                          <a:latin typeface="CordiaUPC" pitchFamily="34" charset="-34"/>
                          <a:ea typeface="+mn-ea"/>
                          <a:cs typeface="+mn-cs"/>
                        </a:rPr>
                        <a:t>Chaiwat</a:t>
                      </a:r>
                      <a:endParaRPr lang="en-US" sz="1200" b="0" i="0" u="none" strike="noStrike" dirty="0">
                        <a:solidFill>
                          <a:srgbClr val="000000"/>
                        </a:solidFill>
                        <a:effectLst/>
                        <a:latin typeface="CordiaUPC" pitchFamily="34" charset="-34"/>
                        <a:cs typeface="+mn-cs"/>
                      </a:endParaRPr>
                    </a:p>
                  </a:txBody>
                  <a:tcPr marL="12699" marR="12699" marT="12702" marB="0" anchor="ctr">
                    <a:lnL>
                      <a:noFill/>
                    </a:lnL>
                    <a:lnR>
                      <a:noFill/>
                    </a:lnR>
                    <a:lnT>
                      <a:noFill/>
                    </a:lnT>
                    <a:lnB>
                      <a:noFill/>
                    </a:lnB>
                    <a:lnTlToBr>
                      <a:noFill/>
                    </a:lnTlToBr>
                    <a:lnBlToTr>
                      <a:noFill/>
                    </a:lnBlToTr>
                    <a:noFill/>
                  </a:tcPr>
                </a:tc>
                <a:tc>
                  <a:txBody>
                    <a:bodyPr/>
                    <a:lstStyle/>
                    <a:p>
                      <a:pPr algn="l" fontAlgn="ctr"/>
                      <a:r>
                        <a:rPr lang="en-US" sz="1200" kern="1200" dirty="0" err="1" smtClean="0">
                          <a:solidFill>
                            <a:schemeClr val="tx1"/>
                          </a:solidFill>
                          <a:latin typeface="CordiaUPC" pitchFamily="34" charset="-34"/>
                          <a:ea typeface="+mn-ea"/>
                          <a:cs typeface="+mn-cs"/>
                        </a:rPr>
                        <a:t>Atsawintarangkun</a:t>
                      </a:r>
                      <a:endParaRPr lang="en-US" sz="1200" b="0" i="0" u="none" strike="noStrike" dirty="0">
                        <a:solidFill>
                          <a:srgbClr val="000000"/>
                        </a:solidFill>
                        <a:effectLst/>
                        <a:latin typeface="CordiaUPC" pitchFamily="34" charset="-34"/>
                        <a:cs typeface="+mn-cs"/>
                      </a:endParaRPr>
                    </a:p>
                  </a:txBody>
                  <a:tcPr marL="12699" marR="12699" marT="12702" marB="0" anchor="ctr">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Independent Director and </a:t>
                      </a:r>
                    </a:p>
                    <a:p>
                      <a:pPr algn="l" fontAlgn="ctr"/>
                      <a:r>
                        <a:rPr lang="en-US" sz="1200" kern="1200" dirty="0" smtClean="0">
                          <a:solidFill>
                            <a:schemeClr val="tx1"/>
                          </a:solidFill>
                          <a:latin typeface="CordiaUPC" pitchFamily="34" charset="-34"/>
                          <a:ea typeface="+mn-ea"/>
                          <a:cs typeface="+mn-cs"/>
                        </a:rPr>
                        <a:t>the Chairman of the Audit Committee</a:t>
                      </a:r>
                      <a:endParaRPr lang="en-US" sz="1200" b="0" i="0" u="none" strike="noStrike" dirty="0">
                        <a:solidFill>
                          <a:srgbClr val="000000"/>
                        </a:solidFill>
                        <a:effectLst/>
                        <a:latin typeface="CordiaUPC" pitchFamily="34" charset="-34"/>
                        <a:cs typeface="+mn-cs"/>
                      </a:endParaRPr>
                    </a:p>
                  </a:txBody>
                  <a:tcPr marL="12699" marR="12699" marT="12702" marB="0" anchor="ctr">
                    <a:lnL>
                      <a:noFill/>
                    </a:lnL>
                    <a:lnR>
                      <a:noFill/>
                    </a:lnR>
                    <a:lnT>
                      <a:noFill/>
                    </a:lnT>
                    <a:lnB>
                      <a:noFill/>
                    </a:lnB>
                    <a:lnTlToBr>
                      <a:noFill/>
                    </a:lnTlToBr>
                    <a:lnBlToTr>
                      <a:noFill/>
                    </a:lnBlToTr>
                    <a:noFill/>
                  </a:tcPr>
                </a:tc>
              </a:tr>
              <a:tr h="156918">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ea typeface="ヒラギノ角ゴ Pro W3" charset="-128"/>
                          <a:cs typeface="+mn-cs"/>
                        </a:rPr>
                        <a:t>5</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mn-cs"/>
                      </a:endParaRPr>
                    </a:p>
                  </a:txBody>
                  <a:tcPr marL="57150" marR="57150" marT="0" marB="0" anchor="ctr" horzOverflow="overflow">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Mrs. </a:t>
                      </a:r>
                      <a:r>
                        <a:rPr lang="en-US" sz="1200" kern="1200" dirty="0" err="1" smtClean="0">
                          <a:solidFill>
                            <a:schemeClr val="tx1"/>
                          </a:solidFill>
                          <a:latin typeface="CordiaUPC" pitchFamily="34" charset="-34"/>
                          <a:ea typeface="+mn-ea"/>
                          <a:cs typeface="+mn-cs"/>
                        </a:rPr>
                        <a:t>Supaporn</a:t>
                      </a:r>
                      <a:endParaRPr lang="en-US" sz="1200" b="0" i="0" u="none" strike="noStrike" dirty="0">
                        <a:solidFill>
                          <a:srgbClr val="000000"/>
                        </a:solidFill>
                        <a:effectLst/>
                        <a:latin typeface="CordiaUPC" pitchFamily="34" charset="-34"/>
                        <a:cs typeface="+mn-cs"/>
                      </a:endParaRPr>
                    </a:p>
                  </a:txBody>
                  <a:tcPr marL="12699" marR="12699" marT="12702" marB="0" anchor="ctr">
                    <a:lnL>
                      <a:noFill/>
                    </a:lnL>
                    <a:lnR>
                      <a:noFill/>
                    </a:lnR>
                    <a:lnT>
                      <a:noFill/>
                    </a:lnT>
                    <a:lnB>
                      <a:noFill/>
                    </a:lnB>
                    <a:lnTlToBr>
                      <a:noFill/>
                    </a:lnTlToBr>
                    <a:lnBlToTr>
                      <a:noFill/>
                    </a:lnBlToTr>
                    <a:noFill/>
                  </a:tcPr>
                </a:tc>
                <a:tc>
                  <a:txBody>
                    <a:bodyPr/>
                    <a:lstStyle/>
                    <a:p>
                      <a:pPr algn="l" fontAlgn="ctr"/>
                      <a:r>
                        <a:rPr lang="en-US" sz="1200" kern="1200" dirty="0" err="1" smtClean="0">
                          <a:solidFill>
                            <a:schemeClr val="tx1"/>
                          </a:solidFill>
                          <a:latin typeface="CordiaUPC" pitchFamily="34" charset="-34"/>
                          <a:ea typeface="+mn-ea"/>
                          <a:cs typeface="+mn-cs"/>
                        </a:rPr>
                        <a:t>Jittmittraparp</a:t>
                      </a:r>
                      <a:endParaRPr lang="en-US" sz="1200" b="0" i="0" u="none" strike="noStrike" dirty="0">
                        <a:solidFill>
                          <a:srgbClr val="000000"/>
                        </a:solidFill>
                        <a:effectLst/>
                        <a:latin typeface="CordiaUPC" pitchFamily="34" charset="-34"/>
                        <a:cs typeface="+mn-cs"/>
                      </a:endParaRPr>
                    </a:p>
                  </a:txBody>
                  <a:tcPr marL="12699" marR="12699" marT="12702" marB="0" anchor="ctr">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Independent Director and Member of Audit Committee</a:t>
                      </a:r>
                      <a:endParaRPr lang="en-US" sz="1200" b="0" i="0" u="none" strike="noStrike" dirty="0">
                        <a:solidFill>
                          <a:srgbClr val="000000"/>
                        </a:solidFill>
                        <a:effectLst/>
                        <a:latin typeface="CordiaUPC" pitchFamily="34" charset="-34"/>
                        <a:cs typeface="+mn-cs"/>
                      </a:endParaRPr>
                    </a:p>
                  </a:txBody>
                  <a:tcPr marL="12699" marR="12699" marT="12702" marB="0" anchor="ctr">
                    <a:lnL>
                      <a:noFill/>
                    </a:lnL>
                    <a:lnR>
                      <a:noFill/>
                    </a:lnR>
                    <a:lnT>
                      <a:noFill/>
                    </a:lnT>
                    <a:lnB>
                      <a:noFill/>
                    </a:lnB>
                    <a:lnTlToBr>
                      <a:noFill/>
                    </a:lnTlToBr>
                    <a:lnBlToTr>
                      <a:noFill/>
                    </a:lnBlToTr>
                    <a:noFill/>
                  </a:tcPr>
                </a:tc>
              </a:tr>
              <a:tr h="313836">
                <a:tc>
                  <a:txBody>
                    <a:bodyPr/>
                    <a:lstStyle/>
                    <a:p>
                      <a:pPr marL="0" marR="0" lvl="0" indent="0" algn="ctr" defTabSz="914400" rtl="0" eaLnBrk="1" fontAlgn="base" latinLnBrk="0" hangingPunct="1">
                        <a:lnSpc>
                          <a:spcPts val="1950"/>
                        </a:lnSpc>
                        <a:spcBef>
                          <a:spcPct val="0"/>
                        </a:spcBef>
                        <a:spcAft>
                          <a:spcPts val="2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ea typeface="ヒラギノ角ゴ Pro W3" charset="-128"/>
                          <a:cs typeface="+mn-cs"/>
                        </a:rPr>
                        <a:t>6</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mn-cs"/>
                      </a:endParaRPr>
                    </a:p>
                  </a:txBody>
                  <a:tcPr marL="57150" marR="57150" marT="0" marB="0" anchor="ctr" horzOverflow="overflow">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950"/>
                        </a:lnSpc>
                        <a:spcBef>
                          <a:spcPct val="0"/>
                        </a:spcBef>
                        <a:spcAft>
                          <a:spcPts val="200"/>
                        </a:spcAft>
                        <a:buClrTx/>
                        <a:buSzTx/>
                        <a:buFontTx/>
                        <a:buNone/>
                        <a:tabLst/>
                      </a:pPr>
                      <a:r>
                        <a:rPr lang="en-GB" sz="1200" kern="1200" dirty="0" err="1" smtClean="0">
                          <a:solidFill>
                            <a:schemeClr val="tx1"/>
                          </a:solidFill>
                          <a:effectLst/>
                          <a:latin typeface="+mn-lt"/>
                          <a:ea typeface="+mn-ea"/>
                          <a:cs typeface="+mn-cs"/>
                        </a:rPr>
                        <a:t>Assoc</a:t>
                      </a:r>
                      <a:r>
                        <a:rPr lang="en-GB" sz="1200" kern="1200" dirty="0" smtClean="0">
                          <a:solidFill>
                            <a:schemeClr val="tx1"/>
                          </a:solidFill>
                          <a:effectLst/>
                          <a:latin typeface="+mn-lt"/>
                          <a:ea typeface="+mn-ea"/>
                          <a:cs typeface="+mn-cs"/>
                        </a:rPr>
                        <a:t> Prof Dr </a:t>
                      </a:r>
                      <a:r>
                        <a:rPr lang="en-GB" sz="1200" kern="1200" dirty="0" err="1" smtClean="0">
                          <a:solidFill>
                            <a:schemeClr val="tx1"/>
                          </a:solidFill>
                          <a:effectLst/>
                          <a:latin typeface="+mn-lt"/>
                          <a:ea typeface="+mn-ea"/>
                          <a:cs typeface="+mn-cs"/>
                        </a:rPr>
                        <a:t>Pasu</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mn-cs"/>
                      </a:endParaRPr>
                    </a:p>
                  </a:txBody>
                  <a:tcPr marL="57150" marR="57150" marT="0" marB="0" anchor="ctr" horzOverflow="overflow">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950"/>
                        </a:lnSpc>
                        <a:spcBef>
                          <a:spcPct val="0"/>
                        </a:spcBef>
                        <a:spcAft>
                          <a:spcPts val="200"/>
                        </a:spcAft>
                        <a:buClrTx/>
                        <a:buSzTx/>
                        <a:buFontTx/>
                        <a:buNone/>
                        <a:tabLst/>
                      </a:pPr>
                      <a:r>
                        <a:rPr lang="en-GB" sz="1200" kern="1200" dirty="0" err="1" smtClean="0">
                          <a:solidFill>
                            <a:schemeClr val="tx1"/>
                          </a:solidFill>
                          <a:effectLst/>
                          <a:latin typeface="+mn-lt"/>
                          <a:ea typeface="+mn-ea"/>
                          <a:cs typeface="+mn-cs"/>
                        </a:rPr>
                        <a:t>Decharin</a:t>
                      </a:r>
                      <a:r>
                        <a:rPr lang="en-GB" sz="1200" kern="1200" dirty="0" smtClean="0">
                          <a:solidFill>
                            <a:schemeClr val="tx1"/>
                          </a:solidFill>
                          <a:effectLst/>
                          <a:latin typeface="+mn-lt"/>
                          <a:ea typeface="+mn-ea"/>
                          <a:cs typeface="+mn-cs"/>
                        </a:rPr>
                        <a:t> </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mn-cs"/>
                      </a:endParaRPr>
                    </a:p>
                  </a:txBody>
                  <a:tcPr marL="57150" marR="57150" marT="0" marB="0" anchor="ctr" horzOverflow="overflow">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mn-cs"/>
                        </a:rPr>
                        <a:t>Independent Director and Member of Audit Committee</a:t>
                      </a:r>
                      <a:endParaRPr lang="en-US" sz="1200" b="0" i="0" u="none" strike="noStrike" dirty="0">
                        <a:solidFill>
                          <a:srgbClr val="000000"/>
                        </a:solidFill>
                        <a:effectLst/>
                        <a:latin typeface="CordiaUPC" pitchFamily="34" charset="-34"/>
                        <a:cs typeface="+mn-cs"/>
                      </a:endParaRPr>
                    </a:p>
                  </a:txBody>
                  <a:tcPr marL="12699" marR="12699" marT="12702" marB="0" anchor="ctr">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22</a:t>
            </a:r>
            <a:endParaRPr lang="th-TH" sz="1200" b="1" dirty="0">
              <a:solidFill>
                <a:srgbClr val="0070C0"/>
              </a:solidFill>
              <a:latin typeface="Cordia New" pitchFamily="34" charset="-34"/>
              <a:cs typeface="Cordia New" pitchFamily="34" charset="-34"/>
            </a:endParaRPr>
          </a:p>
        </p:txBody>
      </p:sp>
      <p:sp>
        <p:nvSpPr>
          <p:cNvPr id="9" name="Rectangle 1"/>
          <p:cNvSpPr/>
          <p:nvPr/>
        </p:nvSpPr>
        <p:spPr>
          <a:xfrm>
            <a:off x="427108" y="488504"/>
            <a:ext cx="1569660" cy="338554"/>
          </a:xfrm>
          <a:prstGeom prst="rect">
            <a:avLst/>
          </a:prstGeom>
        </p:spPr>
        <p:txBody>
          <a:bodyPr wrap="none">
            <a:spAutoFit/>
          </a:bodyPr>
          <a:lstStyle/>
          <a:p>
            <a:pPr lvl="0" algn="thaiDist"/>
            <a:r>
              <a:rPr lang="en-US" sz="1600" b="1" dirty="0" smtClean="0">
                <a:latin typeface="CordiaUPC" pitchFamily="34" charset="-34"/>
                <a:cs typeface="CordiaUPC" pitchFamily="34" charset="-34"/>
              </a:rPr>
              <a:t>The </a:t>
            </a:r>
            <a:r>
              <a:rPr lang="en-US" sz="1600" b="1" dirty="0">
                <a:latin typeface="CordiaUPC" pitchFamily="34" charset="-34"/>
                <a:cs typeface="CordiaUPC" pitchFamily="34" charset="-34"/>
              </a:rPr>
              <a:t>Board of Directors</a:t>
            </a:r>
          </a:p>
        </p:txBody>
      </p:sp>
      <p:graphicFrame>
        <p:nvGraphicFramePr>
          <p:cNvPr id="10" name="ตาราง 51"/>
          <p:cNvGraphicFramePr>
            <a:graphicFrameLocks noGrp="1"/>
          </p:cNvGraphicFramePr>
          <p:nvPr>
            <p:extLst>
              <p:ext uri="{D42A27DB-BD31-4B8C-83A1-F6EECF244321}">
                <p14:modId xmlns:p14="http://schemas.microsoft.com/office/powerpoint/2010/main" val="3164446111"/>
              </p:ext>
            </p:extLst>
          </p:nvPr>
        </p:nvGraphicFramePr>
        <p:xfrm>
          <a:off x="632613" y="6033120"/>
          <a:ext cx="5594350" cy="1016000"/>
        </p:xfrm>
        <a:graphic>
          <a:graphicData uri="http://schemas.openxmlformats.org/drawingml/2006/table">
            <a:tbl>
              <a:tblPr/>
              <a:tblGrid>
                <a:gridCol w="436562"/>
                <a:gridCol w="847725"/>
                <a:gridCol w="1698625"/>
                <a:gridCol w="2611438"/>
              </a:tblGrid>
              <a:tr h="237275">
                <a:tc>
                  <a:txBody>
                    <a:bodyPr/>
                    <a:lstStyle/>
                    <a:p>
                      <a:pPr marL="0" marR="0" lvl="0" indent="0" algn="ctr" defTabSz="914400" rtl="0" eaLnBrk="1" fontAlgn="base" latinLnBrk="0" hangingPunct="1">
                        <a:lnSpc>
                          <a:spcPts val="1950"/>
                        </a:lnSpc>
                        <a:spcBef>
                          <a:spcPts val="200"/>
                        </a:spcBef>
                        <a:spcAft>
                          <a:spcPts val="200"/>
                        </a:spcAft>
                        <a:buClrTx/>
                        <a:buSzTx/>
                        <a:buFontTx/>
                        <a:buNone/>
                        <a:tabLst/>
                      </a:pP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gridSpan="2">
                  <a:txBody>
                    <a:bodyPr/>
                    <a:lstStyle/>
                    <a:p>
                      <a:pPr marL="0" marR="0" lvl="0" indent="582613" algn="l" defTabSz="914400" rtl="0" eaLnBrk="1" fontAlgn="base" latinLnBrk="0" hangingPunct="1">
                        <a:lnSpc>
                          <a:spcPts val="1950"/>
                        </a:lnSpc>
                        <a:spcBef>
                          <a:spcPts val="200"/>
                        </a:spcBef>
                        <a:spcAft>
                          <a:spcPts val="200"/>
                        </a:spcAft>
                        <a:buClrTx/>
                        <a:buSzTx/>
                        <a:buFontTx/>
                        <a:buNone/>
                        <a:tabLst/>
                      </a:pPr>
                      <a:r>
                        <a:rPr lang="en-GB" sz="1200" b="1" dirty="0" smtClean="0">
                          <a:solidFill>
                            <a:srgbClr val="00000A"/>
                          </a:solidFill>
                          <a:effectLst/>
                          <a:latin typeface="CordiaUPC" pitchFamily="34" charset="-34"/>
                          <a:ea typeface="Calibri"/>
                          <a:cs typeface="CordiaUPC" pitchFamily="34" charset="-34"/>
                        </a:rPr>
                        <a:t>Na</a:t>
                      </a:r>
                      <a:r>
                        <a:rPr lang="en-US" sz="1200" b="1" dirty="0" smtClean="0">
                          <a:solidFill>
                            <a:srgbClr val="00000A"/>
                          </a:solidFill>
                          <a:effectLst/>
                          <a:latin typeface="CordiaUPC" pitchFamily="34" charset="-34"/>
                          <a:ea typeface="Calibri"/>
                          <a:cs typeface="CordiaUPC" pitchFamily="34" charset="-34"/>
                        </a:rPr>
                        <a:t>me</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DD1FF"/>
                      </a:solidFill>
                      <a:prstDash val="solid"/>
                      <a:round/>
                      <a:headEnd type="none" w="med" len="med"/>
                      <a:tailEnd type="none" w="med" len="med"/>
                    </a:lnB>
                    <a:lnTlToBr>
                      <a:noFill/>
                    </a:lnTlToBr>
                    <a:lnBlToTr>
                      <a:noFill/>
                    </a:lnBlToTr>
                    <a:noFill/>
                  </a:tcPr>
                </a:tc>
                <a:tc hMerge="1">
                  <a:txBody>
                    <a:bodyPr/>
                    <a:lstStyle/>
                    <a:p>
                      <a:endParaRPr lang="th-TH"/>
                    </a:p>
                  </a:txBody>
                  <a:tcPr/>
                </a:tc>
                <a:tc>
                  <a:txBody>
                    <a:bodyPr/>
                    <a:lstStyle/>
                    <a:p>
                      <a:pPr marL="0" marR="0" lvl="0" indent="0" algn="ctr" defTabSz="914400" rtl="0" eaLnBrk="1" fontAlgn="base" latinLnBrk="0" hangingPunct="1">
                        <a:lnSpc>
                          <a:spcPts val="1950"/>
                        </a:lnSpc>
                        <a:spcBef>
                          <a:spcPts val="200"/>
                        </a:spcBef>
                        <a:spcAft>
                          <a:spcPts val="200"/>
                        </a:spcAft>
                        <a:buClrTx/>
                        <a:buSzTx/>
                        <a:buFontTx/>
                        <a:buNone/>
                        <a:tabLst/>
                      </a:pPr>
                      <a:r>
                        <a:rPr lang="en-GB" sz="1200" b="1" dirty="0" smtClean="0">
                          <a:solidFill>
                            <a:srgbClr val="00000A"/>
                          </a:solidFill>
                          <a:effectLst/>
                          <a:latin typeface="CordiaUPC" pitchFamily="34" charset="-34"/>
                          <a:ea typeface="Calibri"/>
                          <a:cs typeface="CordiaUPC" pitchFamily="34" charset="-34"/>
                        </a:rPr>
                        <a:t>Position</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237275">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1</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ts val="1950"/>
                        </a:lnSpc>
                        <a:spcBef>
                          <a:spcPct val="0"/>
                        </a:spcBef>
                        <a:spcAft>
                          <a:spcPct val="0"/>
                        </a:spcAft>
                        <a:buClrTx/>
                        <a:buSzTx/>
                        <a:buFontTx/>
                        <a:buNone/>
                        <a:tabLst/>
                      </a:pPr>
                      <a:r>
                        <a:rPr lang="en-GB" sz="1200" kern="1200" dirty="0" err="1" smtClean="0">
                          <a:solidFill>
                            <a:schemeClr val="tx1"/>
                          </a:solidFill>
                          <a:effectLst/>
                          <a:latin typeface="CordiaUPC" pitchFamily="34" charset="-34"/>
                          <a:ea typeface="+mn-ea"/>
                          <a:cs typeface="CordiaUPC" pitchFamily="34" charset="-34"/>
                        </a:rPr>
                        <a:t>Mr.</a:t>
                      </a:r>
                      <a:r>
                        <a:rPr lang="en-GB" sz="1200" kern="1200" dirty="0" smtClean="0">
                          <a:solidFill>
                            <a:schemeClr val="tx1"/>
                          </a:solidFill>
                          <a:effectLst/>
                          <a:latin typeface="CordiaUPC" pitchFamily="34" charset="-34"/>
                          <a:ea typeface="+mn-ea"/>
                          <a:cs typeface="CordiaUPC" pitchFamily="34" charset="-34"/>
                        </a:rPr>
                        <a:t> </a:t>
                      </a:r>
                      <a:r>
                        <a:rPr lang="en-GB" sz="1200" kern="1200" dirty="0" err="1" smtClean="0">
                          <a:solidFill>
                            <a:schemeClr val="tx1"/>
                          </a:solidFill>
                          <a:effectLst/>
                          <a:latin typeface="CordiaUPC" pitchFamily="34" charset="-34"/>
                          <a:ea typeface="+mn-ea"/>
                          <a:cs typeface="CordiaUPC" pitchFamily="34" charset="-34"/>
                        </a:rPr>
                        <a:t>Pithep</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w="12700" cap="flat" cmpd="sng" algn="ctr">
                      <a:solidFill>
                        <a:srgbClr val="0DD1FF"/>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ts val="1950"/>
                        </a:lnSpc>
                        <a:spcBef>
                          <a:spcPct val="0"/>
                        </a:spcBef>
                        <a:spcAft>
                          <a:spcPct val="0"/>
                        </a:spcAft>
                        <a:buClrTx/>
                        <a:buSzTx/>
                        <a:buFontTx/>
                        <a:buNone/>
                        <a:tabLst/>
                      </a:pPr>
                      <a:r>
                        <a:rPr lang="en-GB" sz="1200" dirty="0" err="1" smtClean="0">
                          <a:solidFill>
                            <a:srgbClr val="00000A"/>
                          </a:solidFill>
                          <a:effectLst/>
                          <a:latin typeface="CordiaUPC" pitchFamily="34" charset="-34"/>
                          <a:ea typeface="Calibri"/>
                          <a:cs typeface="CordiaUPC" pitchFamily="34" charset="-34"/>
                        </a:rPr>
                        <a:t>Chantarasereekul</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w="12700" cap="flat" cmpd="sng" algn="ctr">
                      <a:solidFill>
                        <a:srgbClr val="0DD1F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lang="en-GB" sz="1200" dirty="0" smtClean="0">
                          <a:solidFill>
                            <a:srgbClr val="00000A"/>
                          </a:solidFill>
                          <a:effectLst/>
                          <a:latin typeface="CordiaUPC" pitchFamily="34" charset="-34"/>
                          <a:ea typeface="Calibri"/>
                          <a:cs typeface="CordiaUPC" pitchFamily="34" charset="-34"/>
                        </a:rPr>
                        <a:t>Director</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237275">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2</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950"/>
                        </a:lnSpc>
                        <a:spcBef>
                          <a:spcPct val="0"/>
                        </a:spcBef>
                        <a:spcAft>
                          <a:spcPct val="0"/>
                        </a:spcAft>
                        <a:buClrTx/>
                        <a:buSzTx/>
                        <a:buFontTx/>
                        <a:buNone/>
                        <a:tabLst/>
                      </a:pPr>
                      <a:r>
                        <a:rPr lang="en-GB" sz="1200" dirty="0" err="1" smtClean="0">
                          <a:solidFill>
                            <a:srgbClr val="00000A"/>
                          </a:solidFill>
                          <a:effectLst/>
                          <a:latin typeface="CordiaUPC" pitchFamily="34" charset="-34"/>
                          <a:ea typeface="Calibri"/>
                          <a:cs typeface="CordiaUPC" pitchFamily="34" charset="-34"/>
                        </a:rPr>
                        <a:t>Mr.</a:t>
                      </a:r>
                      <a:r>
                        <a:rPr lang="en-GB" sz="1200" dirty="0" smtClean="0">
                          <a:solidFill>
                            <a:srgbClr val="00000A"/>
                          </a:solidFill>
                          <a:effectLst/>
                          <a:latin typeface="CordiaUPC" pitchFamily="34" charset="-34"/>
                          <a:ea typeface="Calibri"/>
                          <a:cs typeface="CordiaUPC" pitchFamily="34" charset="-34"/>
                        </a:rPr>
                        <a:t> </a:t>
                      </a:r>
                      <a:r>
                        <a:rPr lang="en-GB" sz="1200" dirty="0" err="1" smtClean="0">
                          <a:solidFill>
                            <a:srgbClr val="00000A"/>
                          </a:solidFill>
                          <a:effectLst/>
                          <a:latin typeface="CordiaUPC" pitchFamily="34" charset="-34"/>
                          <a:ea typeface="Calibri"/>
                          <a:cs typeface="CordiaUPC" pitchFamily="34" charset="-34"/>
                        </a:rPr>
                        <a:t>Pichit</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950"/>
                        </a:lnSpc>
                        <a:spcBef>
                          <a:spcPct val="0"/>
                        </a:spcBef>
                        <a:spcAft>
                          <a:spcPct val="0"/>
                        </a:spcAft>
                        <a:buClrTx/>
                        <a:buSzTx/>
                        <a:buFontTx/>
                        <a:buNone/>
                        <a:tabLst/>
                      </a:pPr>
                      <a:r>
                        <a:rPr lang="en-GB" sz="1200" dirty="0" err="1" smtClean="0">
                          <a:solidFill>
                            <a:srgbClr val="00000A"/>
                          </a:solidFill>
                          <a:effectLst/>
                          <a:latin typeface="CordiaUPC" pitchFamily="34" charset="-34"/>
                          <a:ea typeface="Calibri"/>
                          <a:cs typeface="CordiaUPC" pitchFamily="34" charset="-34"/>
                        </a:rPr>
                        <a:t>Chantarasereekul</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lang="en-GB" sz="1200" dirty="0" smtClean="0">
                          <a:solidFill>
                            <a:srgbClr val="00000A"/>
                          </a:solidFill>
                          <a:effectLst/>
                          <a:latin typeface="CordiaUPC" pitchFamily="34" charset="-34"/>
                          <a:ea typeface="Calibri"/>
                          <a:cs typeface="CordiaUPC" pitchFamily="34" charset="-34"/>
                        </a:rPr>
                        <a:t>Director</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a:noFill/>
                    </a:lnT>
                    <a:lnB>
                      <a:noFill/>
                    </a:lnB>
                    <a:lnTlToBr>
                      <a:noFill/>
                    </a:lnTlToBr>
                    <a:lnBlToTr>
                      <a:noFill/>
                    </a:lnBlToTr>
                    <a:noFill/>
                  </a:tcPr>
                </a:tc>
              </a:tr>
              <a:tr h="237275">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3</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950"/>
                        </a:lnSpc>
                        <a:spcBef>
                          <a:spcPct val="0"/>
                        </a:spcBef>
                        <a:spcAft>
                          <a:spcPct val="0"/>
                        </a:spcAft>
                        <a:buClrTx/>
                        <a:buSzTx/>
                        <a:buFontTx/>
                        <a:buNone/>
                        <a:tabLst/>
                      </a:pPr>
                      <a:r>
                        <a:rPr lang="en-GB" sz="1200" dirty="0" err="1" smtClean="0">
                          <a:solidFill>
                            <a:srgbClr val="00000A"/>
                          </a:solidFill>
                          <a:effectLst/>
                          <a:latin typeface="CordiaUPC" pitchFamily="34" charset="-34"/>
                          <a:ea typeface="Calibri"/>
                          <a:cs typeface="CordiaUPC" pitchFamily="34" charset="-34"/>
                        </a:rPr>
                        <a:t>Mr.</a:t>
                      </a:r>
                      <a:r>
                        <a:rPr lang="en-GB" sz="1200" dirty="0" smtClean="0">
                          <a:solidFill>
                            <a:srgbClr val="00000A"/>
                          </a:solidFill>
                          <a:effectLst/>
                          <a:latin typeface="CordiaUPC" pitchFamily="34" charset="-34"/>
                          <a:ea typeface="Calibri"/>
                          <a:cs typeface="CordiaUPC" pitchFamily="34" charset="-34"/>
                        </a:rPr>
                        <a:t> </a:t>
                      </a:r>
                      <a:r>
                        <a:rPr lang="en-GB" sz="1200" dirty="0" err="1" smtClean="0">
                          <a:solidFill>
                            <a:srgbClr val="00000A"/>
                          </a:solidFill>
                          <a:effectLst/>
                          <a:latin typeface="CordiaUPC" pitchFamily="34" charset="-34"/>
                          <a:ea typeface="Calibri"/>
                          <a:cs typeface="CordiaUPC" pitchFamily="34" charset="-34"/>
                        </a:rPr>
                        <a:t>Pisit</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950"/>
                        </a:lnSpc>
                        <a:spcBef>
                          <a:spcPct val="0"/>
                        </a:spcBef>
                        <a:spcAft>
                          <a:spcPct val="0"/>
                        </a:spcAft>
                        <a:buClrTx/>
                        <a:buSzTx/>
                        <a:buFontTx/>
                        <a:buNone/>
                        <a:tabLst/>
                      </a:pPr>
                      <a:r>
                        <a:rPr lang="en-GB" sz="1200" dirty="0" err="1" smtClean="0">
                          <a:solidFill>
                            <a:srgbClr val="00000A"/>
                          </a:solidFill>
                          <a:effectLst/>
                          <a:latin typeface="CordiaUPC" pitchFamily="34" charset="-34"/>
                          <a:ea typeface="Calibri"/>
                          <a:cs typeface="CordiaUPC" pitchFamily="34" charset="-34"/>
                        </a:rPr>
                        <a:t>Chantarasereekul</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950"/>
                        </a:lnSpc>
                        <a:spcBef>
                          <a:spcPct val="0"/>
                        </a:spcBef>
                        <a:spcAft>
                          <a:spcPct val="0"/>
                        </a:spcAft>
                        <a:buClrTx/>
                        <a:buSzTx/>
                        <a:buFontTx/>
                        <a:buNone/>
                        <a:tabLst/>
                      </a:pPr>
                      <a:r>
                        <a:rPr lang="en-GB" sz="1200" dirty="0" smtClean="0">
                          <a:solidFill>
                            <a:srgbClr val="00000A"/>
                          </a:solidFill>
                          <a:effectLst/>
                          <a:latin typeface="CordiaUPC" pitchFamily="34" charset="-34"/>
                          <a:ea typeface="Calibri"/>
                          <a:cs typeface="CordiaUPC" pitchFamily="34" charset="-34"/>
                        </a:rPr>
                        <a:t>Director</a:t>
                      </a:r>
                      <a:endPar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57150" marR="57150" marT="0" marB="0" anchor="ctr" horzOverflow="overflow">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830" y="416496"/>
            <a:ext cx="5857916" cy="8494633"/>
          </a:xfrm>
          <a:prstGeom prst="rect">
            <a:avLst/>
          </a:prstGeom>
          <a:noFill/>
        </p:spPr>
        <p:txBody>
          <a:bodyPr wrap="square" rtlCol="0">
            <a:spAutoFit/>
          </a:bodyPr>
          <a:lstStyle/>
          <a:p>
            <a:r>
              <a:rPr lang="ca-ES" sz="1400" dirty="0">
                <a:latin typeface="CordiaUPC" pitchFamily="34" charset="-34"/>
                <a:cs typeface="CordiaUPC" pitchFamily="34" charset="-34"/>
              </a:rPr>
              <a:t>In </a:t>
            </a:r>
            <a:r>
              <a:rPr lang="ca-ES" sz="1400" dirty="0" smtClean="0">
                <a:latin typeface="CordiaUPC" pitchFamily="34" charset="-34"/>
                <a:cs typeface="CordiaUPC" pitchFamily="34" charset="-34"/>
              </a:rPr>
              <a:t>201</a:t>
            </a:r>
            <a:r>
              <a:rPr lang="th-TH" sz="1400" dirty="0" smtClean="0">
                <a:latin typeface="CordiaUPC" pitchFamily="34" charset="-34"/>
                <a:cs typeface="CordiaUPC" pitchFamily="34" charset="-34"/>
              </a:rPr>
              <a:t>7</a:t>
            </a:r>
            <a:r>
              <a:rPr lang="ca-ES" sz="1400" dirty="0" smtClean="0">
                <a:latin typeface="CordiaUPC" pitchFamily="34" charset="-34"/>
                <a:cs typeface="CordiaUPC" pitchFamily="34" charset="-34"/>
              </a:rPr>
              <a:t>, </a:t>
            </a:r>
            <a:r>
              <a:rPr lang="ca-ES" sz="1400" dirty="0">
                <a:latin typeface="CordiaUPC" pitchFamily="34" charset="-34"/>
                <a:cs typeface="CordiaUPC" pitchFamily="34" charset="-34"/>
              </a:rPr>
              <a:t>a number of members of the committee participated in a training seminar in an effort to ameliorate their operational efficiency, names and formations are as follow:</a:t>
            </a:r>
            <a:endParaRPr lang="en-US" sz="1400" dirty="0">
              <a:latin typeface="CordiaUPC" pitchFamily="34" charset="-34"/>
              <a:cs typeface="CordiaUPC" pitchFamily="34" charset="-34"/>
            </a:endParaRPr>
          </a:p>
          <a:p>
            <a:pPr algn="thaiDist"/>
            <a:endParaRPr lang="th-TH" sz="1400" dirty="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b="1" dirty="0">
              <a:latin typeface="CordiaUPC" pitchFamily="34" charset="-34"/>
              <a:cs typeface="CordiaUPC" pitchFamily="34" charset="-34"/>
            </a:endParaRPr>
          </a:p>
          <a:p>
            <a:pPr algn="just" fontAlgn="auto">
              <a:spcBef>
                <a:spcPts val="0"/>
              </a:spcBef>
              <a:spcAft>
                <a:spcPts val="0"/>
              </a:spcAft>
              <a:defRPr/>
            </a:pPr>
            <a:r>
              <a:rPr lang="en-US" sz="1400" b="1" dirty="0">
                <a:latin typeface="CordiaUPC" pitchFamily="34" charset="-34"/>
                <a:cs typeface="CordiaUPC" pitchFamily="34" charset="-34"/>
              </a:rPr>
              <a:t>Duty and Authority of the Board of Directors</a:t>
            </a:r>
            <a:endParaRPr lang="th-TH" sz="1400" b="1" dirty="0">
              <a:latin typeface="CordiaUPC" pitchFamily="34" charset="-34"/>
              <a:cs typeface="CordiaUPC" pitchFamily="34" charset="-34"/>
            </a:endParaRP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The Board of Directors has authority and manages the Company in accordance with the law, objectives and articles of the Company as well as legitimate resolution of Shareholders’ Meeting.</a:t>
            </a: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The Board of Directors has a responsibility for setting goals, guidance, policies and budgeting of the Company, supervise the Executive Board of Directors in accordance with the assigned policies with the exception of such matters which the Board of Directors requires the approval from the resolution passed of the Shareholders’ Meeting prior to the execution namely matters required by laws such as increase and/or decrease of share capital, the issuance of Company’s debenture, the purchase or transfer of the Company’s business or the acquisition or merge with others, the amendment of the Company’s memorandum of association and regulations as well as the remuneration of Directors and so on.</a:t>
            </a: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The Board of Directors may appoint a number of directors to be the Executive Board of Directors who have authority to supervise the business of the Company as the Board assigned.  And one of the directors is appointed to be Chairman of Executive Board of Directors.</a:t>
            </a:r>
          </a:p>
          <a:p>
            <a:pPr marL="342900" indent="-342900" algn="just" fontAlgn="auto">
              <a:spcBef>
                <a:spcPts val="0"/>
              </a:spcBef>
              <a:spcAft>
                <a:spcPts val="0"/>
              </a:spcAft>
              <a:buFont typeface="+mj-lt"/>
              <a:buAutoNum type="arabicPeriod" startAt="4"/>
              <a:defRPr/>
            </a:pPr>
            <a:r>
              <a:rPr lang="en-US" sz="1400" dirty="0">
                <a:latin typeface="CordiaUPC" pitchFamily="34" charset="-34"/>
                <a:cs typeface="CordiaUPC" pitchFamily="34" charset="-34"/>
              </a:rPr>
              <a:t>The Board of Directors has directed the effectiveness of Company's internal controls and internal auditing by providing an internal audit department to monitor, carry out and coordinate with the audit committee.</a:t>
            </a:r>
          </a:p>
          <a:p>
            <a:pPr marL="342900" indent="-342900" algn="just" fontAlgn="auto">
              <a:spcBef>
                <a:spcPts val="0"/>
              </a:spcBef>
              <a:spcAft>
                <a:spcPts val="0"/>
              </a:spcAft>
              <a:buFont typeface="+mj-lt"/>
              <a:buAutoNum type="arabicPeriod" startAt="4"/>
              <a:defRPr/>
            </a:pPr>
            <a:r>
              <a:rPr lang="en-US" sz="1400" dirty="0">
                <a:latin typeface="CordiaUPC" pitchFamily="34" charset="-34"/>
                <a:cs typeface="CordiaUPC" pitchFamily="34" charset="-34"/>
              </a:rPr>
              <a:t>The directors shall receive the remuneration in the form of reward, meeting fee, gratuity, bonus or other form benefits under the articles of association or as determined by shareholders’ meeting in either fixed sum or under certain criteria and such determination may be made from time to time or may take effect until otherwise determined and shall receive allowance or welfare benefits under Company’s regulations.</a:t>
            </a:r>
          </a:p>
          <a:p>
            <a:pPr marL="342900" indent="-342900" algn="just" fontAlgn="auto">
              <a:spcBef>
                <a:spcPts val="0"/>
              </a:spcBef>
              <a:spcAft>
                <a:spcPts val="0"/>
              </a:spcAft>
              <a:buFont typeface="+mj-lt"/>
              <a:buAutoNum type="arabicPeriod" startAt="4"/>
              <a:defRPr/>
            </a:pPr>
            <a:r>
              <a:rPr lang="en-US" sz="1400" dirty="0">
                <a:latin typeface="CordiaUPC" pitchFamily="34" charset="-34"/>
                <a:cs typeface="CordiaUPC" pitchFamily="34" charset="-34"/>
              </a:rPr>
              <a:t>The Board of Directors shall not approve any transaction which their own or persons who may have conflicts of interest with the Company and / or its subsidiary. </a:t>
            </a:r>
          </a:p>
          <a:p>
            <a:pPr marL="342900" indent="-342900" algn="just" fontAlgn="auto">
              <a:spcBef>
                <a:spcPts val="0"/>
              </a:spcBef>
              <a:spcAft>
                <a:spcPts val="0"/>
              </a:spcAft>
              <a:buFont typeface="+mj-lt"/>
              <a:buAutoNum type="arabicPeriod" startAt="4"/>
              <a:defRPr/>
            </a:pPr>
            <a:r>
              <a:rPr lang="en-US" sz="1400" dirty="0">
                <a:latin typeface="CordiaUPC" pitchFamily="34" charset="-34"/>
                <a:cs typeface="CordiaUPC" pitchFamily="34" charset="-34"/>
              </a:rPr>
              <a:t>duties of the Board of Directors also encompasses the supervision of the Company to perform in accordance with the law and regulation relevant to the securities and securities exchange for example related party transaction and the purchase and sale of assets of material substance in accordance with regulation of the Securities Exchange of Thailand or other law relevant to the Company’s business. </a:t>
            </a:r>
          </a:p>
          <a:p>
            <a:pPr marL="342900" indent="-342900" algn="just" fontAlgn="auto">
              <a:spcBef>
                <a:spcPts val="0"/>
              </a:spcBef>
              <a:spcAft>
                <a:spcPts val="0"/>
              </a:spcAft>
              <a:buFont typeface="+mj-lt"/>
              <a:buAutoNum type="arabicPeriod" startAt="4"/>
              <a:defRPr/>
            </a:pPr>
            <a:r>
              <a:rPr lang="en-US" sz="1400" dirty="0">
                <a:latin typeface="CordiaUPC" pitchFamily="34" charset="-34"/>
                <a:cs typeface="CordiaUPC" pitchFamily="34" charset="-34"/>
              </a:rPr>
              <a:t>The Board of Directors is responsible for disclosure to shareholders and the public an accurate, complete and standardized.</a:t>
            </a:r>
            <a:endParaRPr lang="th-TH" sz="1400" dirty="0" smtClean="0">
              <a:latin typeface="CordiaUPC" pitchFamily="34" charset="-34"/>
              <a:cs typeface="CordiaUPC" pitchFamily="34" charset="-34"/>
            </a:endParaRPr>
          </a:p>
          <a:p>
            <a:pPr marL="342900" indent="-342900" algn="thaiDist"/>
            <a:r>
              <a:rPr lang="th-TH" sz="1400" dirty="0" smtClean="0">
                <a:latin typeface="CordiaUPC" pitchFamily="34" charset="-34"/>
                <a:cs typeface="CordiaUPC" pitchFamily="34" charset="-34"/>
              </a:rPr>
              <a:t>          </a:t>
            </a:r>
            <a:endParaRPr lang="en-US" sz="1400" dirty="0" smtClean="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23</a:t>
            </a:r>
            <a:endParaRPr lang="th-TH" sz="1200" b="1" dirty="0">
              <a:solidFill>
                <a:srgbClr val="0070C0"/>
              </a:solidFill>
              <a:latin typeface="Cordia New" pitchFamily="34" charset="-34"/>
              <a:cs typeface="Cordia New" pitchFamily="34" charset="-34"/>
            </a:endParaRPr>
          </a:p>
        </p:txBody>
      </p:sp>
      <p:graphicFrame>
        <p:nvGraphicFramePr>
          <p:cNvPr id="3" name="Table 2"/>
          <p:cNvGraphicFramePr>
            <a:graphicFrameLocks noGrp="1"/>
          </p:cNvGraphicFramePr>
          <p:nvPr>
            <p:extLst>
              <p:ext uri="{D42A27DB-BD31-4B8C-83A1-F6EECF244321}">
                <p14:modId xmlns:p14="http://schemas.microsoft.com/office/powerpoint/2010/main" val="2161587449"/>
              </p:ext>
            </p:extLst>
          </p:nvPr>
        </p:nvGraphicFramePr>
        <p:xfrm>
          <a:off x="620688" y="992560"/>
          <a:ext cx="5832648" cy="819528"/>
        </p:xfrm>
        <a:graphic>
          <a:graphicData uri="http://schemas.openxmlformats.org/drawingml/2006/table">
            <a:tbl>
              <a:tblPr firstRow="1" firstCol="1" bandRow="1"/>
              <a:tblGrid>
                <a:gridCol w="288032"/>
                <a:gridCol w="1368152"/>
                <a:gridCol w="4176464"/>
              </a:tblGrid>
              <a:tr h="216024">
                <a:tc>
                  <a:txBody>
                    <a:bodyPr/>
                    <a:lstStyle/>
                    <a:p>
                      <a:pPr algn="ctr">
                        <a:spcAft>
                          <a:spcPts val="0"/>
                        </a:spcAft>
                      </a:pPr>
                      <a:endParaRPr lang="en-US" sz="1200" b="0" dirty="0">
                        <a:solidFill>
                          <a:schemeClr val="tx1"/>
                        </a:solidFill>
                        <a:effectLst/>
                        <a:latin typeface="CordiaUPC" pitchFamily="34" charset="-34"/>
                        <a:ea typeface="Cordia New"/>
                        <a:cs typeface="+mn-cs"/>
                      </a:endParaRPr>
                    </a:p>
                  </a:txBody>
                  <a:tcPr marL="49030" marR="49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200" b="1" dirty="0" smtClean="0">
                          <a:solidFill>
                            <a:schemeClr val="tx1"/>
                          </a:solidFill>
                          <a:effectLst/>
                          <a:latin typeface="CordiaUPC" pitchFamily="34" charset="-34"/>
                          <a:ea typeface="Times New Roman"/>
                          <a:cs typeface="+mn-cs"/>
                        </a:rPr>
                        <a:t>Names</a:t>
                      </a:r>
                      <a:endParaRPr lang="en-US" sz="1200" dirty="0">
                        <a:solidFill>
                          <a:schemeClr val="tx1"/>
                        </a:solidFill>
                        <a:effectLst/>
                        <a:latin typeface="CordiaUPC" pitchFamily="34" charset="-34"/>
                        <a:ea typeface="Cordia New"/>
                        <a:cs typeface="+mn-cs"/>
                      </a:endParaRPr>
                    </a:p>
                  </a:txBody>
                  <a:tcPr marL="49030" marR="49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ca-ES" sz="1200" b="1" kern="150" dirty="0" smtClean="0">
                          <a:solidFill>
                            <a:schemeClr val="tx1"/>
                          </a:solidFill>
                          <a:effectLst/>
                          <a:latin typeface="BrowalliaUPC" pitchFamily="34" charset="-34"/>
                          <a:ea typeface="DejaVu Sans"/>
                          <a:cs typeface="+mn-cs"/>
                        </a:rPr>
                        <a:t>Seminar</a:t>
                      </a:r>
                      <a:endParaRPr lang="en-US" sz="1200" kern="150" dirty="0">
                        <a:solidFill>
                          <a:schemeClr val="tx1"/>
                        </a:solidFill>
                        <a:effectLst/>
                        <a:latin typeface="BrowalliaUPC" pitchFamily="34" charset="-34"/>
                        <a:ea typeface="DejaVu Sans"/>
                        <a:cs typeface="+mn-cs"/>
                      </a:endParaRPr>
                    </a:p>
                  </a:txBody>
                  <a:tcPr marL="49030" marR="49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r>
              <a:tr h="165364">
                <a:tc rowSpan="2">
                  <a:txBody>
                    <a:bodyPr/>
                    <a:lstStyle/>
                    <a:p>
                      <a:pPr algn="ctr">
                        <a:spcAft>
                          <a:spcPts val="0"/>
                        </a:spcAft>
                      </a:pPr>
                      <a:r>
                        <a:rPr lang="en-US" sz="1200" b="0" dirty="0">
                          <a:solidFill>
                            <a:schemeClr val="tx1"/>
                          </a:solidFill>
                          <a:effectLst/>
                          <a:latin typeface="CordiaUPC" pitchFamily="34" charset="-34"/>
                          <a:ea typeface="Times New Roman"/>
                          <a:cs typeface="+mn-cs"/>
                        </a:rPr>
                        <a:t>1</a:t>
                      </a:r>
                      <a:endParaRPr lang="en-US" sz="1200" b="0" dirty="0">
                        <a:solidFill>
                          <a:schemeClr val="tx1"/>
                        </a:solidFill>
                        <a:effectLst/>
                        <a:latin typeface="CordiaUPC" pitchFamily="34" charset="-34"/>
                        <a:ea typeface="Cordia New"/>
                        <a:cs typeface="+mn-cs"/>
                      </a:endParaRPr>
                    </a:p>
                  </a:txBody>
                  <a:tcPr marL="49030" marR="49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spcAft>
                          <a:spcPts val="0"/>
                        </a:spcAft>
                      </a:pPr>
                      <a:r>
                        <a:rPr lang="en-US" sz="1200" kern="1200" baseline="0" dirty="0" smtClean="0">
                          <a:solidFill>
                            <a:schemeClr val="tx1"/>
                          </a:solidFill>
                          <a:latin typeface="BrowalliaUPC" pitchFamily="34" charset="-34"/>
                          <a:ea typeface="Cordia New"/>
                          <a:cs typeface="+mn-cs"/>
                        </a:rPr>
                        <a:t>Mr. Pichit </a:t>
                      </a:r>
                      <a:r>
                        <a:rPr lang="en-US" sz="1200" kern="1200" baseline="0" dirty="0" err="1" smtClean="0">
                          <a:solidFill>
                            <a:schemeClr val="tx1"/>
                          </a:solidFill>
                          <a:latin typeface="BrowalliaUPC" pitchFamily="34" charset="-34"/>
                          <a:ea typeface="Cordia New"/>
                          <a:cs typeface="+mn-cs"/>
                        </a:rPr>
                        <a:t>Chantarasereekul</a:t>
                      </a:r>
                      <a:endParaRPr lang="en-US" sz="1200" dirty="0">
                        <a:solidFill>
                          <a:schemeClr val="tx1"/>
                        </a:solidFill>
                        <a:effectLst/>
                        <a:latin typeface="CordiaUPC" pitchFamily="34" charset="-34"/>
                        <a:ea typeface="Cordia New"/>
                        <a:cs typeface="+mn-cs"/>
                      </a:endParaRPr>
                    </a:p>
                  </a:txBody>
                  <a:tcPr marL="49030" marR="49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15000"/>
                        </a:lnSpc>
                        <a:spcAft>
                          <a:spcPts val="0"/>
                        </a:spcAft>
                      </a:pPr>
                      <a:r>
                        <a:rPr lang="en-US" sz="1200" kern="1200" baseline="0" dirty="0" smtClean="0">
                          <a:solidFill>
                            <a:schemeClr val="tx1"/>
                          </a:solidFill>
                          <a:latin typeface="BrowalliaUPC" pitchFamily="34" charset="-34"/>
                          <a:ea typeface="Cordia New"/>
                          <a:cs typeface="+mn-cs"/>
                        </a:rPr>
                        <a:t>Business expansion strategy – Thailand Management Association</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5364">
                <a:tc vMerge="1">
                  <a:txBody>
                    <a:bodyPr/>
                    <a:lstStyle/>
                    <a:p>
                      <a:endParaRPr lang="th-TH"/>
                    </a:p>
                  </a:txBody>
                  <a:tcPr/>
                </a:tc>
                <a:tc vMerge="1">
                  <a:txBody>
                    <a:bodyPr/>
                    <a:lstStyle/>
                    <a:p>
                      <a:endParaRPr lang="th-TH"/>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kern="1200" baseline="0" dirty="0" smtClean="0">
                          <a:solidFill>
                            <a:schemeClr val="tx1"/>
                          </a:solidFill>
                          <a:latin typeface="BrowalliaUPC" pitchFamily="34" charset="-34"/>
                          <a:ea typeface="Cordia New"/>
                          <a:cs typeface="+mn-cs"/>
                        </a:rPr>
                        <a:t>Workshop: Conduct presentation like a professional – Thailand Management Association </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DD1FF"/>
                      </a:solidFill>
                      <a:prstDash val="solid"/>
                      <a:round/>
                      <a:headEnd type="none" w="med" len="med"/>
                      <a:tailEnd type="none" w="med" len="med"/>
                    </a:lnB>
                    <a:lnTlToBr w="12700" cmpd="sng">
                      <a:noFill/>
                      <a:prstDash val="solid"/>
                    </a:lnTlToBr>
                    <a:lnBlToTr w="12700" cmpd="sng">
                      <a:noFill/>
                      <a:prstDash val="solid"/>
                    </a:lnBlToTr>
                  </a:tcPr>
                </a:tc>
              </a:tr>
              <a:tr h="165364">
                <a:tc>
                  <a:txBody>
                    <a:bodyPr/>
                    <a:lstStyle/>
                    <a:p>
                      <a:pPr algn="ctr">
                        <a:spcAft>
                          <a:spcPts val="0"/>
                        </a:spcAft>
                      </a:pPr>
                      <a:r>
                        <a:rPr lang="en-US" sz="1200" b="0" dirty="0">
                          <a:solidFill>
                            <a:schemeClr val="tx1"/>
                          </a:solidFill>
                          <a:effectLst/>
                          <a:latin typeface="CordiaUPC" pitchFamily="34" charset="-34"/>
                          <a:ea typeface="Times New Roman"/>
                          <a:cs typeface="+mn-cs"/>
                        </a:rPr>
                        <a:t>2</a:t>
                      </a:r>
                      <a:endParaRPr lang="en-US" sz="1200" b="0" dirty="0">
                        <a:solidFill>
                          <a:schemeClr val="tx1"/>
                        </a:solidFill>
                        <a:effectLst/>
                        <a:latin typeface="CordiaUPC" pitchFamily="34" charset="-34"/>
                        <a:ea typeface="Cordia New"/>
                        <a:cs typeface="+mn-cs"/>
                      </a:endParaRPr>
                    </a:p>
                  </a:txBody>
                  <a:tcPr marL="49030" marR="49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100"/>
                        </a:lnSpc>
                        <a:defRPr/>
                      </a:pPr>
                      <a:r>
                        <a:rPr lang="th-TH" sz="1200" dirty="0" err="1" smtClean="0">
                          <a:solidFill>
                            <a:schemeClr val="tx1"/>
                          </a:solidFill>
                          <a:latin typeface="BrowalliaUPC" pitchFamily="34" charset="-34"/>
                          <a:cs typeface="+mn-cs"/>
                        </a:rPr>
                        <a:t>Mrs</a:t>
                      </a:r>
                      <a:r>
                        <a:rPr lang="th-TH" sz="1200" dirty="0" smtClean="0">
                          <a:solidFill>
                            <a:schemeClr val="tx1"/>
                          </a:solidFill>
                          <a:latin typeface="BrowalliaUPC" pitchFamily="34" charset="-34"/>
                          <a:cs typeface="+mn-cs"/>
                        </a:rPr>
                        <a:t>. </a:t>
                      </a:r>
                      <a:r>
                        <a:rPr lang="th-TH" sz="1200" dirty="0" err="1" smtClean="0">
                          <a:solidFill>
                            <a:schemeClr val="tx1"/>
                          </a:solidFill>
                          <a:latin typeface="BrowalliaUPC" pitchFamily="34" charset="-34"/>
                          <a:cs typeface="+mn-cs"/>
                        </a:rPr>
                        <a:t>Supaporn</a:t>
                      </a:r>
                      <a:r>
                        <a:rPr lang="th-TH" sz="1200" dirty="0" smtClean="0">
                          <a:solidFill>
                            <a:schemeClr val="tx1"/>
                          </a:solidFill>
                          <a:latin typeface="BrowalliaUPC" pitchFamily="34" charset="-34"/>
                          <a:cs typeface="+mn-cs"/>
                        </a:rPr>
                        <a:t> </a:t>
                      </a:r>
                      <a:r>
                        <a:rPr lang="th-TH" sz="1200" dirty="0" err="1" smtClean="0">
                          <a:solidFill>
                            <a:schemeClr val="tx1"/>
                          </a:solidFill>
                          <a:latin typeface="BrowalliaUPC" pitchFamily="34" charset="-34"/>
                          <a:cs typeface="+mn-cs"/>
                        </a:rPr>
                        <a:t>Jittmittraparp</a:t>
                      </a:r>
                      <a:endParaRPr lang="th-TH" sz="1200" dirty="0" smtClean="0">
                        <a:solidFill>
                          <a:schemeClr val="tx1"/>
                        </a:solidFill>
                        <a:latin typeface="BrowalliaUPC" pitchFamily="34" charset="-34"/>
                        <a:cs typeface="+mn-cs"/>
                      </a:endParaRPr>
                    </a:p>
                  </a:txBody>
                  <a:tcPr marL="49030" marR="49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200" kern="1200" baseline="0" dirty="0" smtClean="0">
                          <a:solidFill>
                            <a:schemeClr val="tx1"/>
                          </a:solidFill>
                          <a:latin typeface="BrowalliaUPC" pitchFamily="34" charset="-34"/>
                          <a:ea typeface="Cordia New"/>
                          <a:cs typeface="+mn-cs"/>
                        </a:rPr>
                        <a:t>Session 9 of Advanced Security Management </a:t>
                      </a:r>
                      <a:r>
                        <a:rPr lang="en-US" sz="1200" kern="1200" baseline="0" dirty="0" err="1" smtClean="0">
                          <a:solidFill>
                            <a:schemeClr val="tx1"/>
                          </a:solidFill>
                          <a:latin typeface="BrowalliaUPC" pitchFamily="34" charset="-34"/>
                          <a:ea typeface="Cordia New"/>
                          <a:cs typeface="+mn-cs"/>
                        </a:rPr>
                        <a:t>Programme</a:t>
                      </a:r>
                      <a:endParaRPr lang="en-US" sz="1200" kern="1200" baseline="0" dirty="0">
                        <a:solidFill>
                          <a:schemeClr val="tx1"/>
                        </a:solidFill>
                        <a:latin typeface="BrowalliaUPC" pitchFamily="34" charset="-34"/>
                        <a:ea typeface="Cordia New"/>
                        <a:cs typeface="+mn-cs"/>
                      </a:endParaRPr>
                    </a:p>
                  </a:txBody>
                  <a:tcPr marL="49030" marR="49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DD1FF"/>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95281"/>
            <a:ext cx="5857916" cy="5970865"/>
          </a:xfrm>
          <a:prstGeom prst="rect">
            <a:avLst/>
          </a:prstGeom>
          <a:noFill/>
        </p:spPr>
        <p:txBody>
          <a:bodyPr wrap="square" rtlCol="0">
            <a:spAutoFit/>
          </a:bodyPr>
          <a:lstStyle/>
          <a:p>
            <a:pPr algn="just"/>
            <a:r>
              <a:rPr lang="ca-ES" sz="1600" b="1" dirty="0">
                <a:latin typeface="CordiaUPC" pitchFamily="34" charset="-34"/>
                <a:cs typeface="CordiaUPC" pitchFamily="34" charset="-34"/>
              </a:rPr>
              <a:t>Company's Vision</a:t>
            </a:r>
          </a:p>
          <a:p>
            <a:pPr algn="just"/>
            <a:endParaRPr lang="en-US" sz="1400" dirty="0">
              <a:solidFill>
                <a:srgbClr val="FF0000"/>
              </a:solidFill>
              <a:latin typeface="CordiaUPC" pitchFamily="34" charset="-34"/>
              <a:cs typeface="CordiaUPC" pitchFamily="34" charset="-34"/>
            </a:endParaRPr>
          </a:p>
          <a:p>
            <a:pPr algn="just"/>
            <a:r>
              <a:rPr lang="en-US" sz="1400" dirty="0">
                <a:latin typeface="CordiaUPC" pitchFamily="34" charset="-34"/>
                <a:cs typeface="CordiaUPC" pitchFamily="34" charset="-34"/>
              </a:rPr>
              <a:t>“The Leading Car Rental company focusing on distinguished services, underlining the business growth in sustainability way, emphasizing on the business partners collaboration and customer-value creation philosophy, developing staff skills to progress and professional-liked while nourishing them the morality, community, social and environment responsibilities under the good corporate governance practices.” </a:t>
            </a:r>
          </a:p>
          <a:p>
            <a:pPr algn="ctr"/>
            <a:endParaRPr lang="th-TH" sz="1400" b="1" dirty="0">
              <a:latin typeface="CordiaUPC" pitchFamily="34" charset="-34"/>
              <a:cs typeface="CordiaUPC" pitchFamily="34" charset="-34"/>
            </a:endParaRPr>
          </a:p>
          <a:p>
            <a:pPr algn="just"/>
            <a:r>
              <a:rPr lang="en-US" sz="1400" b="1" i="1" dirty="0">
                <a:latin typeface="CordiaUPC" pitchFamily="34" charset="-34"/>
                <a:cs typeface="CordiaUPC" pitchFamily="34" charset="-34"/>
              </a:rPr>
              <a:t>Core </a:t>
            </a:r>
            <a:r>
              <a:rPr lang="en-US" sz="1400" b="1" i="1" dirty="0" smtClean="0">
                <a:latin typeface="CordiaUPC" pitchFamily="34" charset="-34"/>
                <a:cs typeface="CordiaUPC" pitchFamily="34" charset="-34"/>
              </a:rPr>
              <a:t>Value</a:t>
            </a:r>
          </a:p>
          <a:p>
            <a:pPr algn="just"/>
            <a:endParaRPr lang="th-TH" sz="1400" b="1" i="1" dirty="0">
              <a:latin typeface="CordiaUPC" pitchFamily="34" charset="-34"/>
              <a:cs typeface="CordiaUPC" pitchFamily="34" charset="-34"/>
            </a:endParaRPr>
          </a:p>
          <a:p>
            <a:r>
              <a:rPr lang="ca-ES" sz="1400" b="1" dirty="0">
                <a:latin typeface="CordiaUPC" pitchFamily="34" charset="-34"/>
                <a:cs typeface="CordiaUPC" pitchFamily="34" charset="-34"/>
              </a:rPr>
              <a:t>Professionalism</a:t>
            </a:r>
            <a:r>
              <a:rPr lang="ca-ES" sz="1400" dirty="0">
                <a:latin typeface="CordiaUPC" pitchFamily="34" charset="-34"/>
                <a:cs typeface="CordiaUPC" pitchFamily="34" charset="-34"/>
              </a:rPr>
              <a:t>: proficiency and responsibility to ensure the excellence of quality</a:t>
            </a:r>
            <a:endParaRPr lang="en-US" sz="1400" dirty="0">
              <a:latin typeface="CordiaUPC" pitchFamily="34" charset="-34"/>
              <a:cs typeface="CordiaUPC" pitchFamily="34" charset="-34"/>
            </a:endParaRPr>
          </a:p>
          <a:p>
            <a:pPr lvl="0"/>
            <a:r>
              <a:rPr lang="ca-ES" sz="1400" b="1" dirty="0">
                <a:latin typeface="CordiaUPC" pitchFamily="34" charset="-34"/>
                <a:cs typeface="CordiaUPC" pitchFamily="34" charset="-34"/>
              </a:rPr>
              <a:t>Partnership</a:t>
            </a:r>
            <a:r>
              <a:rPr lang="ca-ES" sz="1400" dirty="0">
                <a:latin typeface="CordiaUPC" pitchFamily="34" charset="-34"/>
                <a:cs typeface="CordiaUPC" pitchFamily="34" charset="-34"/>
              </a:rPr>
              <a:t>: service and relationship which bring about customers' top satisfaction</a:t>
            </a:r>
            <a:endParaRPr lang="en-US" sz="1400" dirty="0">
              <a:latin typeface="CordiaUPC" pitchFamily="34" charset="-34"/>
              <a:cs typeface="CordiaUPC" pitchFamily="34" charset="-34"/>
            </a:endParaRPr>
          </a:p>
          <a:p>
            <a:pPr lvl="0"/>
            <a:r>
              <a:rPr lang="ca-ES" sz="1400" b="1" dirty="0">
                <a:latin typeface="CordiaUPC" pitchFamily="34" charset="-34"/>
                <a:cs typeface="CordiaUPC" pitchFamily="34" charset="-34"/>
              </a:rPr>
              <a:t>Dynamism</a:t>
            </a:r>
            <a:r>
              <a:rPr lang="ca-ES" sz="1400" dirty="0">
                <a:latin typeface="CordiaUPC" pitchFamily="34" charset="-34"/>
                <a:cs typeface="CordiaUPC" pitchFamily="34" charset="-34"/>
              </a:rPr>
              <a:t>: determination, dedication, and continual amelioration to secure the standpoint of car rental business on a sustainable basis</a:t>
            </a:r>
            <a:endParaRPr lang="th-TH" sz="1400" dirty="0" smtClean="0">
              <a:latin typeface="CordiaUPC" pitchFamily="34" charset="-34"/>
              <a:cs typeface="CordiaUPC" pitchFamily="34" charset="-34"/>
            </a:endParaRPr>
          </a:p>
          <a:p>
            <a:pPr lvl="2"/>
            <a:endParaRPr lang="en-US" sz="1400" dirty="0" smtClean="0">
              <a:latin typeface="CordiaUPC" pitchFamily="34" charset="-34"/>
              <a:cs typeface="CordiaUPC" pitchFamily="34" charset="-34"/>
            </a:endParaRPr>
          </a:p>
          <a:p>
            <a:pPr lvl="2"/>
            <a:endParaRPr lang="en-US" sz="1400" dirty="0">
              <a:latin typeface="CordiaUPC" pitchFamily="34" charset="-34"/>
              <a:cs typeface="CordiaUPC" pitchFamily="34" charset="-34"/>
            </a:endParaRPr>
          </a:p>
          <a:p>
            <a:pPr lvl="2"/>
            <a:endParaRPr lang="en-US" sz="1400" dirty="0" smtClean="0">
              <a:latin typeface="CordiaUPC" pitchFamily="34" charset="-34"/>
              <a:cs typeface="CordiaUPC" pitchFamily="34" charset="-34"/>
            </a:endParaRPr>
          </a:p>
          <a:p>
            <a:pPr lvl="2"/>
            <a:endParaRPr lang="en-US" sz="1400" dirty="0">
              <a:latin typeface="CordiaUPC" pitchFamily="34" charset="-34"/>
              <a:cs typeface="CordiaUPC" pitchFamily="34" charset="-34"/>
            </a:endParaRPr>
          </a:p>
          <a:p>
            <a:pPr lvl="2"/>
            <a:endParaRPr lang="en-US" sz="1400" dirty="0" smtClean="0">
              <a:latin typeface="CordiaUPC" pitchFamily="34" charset="-34"/>
              <a:cs typeface="CordiaUPC" pitchFamily="34" charset="-34"/>
            </a:endParaRPr>
          </a:p>
          <a:p>
            <a:pPr lvl="2"/>
            <a:endParaRPr lang="th-TH" sz="1400" dirty="0" smtClean="0">
              <a:latin typeface="CordiaUPC" pitchFamily="34" charset="-34"/>
              <a:cs typeface="CordiaUPC" pitchFamily="34" charset="-34"/>
            </a:endParaRPr>
          </a:p>
          <a:p>
            <a:pPr lvl="2"/>
            <a:endParaRPr lang="th-TH" sz="1400" dirty="0" smtClean="0">
              <a:latin typeface="CordiaUPC" pitchFamily="34" charset="-34"/>
              <a:cs typeface="CordiaUPC" pitchFamily="34" charset="-34"/>
            </a:endParaRPr>
          </a:p>
          <a:p>
            <a:pPr lvl="2"/>
            <a:endParaRPr lang="th-TH" sz="1400" dirty="0" smtClean="0">
              <a:latin typeface="CordiaUPC" pitchFamily="34" charset="-34"/>
              <a:cs typeface="CordiaUPC" pitchFamily="34" charset="-34"/>
            </a:endParaRPr>
          </a:p>
          <a:p>
            <a:pPr lvl="2"/>
            <a:endParaRPr lang="th-TH" sz="1400" dirty="0" smtClean="0">
              <a:latin typeface="CordiaUPC" pitchFamily="34" charset="-34"/>
              <a:cs typeface="CordiaUPC" pitchFamily="34" charset="-34"/>
            </a:endParaRPr>
          </a:p>
          <a:p>
            <a:pPr lvl="2"/>
            <a:endParaRPr lang="th-TH" sz="1400" dirty="0" smtClean="0">
              <a:latin typeface="CordiaUPC" pitchFamily="34" charset="-34"/>
              <a:cs typeface="CordiaUPC" pitchFamily="34" charset="-34"/>
            </a:endParaRPr>
          </a:p>
          <a:p>
            <a:pPr lvl="2"/>
            <a:endParaRPr lang="th-TH" sz="1400" dirty="0" smtClean="0">
              <a:latin typeface="CordiaUPC" pitchFamily="34" charset="-34"/>
              <a:cs typeface="CordiaUPC" pitchFamily="34" charset="-34"/>
            </a:endParaRPr>
          </a:p>
          <a:p>
            <a:pPr lvl="2"/>
            <a:endParaRPr lang="th-TH" sz="1400" dirty="0" smtClean="0">
              <a:latin typeface="CordiaUPC" pitchFamily="34" charset="-34"/>
              <a:cs typeface="CordiaUPC" pitchFamily="34" charset="-34"/>
            </a:endParaRPr>
          </a:p>
          <a:p>
            <a:pPr algn="just" fontAlgn="auto">
              <a:spcBef>
                <a:spcPts val="0"/>
              </a:spcBef>
              <a:spcAft>
                <a:spcPts val="0"/>
              </a:spcAft>
              <a:defRPr/>
            </a:pPr>
            <a:r>
              <a:rPr lang="en-US" sz="1400" b="1" dirty="0">
                <a:latin typeface="CordiaUPC" pitchFamily="34" charset="-34"/>
                <a:cs typeface="CordiaUPC" pitchFamily="34" charset="-34"/>
              </a:rPr>
              <a:t>2.) Audit </a:t>
            </a:r>
            <a:r>
              <a:rPr lang="en-US" sz="1400" b="1" dirty="0" smtClean="0">
                <a:latin typeface="CordiaUPC" pitchFamily="34" charset="-34"/>
                <a:cs typeface="CordiaUPC" pitchFamily="34" charset="-34"/>
              </a:rPr>
              <a:t>Committee</a:t>
            </a:r>
            <a:endParaRPr lang="en-US" sz="1400" dirty="0">
              <a:latin typeface="CordiaUPC" pitchFamily="34" charset="-34"/>
              <a:cs typeface="CordiaUPC" pitchFamily="34" charset="-34"/>
            </a:endParaRPr>
          </a:p>
          <a:p>
            <a:pPr algn="just" fontAlgn="auto">
              <a:spcBef>
                <a:spcPts val="0"/>
              </a:spcBef>
              <a:spcAft>
                <a:spcPts val="0"/>
              </a:spcAft>
              <a:defRPr/>
            </a:pPr>
            <a:r>
              <a:rPr lang="en-US" sz="1400" dirty="0">
                <a:latin typeface="CordiaUPC" pitchFamily="34" charset="-34"/>
                <a:cs typeface="CordiaUPC" pitchFamily="34" charset="-34"/>
              </a:rPr>
              <a:t>As at 31 December </a:t>
            </a:r>
            <a:r>
              <a:rPr lang="en-US" sz="1400" dirty="0" smtClean="0">
                <a:latin typeface="CordiaUPC" pitchFamily="34" charset="-34"/>
                <a:cs typeface="CordiaUPC" pitchFamily="34" charset="-34"/>
              </a:rPr>
              <a:t>2017 , </a:t>
            </a:r>
            <a:r>
              <a:rPr lang="en-US" sz="1400" dirty="0">
                <a:latin typeface="CordiaUPC" pitchFamily="34" charset="-34"/>
                <a:cs typeface="CordiaUPC" pitchFamily="34" charset="-34"/>
              </a:rPr>
              <a:t>the Audit Committee consists of 3 persons as follows:</a:t>
            </a: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10" name="รูปภาพ 9"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11" name="TextBox 10"/>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24</a:t>
            </a:r>
            <a:endParaRPr lang="th-TH" sz="1200" b="1" dirty="0">
              <a:solidFill>
                <a:srgbClr val="0070C0"/>
              </a:solidFill>
              <a:latin typeface="Cordia New" pitchFamily="34" charset="-34"/>
              <a:cs typeface="Cordia New" pitchFamily="34" charset="-34"/>
            </a:endParaRPr>
          </a:p>
        </p:txBody>
      </p:sp>
      <p:pic>
        <p:nvPicPr>
          <p:cNvPr id="4" name="Picture 3"/>
          <p:cNvPicPr>
            <a:picLocks noChangeAspect="1"/>
          </p:cNvPicPr>
          <p:nvPr/>
        </p:nvPicPr>
        <p:blipFill>
          <a:blip r:embed="rId3"/>
          <a:stretch>
            <a:fillRect/>
          </a:stretch>
        </p:blipFill>
        <p:spPr>
          <a:xfrm>
            <a:off x="620688" y="3872880"/>
            <a:ext cx="2072820" cy="1469263"/>
          </a:xfrm>
          <a:prstGeom prst="rect">
            <a:avLst/>
          </a:prstGeom>
        </p:spPr>
      </p:pic>
      <p:graphicFrame>
        <p:nvGraphicFramePr>
          <p:cNvPr id="12" name="ตาราง 6"/>
          <p:cNvGraphicFramePr>
            <a:graphicFrameLocks noGrp="1"/>
          </p:cNvGraphicFramePr>
          <p:nvPr>
            <p:extLst>
              <p:ext uri="{D42A27DB-BD31-4B8C-83A1-F6EECF244321}">
                <p14:modId xmlns:p14="http://schemas.microsoft.com/office/powerpoint/2010/main" val="343548296"/>
              </p:ext>
            </p:extLst>
          </p:nvPr>
        </p:nvGraphicFramePr>
        <p:xfrm>
          <a:off x="596106" y="6544789"/>
          <a:ext cx="5594350" cy="1117588"/>
        </p:xfrm>
        <a:graphic>
          <a:graphicData uri="http://schemas.openxmlformats.org/drawingml/2006/table">
            <a:tbl>
              <a:tblPr/>
              <a:tblGrid>
                <a:gridCol w="496887"/>
                <a:gridCol w="925513"/>
                <a:gridCol w="1801812"/>
                <a:gridCol w="2370138"/>
              </a:tblGrid>
              <a:tr h="195576">
                <a:tc>
                  <a:txBody>
                    <a:bodyPr/>
                    <a:lstStyle/>
                    <a:p>
                      <a:pPr algn="ctr" fontAlgn="ctr"/>
                      <a:r>
                        <a:rPr lang="en-US" sz="1400" b="1" i="0" u="none" strike="noStrike" dirty="0" smtClean="0">
                          <a:solidFill>
                            <a:schemeClr val="tx1"/>
                          </a:solidFill>
                          <a:effectLst/>
                          <a:latin typeface="CordiaUPC" pitchFamily="34" charset="-34"/>
                          <a:cs typeface="CordiaUPC" pitchFamily="34" charset="-34"/>
                        </a:rPr>
                        <a:t>Rank</a:t>
                      </a:r>
                      <a:endParaRPr lang="en-US" sz="1400" b="1"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gridSpan="2">
                  <a:txBody>
                    <a:bodyPr/>
                    <a:lstStyle/>
                    <a:p>
                      <a:pPr algn="ctr" fontAlgn="ctr"/>
                      <a:r>
                        <a:rPr lang="en-US" sz="1400" b="1" i="0" u="none" strike="noStrike" dirty="0" smtClean="0">
                          <a:solidFill>
                            <a:schemeClr val="tx1"/>
                          </a:solidFill>
                          <a:effectLst/>
                          <a:latin typeface="CordiaUPC" pitchFamily="34" charset="-34"/>
                          <a:cs typeface="CordiaUPC" pitchFamily="34" charset="-34"/>
                        </a:rPr>
                        <a:t>Name</a:t>
                      </a:r>
                      <a:endParaRPr lang="en-US" sz="1400" b="1"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fontAlgn="ctr"/>
                      <a:r>
                        <a:rPr lang="en-US" sz="1400" b="1" i="0" u="none" strike="noStrike" dirty="0" smtClean="0">
                          <a:solidFill>
                            <a:schemeClr val="tx1"/>
                          </a:solidFill>
                          <a:effectLst/>
                          <a:latin typeface="CordiaUPC" pitchFamily="34" charset="-34"/>
                          <a:cs typeface="CordiaUPC" pitchFamily="34" charset="-34"/>
                        </a:rPr>
                        <a:t>Position</a:t>
                      </a:r>
                      <a:endParaRPr lang="en-US" sz="1400" b="1"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195576">
                <a:tc>
                  <a:txBody>
                    <a:bodyPr/>
                    <a:lstStyle/>
                    <a:p>
                      <a:pPr algn="ctr" fontAlgn="ctr"/>
                      <a:r>
                        <a:rPr lang="en-US" sz="1400" b="0" i="0" u="none" strike="noStrike" dirty="0">
                          <a:solidFill>
                            <a:schemeClr val="tx1"/>
                          </a:solidFill>
                          <a:effectLst/>
                          <a:latin typeface="CordiaUPC" pitchFamily="34" charset="-34"/>
                          <a:cs typeface="CordiaUPC" pitchFamily="34" charset="-34"/>
                        </a:rPr>
                        <a:t>1</a:t>
                      </a:r>
                    </a:p>
                  </a:txBody>
                  <a:tcPr marL="12700" marR="12700" marT="12697"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l" fontAlgn="ctr"/>
                      <a:r>
                        <a:rPr lang="en-US" sz="1400" b="0" i="0" kern="1200" dirty="0" smtClean="0">
                          <a:solidFill>
                            <a:schemeClr val="tx1"/>
                          </a:solidFill>
                          <a:latin typeface="CordiaUPC" pitchFamily="34" charset="-34"/>
                          <a:ea typeface="+mn-ea"/>
                          <a:cs typeface="CordiaUPC" pitchFamily="34" charset="-34"/>
                        </a:rPr>
                        <a:t>Mr. </a:t>
                      </a:r>
                      <a:r>
                        <a:rPr lang="th-TH" sz="1400" b="0" i="0" kern="1200" dirty="0" err="1" smtClean="0">
                          <a:solidFill>
                            <a:schemeClr val="tx1"/>
                          </a:solidFill>
                          <a:latin typeface="CordiaUPC" pitchFamily="34" charset="-34"/>
                          <a:ea typeface="+mn-ea"/>
                          <a:cs typeface="CordiaUPC" pitchFamily="34" charset="-34"/>
                        </a:rPr>
                        <a:t>Chaiwat</a:t>
                      </a:r>
                      <a:r>
                        <a:rPr lang="th-TH" sz="1400" i="0" kern="1200" dirty="0" smtClean="0">
                          <a:solidFill>
                            <a:schemeClr val="tx1"/>
                          </a:solidFill>
                          <a:latin typeface="CordiaUPC" pitchFamily="34" charset="-34"/>
                          <a:ea typeface="+mn-ea"/>
                          <a:cs typeface="CordiaUPC" pitchFamily="34" charset="-34"/>
                        </a:rPr>
                        <a:t> </a:t>
                      </a:r>
                      <a:endParaRPr lang="en-US" sz="1400" b="0"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l" fontAlgn="ctr"/>
                      <a:r>
                        <a:rPr lang="th-TH" sz="1400" kern="1200" dirty="0" err="1" smtClean="0">
                          <a:solidFill>
                            <a:schemeClr val="tx1"/>
                          </a:solidFill>
                          <a:latin typeface="CordiaUPC" pitchFamily="34" charset="-34"/>
                          <a:ea typeface="+mn-ea"/>
                          <a:cs typeface="CordiaUPC" pitchFamily="34" charset="-34"/>
                        </a:rPr>
                        <a:t>Atsawintarangkun</a:t>
                      </a:r>
                      <a:endParaRPr lang="en-US" sz="1400" b="0"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l" fontAlgn="ctr"/>
                      <a:r>
                        <a:rPr lang="en-US" sz="1400" kern="1200" dirty="0" smtClean="0">
                          <a:solidFill>
                            <a:schemeClr val="tx1"/>
                          </a:solidFill>
                          <a:latin typeface="CordiaUPC" pitchFamily="34" charset="-34"/>
                          <a:ea typeface="+mn-ea"/>
                          <a:cs typeface="CordiaUPC" pitchFamily="34" charset="-34"/>
                        </a:rPr>
                        <a:t>The Chairman of the Audit Committee</a:t>
                      </a:r>
                      <a:endParaRPr lang="en-US" sz="1400" b="0"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195576">
                <a:tc>
                  <a:txBody>
                    <a:bodyPr/>
                    <a:lstStyle/>
                    <a:p>
                      <a:pPr algn="ctr" fontAlgn="ctr"/>
                      <a:r>
                        <a:rPr lang="en-US" sz="1400" b="0" i="0" u="none" strike="noStrike" dirty="0">
                          <a:solidFill>
                            <a:schemeClr val="tx1"/>
                          </a:solidFill>
                          <a:effectLst/>
                          <a:latin typeface="CordiaUPC" pitchFamily="34" charset="-34"/>
                          <a:cs typeface="CordiaUPC" pitchFamily="34" charset="-34"/>
                        </a:rPr>
                        <a:t>2</a:t>
                      </a:r>
                    </a:p>
                  </a:txBody>
                  <a:tcPr marL="12700" marR="12700" marT="12697" marB="0" anchor="ctr">
                    <a:lnL>
                      <a:noFill/>
                    </a:lnL>
                    <a:lnR>
                      <a:noFill/>
                    </a:lnR>
                    <a:lnT>
                      <a:noFill/>
                    </a:lnT>
                    <a:lnB>
                      <a:noFill/>
                    </a:lnB>
                    <a:lnTlToBr>
                      <a:noFill/>
                    </a:lnTlToBr>
                    <a:lnBlToTr>
                      <a:noFill/>
                    </a:lnBlToTr>
                    <a:noFill/>
                  </a:tcPr>
                </a:tc>
                <a:tc>
                  <a:txBody>
                    <a:bodyPr/>
                    <a:lstStyle/>
                    <a:p>
                      <a:pPr algn="l" fontAlgn="ctr"/>
                      <a:r>
                        <a:rPr lang="th-TH" sz="1400" i="0" kern="1200" dirty="0" err="1" smtClean="0">
                          <a:solidFill>
                            <a:schemeClr val="tx1"/>
                          </a:solidFill>
                          <a:latin typeface="CordiaUPC" pitchFamily="34" charset="-34"/>
                          <a:ea typeface="+mn-ea"/>
                          <a:cs typeface="CordiaUPC" pitchFamily="34" charset="-34"/>
                        </a:rPr>
                        <a:t>Mrs.</a:t>
                      </a:r>
                      <a:r>
                        <a:rPr lang="th-TH" sz="1400" i="0" kern="1200" dirty="0" smtClean="0">
                          <a:solidFill>
                            <a:schemeClr val="tx1"/>
                          </a:solidFill>
                          <a:latin typeface="CordiaUPC" pitchFamily="34" charset="-34"/>
                          <a:ea typeface="+mn-ea"/>
                          <a:cs typeface="CordiaUPC" pitchFamily="34" charset="-34"/>
                        </a:rPr>
                        <a:t> </a:t>
                      </a:r>
                      <a:r>
                        <a:rPr lang="th-TH" sz="1400" b="0" i="0" kern="1200" dirty="0" err="1" smtClean="0">
                          <a:solidFill>
                            <a:schemeClr val="tx1"/>
                          </a:solidFill>
                          <a:latin typeface="CordiaUPC" pitchFamily="34" charset="-34"/>
                          <a:ea typeface="+mn-ea"/>
                          <a:cs typeface="CordiaUPC" pitchFamily="34" charset="-34"/>
                        </a:rPr>
                        <a:t>Supaporn</a:t>
                      </a:r>
                      <a:r>
                        <a:rPr lang="th-TH" sz="1400" i="0" kern="1200" dirty="0" smtClean="0">
                          <a:solidFill>
                            <a:schemeClr val="tx1"/>
                          </a:solidFill>
                          <a:latin typeface="CordiaUPC" pitchFamily="34" charset="-34"/>
                          <a:ea typeface="+mn-ea"/>
                          <a:cs typeface="CordiaUPC" pitchFamily="34" charset="-34"/>
                        </a:rPr>
                        <a:t> </a:t>
                      </a:r>
                      <a:endParaRPr lang="en-US" sz="1400" b="0"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a:noFill/>
                    </a:lnT>
                    <a:lnB>
                      <a:noFill/>
                    </a:lnB>
                    <a:lnTlToBr>
                      <a:noFill/>
                    </a:lnTlToBr>
                    <a:lnBlToTr>
                      <a:noFill/>
                    </a:lnBlToTr>
                    <a:noFill/>
                  </a:tcPr>
                </a:tc>
                <a:tc>
                  <a:txBody>
                    <a:bodyPr/>
                    <a:lstStyle/>
                    <a:p>
                      <a:pPr algn="l" fontAlgn="ctr"/>
                      <a:r>
                        <a:rPr lang="th-TH" sz="1400" kern="1200" dirty="0" err="1" smtClean="0">
                          <a:solidFill>
                            <a:schemeClr val="tx1"/>
                          </a:solidFill>
                          <a:latin typeface="CordiaUPC" pitchFamily="34" charset="-34"/>
                          <a:ea typeface="+mn-ea"/>
                          <a:cs typeface="CordiaUPC" pitchFamily="34" charset="-34"/>
                        </a:rPr>
                        <a:t>Jittmittraparp</a:t>
                      </a:r>
                      <a:endParaRPr lang="en-US" sz="1400" b="0"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a:noFill/>
                    </a:lnT>
                    <a:lnB>
                      <a:noFill/>
                    </a:lnB>
                    <a:lnTlToBr>
                      <a:noFill/>
                    </a:lnTlToBr>
                    <a:lnBlToTr>
                      <a:noFill/>
                    </a:lnBlToTr>
                    <a:noFill/>
                  </a:tcPr>
                </a:tc>
                <a:tc>
                  <a:txBody>
                    <a:bodyPr/>
                    <a:lstStyle/>
                    <a:p>
                      <a:pPr algn="l" fontAlgn="ctr"/>
                      <a:r>
                        <a:rPr lang="en-US" sz="1400" kern="1200" dirty="0" smtClean="0">
                          <a:solidFill>
                            <a:schemeClr val="tx1"/>
                          </a:solidFill>
                          <a:latin typeface="CordiaUPC" pitchFamily="34" charset="-34"/>
                          <a:ea typeface="+mn-ea"/>
                          <a:cs typeface="CordiaUPC" pitchFamily="34" charset="-34"/>
                        </a:rPr>
                        <a:t>Audit Committee member</a:t>
                      </a:r>
                      <a:endParaRPr lang="en-US" sz="1400" b="0"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a:noFill/>
                    </a:lnT>
                    <a:lnB>
                      <a:noFill/>
                    </a:lnB>
                    <a:lnTlToBr>
                      <a:noFill/>
                    </a:lnTlToBr>
                    <a:lnBlToTr>
                      <a:noFill/>
                    </a:lnBlToTr>
                    <a:noFill/>
                  </a:tcPr>
                </a:tc>
              </a:tr>
              <a:tr h="378457">
                <a:tc>
                  <a:txBody>
                    <a:bodyPr/>
                    <a:lstStyle/>
                    <a:p>
                      <a:pPr algn="ctr" fontAlgn="ctr"/>
                      <a:r>
                        <a:rPr lang="en-US" sz="1400" b="0" i="0" u="none" strike="noStrike" dirty="0">
                          <a:solidFill>
                            <a:schemeClr val="tx1"/>
                          </a:solidFill>
                          <a:effectLst/>
                          <a:latin typeface="CordiaUPC" pitchFamily="34" charset="-34"/>
                          <a:cs typeface="CordiaUPC" pitchFamily="34" charset="-34"/>
                        </a:rPr>
                        <a:t>3</a:t>
                      </a:r>
                    </a:p>
                  </a:txBody>
                  <a:tcPr marL="12700" marR="12700" marT="12697" marB="0" anchor="ctr">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l" fontAlgn="ctr"/>
                      <a:r>
                        <a:rPr lang="en-US" sz="1400" i="0" kern="1200" dirty="0" smtClean="0">
                          <a:solidFill>
                            <a:schemeClr val="tx1"/>
                          </a:solidFill>
                          <a:latin typeface="CordiaUPC" pitchFamily="34" charset="-34"/>
                          <a:ea typeface="+mn-ea"/>
                          <a:cs typeface="CordiaUPC" pitchFamily="34" charset="-34"/>
                        </a:rPr>
                        <a:t>Police Lieutenant General </a:t>
                      </a:r>
                      <a:r>
                        <a:rPr lang="en-US" sz="1400" i="0" kern="1200" dirty="0" err="1" smtClean="0">
                          <a:solidFill>
                            <a:schemeClr val="tx1"/>
                          </a:solidFill>
                          <a:latin typeface="CordiaUPC" pitchFamily="34" charset="-34"/>
                          <a:ea typeface="+mn-ea"/>
                          <a:cs typeface="CordiaUPC" pitchFamily="34" charset="-34"/>
                        </a:rPr>
                        <a:t>Nopkao</a:t>
                      </a:r>
                      <a:r>
                        <a:rPr lang="en-US" sz="1400" i="0" kern="1200" dirty="0" smtClean="0">
                          <a:solidFill>
                            <a:schemeClr val="tx1"/>
                          </a:solidFill>
                          <a:latin typeface="CordiaUPC" pitchFamily="34" charset="-34"/>
                          <a:ea typeface="+mn-ea"/>
                          <a:cs typeface="CordiaUPC" pitchFamily="34" charset="-34"/>
                        </a:rPr>
                        <a:t> </a:t>
                      </a:r>
                      <a:endParaRPr lang="en-US" sz="1400" b="0"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l" fontAlgn="ctr"/>
                      <a:r>
                        <a:rPr lang="en-US" sz="1400" kern="1200" dirty="0" err="1" smtClean="0">
                          <a:solidFill>
                            <a:schemeClr val="tx1"/>
                          </a:solidFill>
                          <a:latin typeface="CordiaUPC" pitchFamily="34" charset="-34"/>
                          <a:ea typeface="+mn-ea"/>
                          <a:cs typeface="CordiaUPC" pitchFamily="34" charset="-34"/>
                        </a:rPr>
                        <a:t>Thanyasiri</a:t>
                      </a:r>
                      <a:endParaRPr lang="en-US" sz="1400" b="0"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l" fontAlgn="ctr"/>
                      <a:r>
                        <a:rPr lang="en-US" sz="1400" kern="1200" dirty="0" smtClean="0">
                          <a:solidFill>
                            <a:schemeClr val="tx1"/>
                          </a:solidFill>
                          <a:latin typeface="CordiaUPC" pitchFamily="34" charset="-34"/>
                          <a:ea typeface="+mn-ea"/>
                          <a:cs typeface="CordiaUPC" pitchFamily="34" charset="-34"/>
                        </a:rPr>
                        <a:t>Audit Committee member</a:t>
                      </a:r>
                      <a:endParaRPr lang="en-US" sz="1400" b="0" i="0" u="none" strike="noStrike" dirty="0">
                        <a:solidFill>
                          <a:schemeClr val="tx1"/>
                        </a:solidFill>
                        <a:effectLst/>
                        <a:latin typeface="CordiaUPC" pitchFamily="34" charset="-34"/>
                        <a:cs typeface="CordiaUPC" pitchFamily="34" charset="-34"/>
                      </a:endParaRPr>
                    </a:p>
                  </a:txBody>
                  <a:tcPr marL="12700" marR="12700" marT="12697" marB="0" anchor="ctr">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sp>
        <p:nvSpPr>
          <p:cNvPr id="13" name="สี่เหลี่ยมผืนผ้า 7"/>
          <p:cNvSpPr/>
          <p:nvPr/>
        </p:nvSpPr>
        <p:spPr>
          <a:xfrm>
            <a:off x="590997" y="7688474"/>
            <a:ext cx="5786478" cy="1754326"/>
          </a:xfrm>
          <a:prstGeom prst="rect">
            <a:avLst/>
          </a:prstGeom>
        </p:spPr>
        <p:txBody>
          <a:bodyPr wrap="square">
            <a:spAutoFit/>
          </a:bodyPr>
          <a:lstStyle/>
          <a:p>
            <a:r>
              <a:rPr lang="en-US" sz="1200" dirty="0" smtClean="0">
                <a:latin typeface="BrowalliaUPC" pitchFamily="34" charset="-34"/>
                <a:cs typeface="BrowalliaUPC" pitchFamily="34" charset="-34"/>
              </a:rPr>
              <a:t>Miss </a:t>
            </a:r>
            <a:r>
              <a:rPr lang="en-US" sz="1200" dirty="0" err="1" smtClean="0">
                <a:latin typeface="BrowalliaUPC" pitchFamily="34" charset="-34"/>
                <a:cs typeface="BrowalliaUPC" pitchFamily="34" charset="-34"/>
              </a:rPr>
              <a:t>Supitcha</a:t>
            </a:r>
            <a:r>
              <a:rPr lang="en-US" sz="1200" dirty="0" smtClean="0">
                <a:latin typeface="BrowalliaUPC" pitchFamily="34" charset="-34"/>
                <a:cs typeface="BrowalliaUPC" pitchFamily="34" charset="-34"/>
              </a:rPr>
              <a:t> </a:t>
            </a:r>
            <a:r>
              <a:rPr lang="en-US" sz="1200" dirty="0" err="1" smtClean="0">
                <a:latin typeface="BrowalliaUPC" pitchFamily="34" charset="-34"/>
                <a:cs typeface="BrowalliaUPC" pitchFamily="34" charset="-34"/>
              </a:rPr>
              <a:t>Khajornchaikul</a:t>
            </a:r>
            <a:r>
              <a:rPr lang="en-US" sz="1200" dirty="0" smtClean="0">
                <a:latin typeface="BrowalliaUPC" pitchFamily="34" charset="-34"/>
                <a:cs typeface="BrowalliaUPC" pitchFamily="34" charset="-34"/>
              </a:rPr>
              <a:t> acts as Audit Committee Secretary.</a:t>
            </a:r>
          </a:p>
          <a:p>
            <a:endParaRPr lang="en-US" sz="1200" dirty="0" smtClean="0">
              <a:latin typeface="BrowalliaUPC" pitchFamily="34" charset="-34"/>
              <a:cs typeface="BrowalliaUPC" pitchFamily="34" charset="-34"/>
            </a:endParaRPr>
          </a:p>
          <a:p>
            <a:r>
              <a:rPr lang="en-US" sz="1200" b="1" i="1" u="sng" dirty="0" smtClean="0">
                <a:latin typeface="BrowalliaUPC" pitchFamily="34" charset="-34"/>
                <a:cs typeface="BrowalliaUPC" pitchFamily="34" charset="-34"/>
              </a:rPr>
              <a:t>Working experience in reviewing financial statement of the Company</a:t>
            </a:r>
            <a:endParaRPr lang="en-US" sz="1200" dirty="0" smtClean="0">
              <a:latin typeface="BrowalliaUPC" pitchFamily="34" charset="-34"/>
              <a:cs typeface="BrowalliaUPC" pitchFamily="34" charset="-34"/>
            </a:endParaRPr>
          </a:p>
          <a:p>
            <a:r>
              <a:rPr lang="en-US" sz="1200" b="1" dirty="0" smtClean="0">
                <a:latin typeface="BrowalliaUPC" pitchFamily="34" charset="-34"/>
                <a:cs typeface="BrowalliaUPC" pitchFamily="34" charset="-34"/>
              </a:rPr>
              <a:t>Mr. </a:t>
            </a:r>
            <a:r>
              <a:rPr lang="en-US" sz="1200" b="1" i="1" dirty="0" err="1" smtClean="0">
                <a:latin typeface="BrowalliaUPC" pitchFamily="34" charset="-34"/>
                <a:cs typeface="BrowalliaUPC" pitchFamily="34" charset="-34"/>
              </a:rPr>
              <a:t>Chaiwat</a:t>
            </a:r>
            <a:r>
              <a:rPr lang="en-US" sz="1200" b="1" dirty="0" smtClean="0">
                <a:latin typeface="BrowalliaUPC" pitchFamily="34" charset="-34"/>
                <a:cs typeface="BrowalliaUPC" pitchFamily="34" charset="-34"/>
              </a:rPr>
              <a:t> </a:t>
            </a:r>
            <a:r>
              <a:rPr lang="en-US" sz="1200" b="1" dirty="0" err="1" smtClean="0">
                <a:latin typeface="BrowalliaUPC" pitchFamily="34" charset="-34"/>
                <a:cs typeface="BrowalliaUPC" pitchFamily="34" charset="-34"/>
              </a:rPr>
              <a:t>Atsawintarangkun</a:t>
            </a:r>
            <a:r>
              <a:rPr lang="en-US" sz="1200" b="1" dirty="0" smtClean="0">
                <a:latin typeface="BrowalliaUPC" pitchFamily="34" charset="-34"/>
                <a:cs typeface="BrowalliaUPC" pitchFamily="34" charset="-34"/>
              </a:rPr>
              <a:t> </a:t>
            </a:r>
            <a:r>
              <a:rPr lang="en-US" sz="1200" b="1" u="sng" dirty="0" smtClean="0">
                <a:latin typeface="BrowalliaUPC" pitchFamily="34" charset="-34"/>
                <a:cs typeface="BrowalliaUPC" pitchFamily="34" charset="-34"/>
              </a:rPr>
              <a:t>The Chairman of Audit Committee</a:t>
            </a:r>
            <a:endParaRPr lang="en-US" sz="1200" dirty="0" smtClean="0">
              <a:latin typeface="BrowalliaUPC" pitchFamily="34" charset="-34"/>
              <a:cs typeface="BrowalliaUPC" pitchFamily="34" charset="-34"/>
            </a:endParaRPr>
          </a:p>
          <a:p>
            <a:r>
              <a:rPr lang="en-US" sz="1200" dirty="0" smtClean="0">
                <a:latin typeface="BrowalliaUPC" pitchFamily="34" charset="-34"/>
                <a:cs typeface="BrowalliaUPC" pitchFamily="34" charset="-34"/>
              </a:rPr>
              <a:t>2004</a:t>
            </a:r>
            <a:r>
              <a:rPr lang="th-TH" sz="1200" dirty="0" smtClean="0">
                <a:latin typeface="BrowalliaUPC" pitchFamily="34" charset="-34"/>
                <a:cs typeface="BrowalliaUPC" pitchFamily="34" charset="-34"/>
              </a:rPr>
              <a:t> – </a:t>
            </a:r>
            <a:r>
              <a:rPr lang="en-US" sz="1200" dirty="0" smtClean="0">
                <a:latin typeface="BrowalliaUPC" pitchFamily="34" charset="-34"/>
                <a:cs typeface="BrowalliaUPC" pitchFamily="34" charset="-34"/>
              </a:rPr>
              <a:t>Present       Director and the Chairman of Audit Committee of </a:t>
            </a:r>
            <a:r>
              <a:rPr lang="en-US" sz="1200" dirty="0" err="1" smtClean="0">
                <a:latin typeface="BrowalliaUPC" pitchFamily="34" charset="-34"/>
                <a:cs typeface="BrowalliaUPC" pitchFamily="34" charset="-34"/>
              </a:rPr>
              <a:t>Krungthai</a:t>
            </a:r>
            <a:r>
              <a:rPr lang="en-US" sz="1200" dirty="0" smtClean="0">
                <a:latin typeface="BrowalliaUPC" pitchFamily="34" charset="-34"/>
                <a:cs typeface="BrowalliaUPC" pitchFamily="34" charset="-34"/>
              </a:rPr>
              <a:t> Car Rent and  Lease Public  	Company Limited Operation Leasing Business)</a:t>
            </a:r>
          </a:p>
          <a:p>
            <a:r>
              <a:rPr lang="en-US" sz="1200" dirty="0" smtClean="0">
                <a:latin typeface="BrowalliaUPC" pitchFamily="34" charset="-34"/>
                <a:cs typeface="BrowalliaUPC" pitchFamily="34" charset="-34"/>
              </a:rPr>
              <a:t>1997</a:t>
            </a:r>
            <a:r>
              <a:rPr lang="th-TH" sz="1200" dirty="0" smtClean="0">
                <a:latin typeface="BrowalliaUPC" pitchFamily="34" charset="-34"/>
                <a:cs typeface="BrowalliaUPC" pitchFamily="34" charset="-34"/>
              </a:rPr>
              <a:t> – </a:t>
            </a:r>
            <a:r>
              <a:rPr lang="en-US" sz="1200" dirty="0" smtClean="0">
                <a:latin typeface="BrowalliaUPC" pitchFamily="34" charset="-34"/>
                <a:cs typeface="BrowalliaUPC" pitchFamily="34" charset="-34"/>
              </a:rPr>
              <a:t>Present	Executive Partner of Prospect Consulting Company Limited</a:t>
            </a:r>
            <a:r>
              <a:rPr lang="th-TH" sz="1200" dirty="0" smtClean="0">
                <a:latin typeface="BrowalliaUPC" pitchFamily="34" charset="-34"/>
                <a:cs typeface="BrowalliaUPC" pitchFamily="34" charset="-34"/>
              </a:rPr>
              <a:t> (</a:t>
            </a:r>
            <a:r>
              <a:rPr lang="en-US" sz="1200" dirty="0" smtClean="0">
                <a:latin typeface="BrowalliaUPC" pitchFamily="34" charset="-34"/>
                <a:cs typeface="BrowalliaUPC" pitchFamily="34" charset="-34"/>
              </a:rPr>
              <a:t>Auditing and Finance Advisory</a:t>
            </a:r>
            <a:r>
              <a:rPr lang="th-TH" sz="1200" dirty="0" smtClean="0">
                <a:latin typeface="BrowalliaUPC" pitchFamily="34" charset="-34"/>
                <a:cs typeface="BrowalliaUPC" pitchFamily="34" charset="-34"/>
              </a:rPr>
              <a:t>)</a:t>
            </a:r>
            <a:endParaRPr lang="en-US" sz="1200" dirty="0" smtClean="0">
              <a:latin typeface="BrowalliaUPC" pitchFamily="34" charset="-34"/>
              <a:cs typeface="BrowalliaUPC" pitchFamily="34" charset="-34"/>
            </a:endParaRPr>
          </a:p>
          <a:p>
            <a:r>
              <a:rPr lang="en-US" sz="1200" dirty="0" smtClean="0">
                <a:latin typeface="BrowalliaUPC" pitchFamily="34" charset="-34"/>
                <a:cs typeface="BrowalliaUPC" pitchFamily="34" charset="-34"/>
              </a:rPr>
              <a:t>2001</a:t>
            </a:r>
            <a:r>
              <a:rPr lang="th-TH" sz="1200" dirty="0" smtClean="0">
                <a:latin typeface="BrowalliaUPC" pitchFamily="34" charset="-34"/>
                <a:cs typeface="BrowalliaUPC" pitchFamily="34" charset="-34"/>
              </a:rPr>
              <a:t> – </a:t>
            </a:r>
            <a:r>
              <a:rPr lang="en-US" sz="1200" dirty="0" smtClean="0">
                <a:latin typeface="BrowalliaUPC" pitchFamily="34" charset="-34"/>
                <a:cs typeface="BrowalliaUPC" pitchFamily="34" charset="-34"/>
              </a:rPr>
              <a:t>2002</a:t>
            </a:r>
            <a:r>
              <a:rPr lang="th-TH" sz="1200" dirty="0" smtClean="0">
                <a:latin typeface="BrowalliaUPC" pitchFamily="34" charset="-34"/>
                <a:cs typeface="BrowalliaUPC" pitchFamily="34" charset="-34"/>
              </a:rPr>
              <a:t>	</a:t>
            </a:r>
            <a:r>
              <a:rPr lang="en-US" sz="1200" dirty="0" smtClean="0">
                <a:latin typeface="BrowalliaUPC" pitchFamily="34" charset="-34"/>
                <a:cs typeface="BrowalliaUPC" pitchFamily="34" charset="-34"/>
              </a:rPr>
              <a:t> Subcommittee of Financial Advisory for Forest Industry Organization</a:t>
            </a:r>
          </a:p>
          <a:p>
            <a:pPr indent="447675" algn="just">
              <a:tabLst>
                <a:tab pos="450850" algn="l"/>
                <a:tab pos="720725" algn="l"/>
              </a:tabLst>
            </a:pPr>
            <a:endParaRPr lang="en-US" sz="1200" dirty="0">
              <a:latin typeface="Cordia New" pitchFamily="34" charset="-34"/>
              <a:cs typeface="Cordia New" pitchFamily="34" charset="-34"/>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714" y="4448944"/>
            <a:ext cx="2541587" cy="14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25</a:t>
            </a:r>
            <a:endParaRPr lang="th-TH" sz="1200" b="1" dirty="0">
              <a:solidFill>
                <a:srgbClr val="0070C0"/>
              </a:solidFill>
              <a:latin typeface="Cordia New" pitchFamily="34" charset="-34"/>
              <a:cs typeface="Cordia New" pitchFamily="34" charset="-34"/>
            </a:endParaRPr>
          </a:p>
        </p:txBody>
      </p:sp>
      <p:sp>
        <p:nvSpPr>
          <p:cNvPr id="10" name="TextBox 9"/>
          <p:cNvSpPr txBox="1"/>
          <p:nvPr/>
        </p:nvSpPr>
        <p:spPr>
          <a:xfrm>
            <a:off x="390801" y="3817214"/>
            <a:ext cx="6025303" cy="5324535"/>
          </a:xfrm>
          <a:prstGeom prst="rect">
            <a:avLst/>
          </a:prstGeom>
          <a:noFill/>
        </p:spPr>
        <p:txBody>
          <a:bodyPr wrap="square" rtlCol="0">
            <a:spAutoFit/>
          </a:bodyPr>
          <a:lstStyle/>
          <a:p>
            <a:pPr marL="180975" indent="-180975" algn="just" fontAlgn="auto">
              <a:spcBef>
                <a:spcPts val="0"/>
              </a:spcBef>
              <a:spcAft>
                <a:spcPts val="0"/>
              </a:spcAft>
              <a:buFont typeface="+mj-lt"/>
              <a:buAutoNum type="arabicPeriod" startAt="4"/>
              <a:defRPr/>
            </a:pPr>
            <a:r>
              <a:rPr lang="en-US" sz="1400" dirty="0" smtClean="0">
                <a:latin typeface="CordiaUPC" pitchFamily="34" charset="-34"/>
                <a:cs typeface="CordiaUPC" pitchFamily="34" charset="-34"/>
              </a:rPr>
              <a:t>To </a:t>
            </a:r>
            <a:r>
              <a:rPr lang="en-US" sz="1400" dirty="0">
                <a:latin typeface="CordiaUPC" pitchFamily="34" charset="-34"/>
                <a:cs typeface="CordiaUPC" pitchFamily="34" charset="-34"/>
              </a:rPr>
              <a:t>consider the selection and propose an independent party for appointment as the external auditor of the Company, propose for the auditor’s compensation, and to participate in the meeting with external auditor without management present at least once a year.</a:t>
            </a:r>
          </a:p>
          <a:p>
            <a:pPr marL="180975" indent="-180975" algn="just" fontAlgn="auto">
              <a:spcBef>
                <a:spcPts val="0"/>
              </a:spcBef>
              <a:spcAft>
                <a:spcPts val="0"/>
              </a:spcAft>
              <a:buFont typeface="+mj-lt"/>
              <a:buAutoNum type="arabicPeriod" startAt="4"/>
              <a:defRPr/>
            </a:pPr>
            <a:r>
              <a:rPr lang="en-US" sz="1400" dirty="0">
                <a:latin typeface="CordiaUPC" pitchFamily="34" charset="-34"/>
                <a:cs typeface="CordiaUPC" pitchFamily="34" charset="-34"/>
              </a:rPr>
              <a:t>To consider related party transactions which may have conflicting interests to be in accordance with the law and regulation of the securities exchange of Thailand to ensure that such transactions are reasonable and for the best interest of the Company. </a:t>
            </a:r>
          </a:p>
          <a:p>
            <a:pPr marL="180975" indent="-180975" algn="just" fontAlgn="auto">
              <a:spcBef>
                <a:spcPts val="0"/>
              </a:spcBef>
              <a:spcAft>
                <a:spcPts val="0"/>
              </a:spcAft>
              <a:buFont typeface="+mj-lt"/>
              <a:buAutoNum type="arabicPeriod" startAt="4"/>
              <a:defRPr/>
            </a:pPr>
            <a:r>
              <a:rPr lang="en-US" sz="1400" dirty="0" smtClean="0">
                <a:latin typeface="CordiaUPC" pitchFamily="34" charset="-34"/>
                <a:cs typeface="CordiaUPC" pitchFamily="34" charset="-34"/>
              </a:rPr>
              <a:t>To </a:t>
            </a:r>
            <a:r>
              <a:rPr lang="en-US" sz="1400" dirty="0">
                <a:latin typeface="CordiaUPC" pitchFamily="34" charset="-34"/>
                <a:cs typeface="CordiaUPC" pitchFamily="34" charset="-34"/>
              </a:rPr>
              <a:t>prepare report of the Audit Committee, and disclose the report within Company’s Annual Report such report to be affixed with the signature of the Chairman of the Audit Committee.  The report should comprise the following information:</a:t>
            </a:r>
            <a:endParaRPr lang="en-US" sz="1600" dirty="0">
              <a:latin typeface="CordiaUPC" pitchFamily="34" charset="-34"/>
              <a:cs typeface="CordiaUPC" pitchFamily="34" charset="-34"/>
            </a:endParaRPr>
          </a:p>
          <a:p>
            <a:pPr marL="609600" indent="-342900" fontAlgn="auto">
              <a:spcBef>
                <a:spcPts val="0"/>
              </a:spcBef>
              <a:spcAft>
                <a:spcPts val="0"/>
              </a:spcAft>
              <a:buFont typeface="+mj-lt"/>
              <a:buAutoNum type="alphaLcParenR"/>
              <a:defRPr/>
            </a:pPr>
            <a:r>
              <a:rPr lang="en-US" sz="1400" dirty="0">
                <a:latin typeface="CordiaUPC" pitchFamily="34" charset="-34"/>
                <a:cs typeface="CordiaUPC" pitchFamily="34" charset="-34"/>
              </a:rPr>
              <a:t>pinion on the accuracy, completeness and reliability of the Company’s financial report</a:t>
            </a:r>
          </a:p>
          <a:p>
            <a:pPr marL="609600" indent="-342900" fontAlgn="auto">
              <a:spcBef>
                <a:spcPts val="0"/>
              </a:spcBef>
              <a:spcAft>
                <a:spcPts val="0"/>
              </a:spcAft>
              <a:buFont typeface="+mj-lt"/>
              <a:buAutoNum type="alphaLcParenR"/>
              <a:defRPr/>
            </a:pPr>
            <a:r>
              <a:rPr lang="en-US" sz="1400" dirty="0">
                <a:latin typeface="CordiaUPC" pitchFamily="34" charset="-34"/>
                <a:cs typeface="CordiaUPC" pitchFamily="34" charset="-34"/>
              </a:rPr>
              <a:t> pinion on the adequacy of the system of internal control of the Company</a:t>
            </a:r>
          </a:p>
          <a:p>
            <a:pPr marL="609600" indent="-342900" fontAlgn="auto">
              <a:spcBef>
                <a:spcPts val="0"/>
              </a:spcBef>
              <a:spcAft>
                <a:spcPts val="0"/>
              </a:spcAft>
              <a:buFont typeface="+mj-lt"/>
              <a:buAutoNum type="alphaLcParenR"/>
              <a:defRPr/>
            </a:pPr>
            <a:r>
              <a:rPr lang="en-US" sz="1400" dirty="0">
                <a:latin typeface="CordiaUPC" pitchFamily="34" charset="-34"/>
                <a:cs typeface="CordiaUPC" pitchFamily="34" charset="-34"/>
              </a:rPr>
              <a:t> pinion on legal compliance related to the securities and securities exchange, regulation  of the securities exchange, or law relevant to the Company’s business</a:t>
            </a:r>
          </a:p>
          <a:p>
            <a:pPr marL="609600" indent="-342900" fontAlgn="auto">
              <a:spcBef>
                <a:spcPts val="0"/>
              </a:spcBef>
              <a:spcAft>
                <a:spcPts val="0"/>
              </a:spcAft>
              <a:buFont typeface="+mj-lt"/>
              <a:buAutoNum type="alphaLcParenR"/>
              <a:defRPr/>
            </a:pPr>
            <a:r>
              <a:rPr lang="en-US" sz="1400" dirty="0">
                <a:latin typeface="CordiaUPC" pitchFamily="34" charset="-34"/>
                <a:cs typeface="CordiaUPC" pitchFamily="34" charset="-34"/>
              </a:rPr>
              <a:t> pinion on the appropriateness of the auditors</a:t>
            </a:r>
          </a:p>
          <a:p>
            <a:pPr marL="609600" indent="-342900" fontAlgn="auto">
              <a:spcBef>
                <a:spcPts val="0"/>
              </a:spcBef>
              <a:spcAft>
                <a:spcPts val="0"/>
              </a:spcAft>
              <a:buFont typeface="+mj-lt"/>
              <a:buAutoNum type="alphaLcParenR"/>
              <a:defRPr/>
            </a:pPr>
            <a:r>
              <a:rPr lang="en-US" sz="1400" dirty="0">
                <a:latin typeface="CordiaUPC" pitchFamily="34" charset="-34"/>
                <a:cs typeface="CordiaUPC" pitchFamily="34" charset="-34"/>
              </a:rPr>
              <a:t> pinion on transactions that may have conflicting interests</a:t>
            </a:r>
          </a:p>
          <a:p>
            <a:pPr marL="609600" indent="-342900" fontAlgn="auto">
              <a:spcBef>
                <a:spcPts val="0"/>
              </a:spcBef>
              <a:spcAft>
                <a:spcPts val="0"/>
              </a:spcAft>
              <a:buFont typeface="+mj-lt"/>
              <a:buAutoNum type="alphaLcParenR"/>
              <a:defRPr/>
            </a:pPr>
            <a:r>
              <a:rPr lang="en-US" sz="1400" dirty="0">
                <a:latin typeface="CordiaUPC" pitchFamily="34" charset="-34"/>
                <a:cs typeface="CordiaUPC" pitchFamily="34" charset="-34"/>
              </a:rPr>
              <a:t> The number of meetings of the Audit Committee, and attendance of individual audit  committee member</a:t>
            </a:r>
          </a:p>
          <a:p>
            <a:pPr marL="609600" indent="-342900" fontAlgn="auto">
              <a:spcBef>
                <a:spcPts val="0"/>
              </a:spcBef>
              <a:spcAft>
                <a:spcPts val="0"/>
              </a:spcAft>
              <a:buFont typeface="+mj-lt"/>
              <a:buAutoNum type="alphaLcParenR"/>
              <a:defRPr/>
            </a:pPr>
            <a:r>
              <a:rPr lang="en-US" sz="1400" dirty="0">
                <a:latin typeface="CordiaUPC" pitchFamily="34" charset="-34"/>
                <a:cs typeface="CordiaUPC" pitchFamily="34" charset="-34"/>
              </a:rPr>
              <a:t> pinion or overall observation of the Audit Committee in performing its duties in accordance with the Audit Committee Charter</a:t>
            </a:r>
          </a:p>
          <a:p>
            <a:pPr marL="609600" indent="-342900" fontAlgn="auto">
              <a:spcBef>
                <a:spcPts val="0"/>
              </a:spcBef>
              <a:spcAft>
                <a:spcPts val="0"/>
              </a:spcAft>
              <a:buFont typeface="+mj-lt"/>
              <a:buAutoNum type="alphaLcParenR"/>
              <a:defRPr/>
            </a:pPr>
            <a:r>
              <a:rPr lang="en-US" sz="1400" dirty="0">
                <a:latin typeface="CordiaUPC" pitchFamily="34" charset="-34"/>
                <a:cs typeface="CordiaUPC" pitchFamily="34" charset="-34"/>
              </a:rPr>
              <a:t> Any other reports the Committee felt the shareholders and investors in general should know within the scope of duties and responsibilities assigned by the Board of Directors.</a:t>
            </a:r>
          </a:p>
          <a:p>
            <a:pPr marL="180975" indent="-180975" fontAlgn="auto">
              <a:spcBef>
                <a:spcPts val="0"/>
              </a:spcBef>
              <a:spcAft>
                <a:spcPts val="0"/>
              </a:spcAft>
              <a:defRPr/>
            </a:pPr>
            <a:r>
              <a:rPr lang="en-US" sz="1600" dirty="0">
                <a:latin typeface="CordiaUPC" pitchFamily="34" charset="-34"/>
                <a:cs typeface="CordiaUPC" pitchFamily="34" charset="-34"/>
              </a:rPr>
              <a:t>7.   </a:t>
            </a:r>
            <a:r>
              <a:rPr lang="en-US" sz="1400" dirty="0">
                <a:latin typeface="CordiaUPC" pitchFamily="34" charset="-34"/>
                <a:cs typeface="CordiaUPC" pitchFamily="34" charset="-34"/>
              </a:rPr>
              <a:t>To perform any other act as assigned by the Company’s Board of Directors, with the approval of the audit committee.</a:t>
            </a:r>
            <a:endParaRPr lang="en-US" sz="1400" dirty="0" smtClean="0">
              <a:latin typeface="CordiaUPC" pitchFamily="34" charset="-34"/>
              <a:cs typeface="CordiaUPC" pitchFamily="34" charset="-34"/>
            </a:endParaRPr>
          </a:p>
          <a:p>
            <a:pPr marL="342900" indent="-342900" algn="thaiDist">
              <a:buFont typeface="+mj-lt"/>
              <a:buAutoNum type="alphaLcParenR"/>
            </a:pPr>
            <a:endParaRPr lang="en-US" sz="1600" dirty="0" smtClean="0">
              <a:latin typeface="CordiaUPC" pitchFamily="34" charset="-34"/>
              <a:cs typeface="CordiaUPC" pitchFamily="34" charset="-34"/>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944" y="13370"/>
            <a:ext cx="4511675"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สี่เหลี่ยมผืนผ้า 2"/>
          <p:cNvSpPr/>
          <p:nvPr/>
        </p:nvSpPr>
        <p:spPr>
          <a:xfrm>
            <a:off x="390801" y="416496"/>
            <a:ext cx="3514871" cy="3416320"/>
          </a:xfrm>
          <a:prstGeom prst="rect">
            <a:avLst/>
          </a:prstGeom>
        </p:spPr>
        <p:txBody>
          <a:bodyPr wrap="square">
            <a:spAutoFit/>
          </a:bodyPr>
          <a:lstStyle/>
          <a:p>
            <a:pPr lvl="0">
              <a:defRPr/>
            </a:pPr>
            <a:r>
              <a:rPr lang="en-US" sz="1800" b="1" dirty="0">
                <a:solidFill>
                  <a:prstClr val="black"/>
                </a:solidFill>
                <a:latin typeface="CordiaUPC" pitchFamily="34" charset="-34"/>
                <a:cs typeface="CordiaUPC" pitchFamily="34" charset="-34"/>
              </a:rPr>
              <a:t>Duty and Authority of the Audit Committee</a:t>
            </a:r>
          </a:p>
          <a:p>
            <a:pPr lvl="0">
              <a:defRPr/>
            </a:pPr>
            <a:endParaRPr lang="en-US" sz="1600" b="1" dirty="0">
              <a:solidFill>
                <a:prstClr val="black"/>
              </a:solidFill>
              <a:latin typeface="CordiaUPC" pitchFamily="34" charset="-34"/>
              <a:cs typeface="CordiaUPC" pitchFamily="34" charset="-34"/>
            </a:endParaRPr>
          </a:p>
          <a:p>
            <a:pPr marL="228600" lvl="0" indent="-228600" algn="just">
              <a:buFontTx/>
              <a:buAutoNum type="arabicPeriod"/>
              <a:defRPr/>
            </a:pPr>
            <a:r>
              <a:rPr lang="en-US" sz="1400" dirty="0">
                <a:solidFill>
                  <a:prstClr val="black"/>
                </a:solidFill>
                <a:latin typeface="CordiaUPC" pitchFamily="34" charset="-34"/>
                <a:cs typeface="CordiaUPC" pitchFamily="34" charset="-34"/>
              </a:rPr>
              <a:t>To review and ensure the company reporting accurate financial information and sufficient</a:t>
            </a:r>
          </a:p>
          <a:p>
            <a:pPr marL="228600" lvl="0" indent="-228600" algn="just">
              <a:buFontTx/>
              <a:buAutoNum type="arabicPeriod"/>
              <a:defRPr/>
            </a:pPr>
            <a:r>
              <a:rPr lang="en-US" sz="1400" dirty="0">
                <a:solidFill>
                  <a:prstClr val="black"/>
                </a:solidFill>
                <a:latin typeface="CordiaUPC" pitchFamily="34" charset="-34"/>
                <a:cs typeface="CordiaUPC" pitchFamily="34" charset="-34"/>
              </a:rPr>
              <a:t>To review and ensure the Company has an internal control and internal audit system, determining an internal audit unit’s independence, as well as to approve the appointment, transfer and dismissal of the chief of an internal audit unit or any other unit in charge of an internal audit. </a:t>
            </a:r>
          </a:p>
          <a:p>
            <a:pPr marL="228600" lvl="0" indent="-228600" algn="just">
              <a:buFontTx/>
              <a:buAutoNum type="arabicPeriod"/>
              <a:defRPr/>
            </a:pPr>
            <a:r>
              <a:rPr lang="en-US" sz="1400" dirty="0">
                <a:solidFill>
                  <a:prstClr val="black"/>
                </a:solidFill>
                <a:latin typeface="CordiaUPC" pitchFamily="34" charset="-34"/>
                <a:cs typeface="CordiaUPC" pitchFamily="34" charset="-34"/>
              </a:rPr>
              <a:t>To review and ensure the conduct of the Company in compliance with the law relevant to the securities, and securities exchange, regulations of the securities exchange of Thailand, or other law relevant to the Company’s business.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4664" y="416496"/>
            <a:ext cx="5953295" cy="5509200"/>
          </a:xfrm>
          <a:prstGeom prst="rect">
            <a:avLst/>
          </a:prstGeom>
          <a:noFill/>
        </p:spPr>
        <p:txBody>
          <a:bodyPr wrap="square" rtlCol="0">
            <a:spAutoFit/>
          </a:bodyPr>
          <a:lstStyle/>
          <a:p>
            <a:pPr algn="just">
              <a:defRPr/>
            </a:pPr>
            <a:r>
              <a:rPr lang="en-US" sz="1600" b="1" dirty="0" smtClean="0">
                <a:latin typeface="CordiaUPC" pitchFamily="34" charset="-34"/>
                <a:cs typeface="CordiaUPC" pitchFamily="34" charset="-34"/>
              </a:rPr>
              <a:t>The </a:t>
            </a:r>
            <a:r>
              <a:rPr lang="en-US" sz="1600" b="1" dirty="0">
                <a:latin typeface="CordiaUPC" pitchFamily="34" charset="-34"/>
                <a:cs typeface="CordiaUPC" pitchFamily="34" charset="-34"/>
              </a:rPr>
              <a:t>Executive Board of Directors </a:t>
            </a:r>
          </a:p>
          <a:p>
            <a:pPr algn="just">
              <a:defRPr/>
            </a:pPr>
            <a:r>
              <a:rPr lang="en-US" sz="1400" dirty="0">
                <a:latin typeface="CordiaUPC" pitchFamily="34" charset="-34"/>
                <a:cs typeface="CordiaUPC" pitchFamily="34" charset="-34"/>
              </a:rPr>
              <a:t>As at 31 December </a:t>
            </a:r>
            <a:r>
              <a:rPr lang="en-US" sz="1400" dirty="0" smtClean="0">
                <a:latin typeface="CordiaUPC" pitchFamily="34" charset="-34"/>
                <a:cs typeface="CordiaUPC" pitchFamily="34" charset="-34"/>
              </a:rPr>
              <a:t>2017 , </a:t>
            </a:r>
            <a:r>
              <a:rPr lang="en-US" sz="1400" dirty="0">
                <a:latin typeface="CordiaUPC" pitchFamily="34" charset="-34"/>
                <a:cs typeface="CordiaUPC" pitchFamily="34" charset="-34"/>
              </a:rPr>
              <a:t>the Executive Board of Directors consists of </a:t>
            </a:r>
            <a:r>
              <a:rPr lang="en-US" sz="1400" dirty="0" smtClean="0">
                <a:latin typeface="CordiaUPC" pitchFamily="34" charset="-34"/>
                <a:cs typeface="CordiaUPC" pitchFamily="34" charset="-34"/>
              </a:rPr>
              <a:t>2 </a:t>
            </a:r>
            <a:r>
              <a:rPr lang="en-US" sz="1400" dirty="0">
                <a:latin typeface="CordiaUPC" pitchFamily="34" charset="-34"/>
                <a:cs typeface="CordiaUPC" pitchFamily="34" charset="-34"/>
              </a:rPr>
              <a:t>persons as follows</a:t>
            </a:r>
            <a:r>
              <a:rPr lang="en-US" sz="1400" dirty="0" smtClean="0">
                <a:latin typeface="CordiaUPC" pitchFamily="34" charset="-34"/>
                <a:cs typeface="CordiaUPC" pitchFamily="34" charset="-34"/>
              </a:rPr>
              <a:t>:</a:t>
            </a:r>
          </a:p>
          <a:p>
            <a:pPr algn="just">
              <a:defRPr/>
            </a:pPr>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fontAlgn="auto">
              <a:spcBef>
                <a:spcPts val="0"/>
              </a:spcBef>
              <a:spcAft>
                <a:spcPts val="0"/>
              </a:spcAft>
              <a:defRPr/>
            </a:pPr>
            <a:r>
              <a:rPr lang="en-US" sz="1100" dirty="0">
                <a:latin typeface="CordiaUPC" pitchFamily="34" charset="-34"/>
                <a:cs typeface="CordiaUPC" pitchFamily="34" charset="-34"/>
              </a:rPr>
              <a:t>Mr. Noppol </a:t>
            </a:r>
            <a:r>
              <a:rPr lang="en-US" sz="1100" dirty="0" err="1">
                <a:latin typeface="CordiaUPC" pitchFamily="34" charset="-34"/>
                <a:cs typeface="CordiaUPC" pitchFamily="34" charset="-34"/>
              </a:rPr>
              <a:t>Sakthong</a:t>
            </a:r>
            <a:r>
              <a:rPr lang="en-US" sz="1100" dirty="0">
                <a:latin typeface="CordiaUPC" pitchFamily="34" charset="-34"/>
                <a:cs typeface="CordiaUPC" pitchFamily="34" charset="-34"/>
              </a:rPr>
              <a:t> acts as Executive Board of Director secretary</a:t>
            </a:r>
            <a:r>
              <a:rPr lang="en-US" sz="1400" dirty="0">
                <a:latin typeface="CordiaUPC" pitchFamily="34" charset="-34"/>
                <a:cs typeface="CordiaUPC" pitchFamily="34" charset="-34"/>
              </a:rPr>
              <a:t>.</a:t>
            </a:r>
          </a:p>
          <a:p>
            <a:pPr algn="just"/>
            <a:endParaRPr lang="th-TH" sz="1400" b="1" dirty="0">
              <a:latin typeface="CordiaUPC" pitchFamily="34" charset="-34"/>
              <a:cs typeface="CordiaUPC" pitchFamily="34" charset="-34"/>
            </a:endParaRPr>
          </a:p>
          <a:p>
            <a:pPr fontAlgn="auto">
              <a:spcBef>
                <a:spcPts val="0"/>
              </a:spcBef>
              <a:spcAft>
                <a:spcPts val="0"/>
              </a:spcAft>
              <a:defRPr/>
            </a:pPr>
            <a:r>
              <a:rPr lang="en-US" sz="1400" b="1" dirty="0">
                <a:latin typeface="CordiaUPC" pitchFamily="34" charset="-34"/>
                <a:cs typeface="CordiaUPC" pitchFamily="34" charset="-34"/>
              </a:rPr>
              <a:t>Duty and Authority of the Executive Board of Directors</a:t>
            </a: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To have authority to approve on the important operations of the company by setting the scope or the scale of the mission, objectives and policy of the company including the supervision of the overall operation, production, customer’s relationships within the scope plan and budgeting prescribed by the Board of Directors.  </a:t>
            </a: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To consider the expansion investment including purchase and/or sale of fixed assets of the Company in order to propose to the Board of Directors</a:t>
            </a: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To have the authorization and represent the Company to others in any related business and beneficial to the Company</a:t>
            </a: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To consider in matter of funding for presenting to the Board of Directors</a:t>
            </a:r>
            <a:r>
              <a:rPr lang="th-TH" sz="1400" dirty="0">
                <a:latin typeface="CordiaUPC" pitchFamily="34" charset="-34"/>
                <a:cs typeface="CordiaUPC" pitchFamily="34" charset="-34"/>
              </a:rPr>
              <a:t> </a:t>
            </a:r>
            <a:endParaRPr lang="en-US" sz="1400" dirty="0">
              <a:latin typeface="CordiaUPC" pitchFamily="34" charset="-34"/>
              <a:cs typeface="CordiaUPC" pitchFamily="34" charset="-34"/>
            </a:endParaRP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To approve the appointment of any consultant that is essential to the Company’s operation as assigned by the Board of Directors</a:t>
            </a:r>
            <a:r>
              <a:rPr lang="th-TH" sz="1400" dirty="0">
                <a:latin typeface="CordiaUPC" pitchFamily="34" charset="-34"/>
                <a:cs typeface="CordiaUPC" pitchFamily="34" charset="-34"/>
              </a:rPr>
              <a:t> </a:t>
            </a:r>
            <a:r>
              <a:rPr lang="en-US" sz="1400" dirty="0">
                <a:latin typeface="CordiaUPC" pitchFamily="34" charset="-34"/>
                <a:cs typeface="CordiaUPC" pitchFamily="34" charset="-34"/>
              </a:rPr>
              <a:t> </a:t>
            </a: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To operate any transaction related to general administration of the Company</a:t>
            </a:r>
            <a:r>
              <a:rPr lang="th-TH" sz="1400" dirty="0">
                <a:latin typeface="CordiaUPC" pitchFamily="34" charset="-34"/>
                <a:cs typeface="CordiaUPC" pitchFamily="34" charset="-34"/>
              </a:rPr>
              <a:t> </a:t>
            </a:r>
            <a:endParaRPr lang="en-US" sz="1400" dirty="0">
              <a:latin typeface="CordiaUPC" pitchFamily="34" charset="-34"/>
              <a:cs typeface="CordiaUPC" pitchFamily="34" charset="-34"/>
            </a:endParaRP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To consider and approve the operating plan of each department of the Company including the approval of the issues that beyond their power of authority</a:t>
            </a:r>
          </a:p>
          <a:p>
            <a:pPr marL="342900" indent="-342900" algn="just" fontAlgn="auto">
              <a:spcBef>
                <a:spcPts val="0"/>
              </a:spcBef>
              <a:spcAft>
                <a:spcPts val="0"/>
              </a:spcAft>
              <a:buFont typeface="+mj-lt"/>
              <a:buAutoNum type="arabicPeriod"/>
              <a:defRPr/>
            </a:pPr>
            <a:r>
              <a:rPr lang="en-US" sz="1400" dirty="0">
                <a:latin typeface="CordiaUPC" pitchFamily="34" charset="-34"/>
                <a:cs typeface="CordiaUPC" pitchFamily="34" charset="-34"/>
              </a:rPr>
              <a:t>To propose for the approval of the Board of Directors on the approved operation plans that may over the budget more than 10%</a:t>
            </a:r>
            <a:endParaRPr lang="en-US" sz="1400" dirty="0" smtClean="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8" name="รูปภาพ 7"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9" name="TextBox 8"/>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26</a:t>
            </a:r>
            <a:endParaRPr lang="th-TH" sz="1200" b="1" dirty="0">
              <a:solidFill>
                <a:srgbClr val="0070C0"/>
              </a:solidFill>
              <a:latin typeface="Cordia New" pitchFamily="34" charset="-34"/>
              <a:cs typeface="Cordia New" pitchFamily="34" charset="-34"/>
            </a:endParaRPr>
          </a:p>
        </p:txBody>
      </p:sp>
      <p:graphicFrame>
        <p:nvGraphicFramePr>
          <p:cNvPr id="11" name="ตาราง 3"/>
          <p:cNvGraphicFramePr>
            <a:graphicFrameLocks noGrp="1"/>
          </p:cNvGraphicFramePr>
          <p:nvPr>
            <p:extLst>
              <p:ext uri="{D42A27DB-BD31-4B8C-83A1-F6EECF244321}">
                <p14:modId xmlns:p14="http://schemas.microsoft.com/office/powerpoint/2010/main" val="3831351895"/>
              </p:ext>
            </p:extLst>
          </p:nvPr>
        </p:nvGraphicFramePr>
        <p:xfrm>
          <a:off x="589894" y="1064568"/>
          <a:ext cx="5357813" cy="665480"/>
        </p:xfrm>
        <a:graphic>
          <a:graphicData uri="http://schemas.openxmlformats.org/drawingml/2006/table">
            <a:tbl>
              <a:tblPr/>
              <a:tblGrid>
                <a:gridCol w="625475"/>
                <a:gridCol w="1868488"/>
                <a:gridCol w="2863850"/>
              </a:tblGrid>
              <a:tr h="182880">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Rank</a:t>
                      </a:r>
                      <a:endParaRPr kumimoji="0" lang="en-US" sz="14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Name</a:t>
                      </a:r>
                      <a:endParaRPr kumimoji="0" lang="en-US" sz="14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Position</a:t>
                      </a:r>
                      <a:endParaRPr kumimoji="0" lang="en-US" sz="14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1955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1</a:t>
                      </a: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th-TH" sz="1400" b="0" i="0" kern="1200" dirty="0" err="1" smtClean="0">
                          <a:solidFill>
                            <a:schemeClr val="tx1"/>
                          </a:solidFill>
                          <a:latin typeface="CordiaUPC" pitchFamily="34" charset="-34"/>
                          <a:ea typeface="+mn-ea"/>
                          <a:cs typeface="CordiaUPC" pitchFamily="34" charset="-34"/>
                        </a:rPr>
                        <a:t>Mr.</a:t>
                      </a:r>
                      <a:r>
                        <a:rPr lang="th-TH" sz="1400" b="0" i="0" kern="1200" dirty="0" smtClean="0">
                          <a:solidFill>
                            <a:schemeClr val="tx1"/>
                          </a:solidFill>
                          <a:latin typeface="CordiaUPC" pitchFamily="34" charset="-34"/>
                          <a:ea typeface="+mn-ea"/>
                          <a:cs typeface="CordiaUPC" pitchFamily="34" charset="-34"/>
                        </a:rPr>
                        <a:t> </a:t>
                      </a:r>
                      <a:r>
                        <a:rPr lang="th-TH" sz="1400" b="0" i="0" kern="1200" dirty="0" err="1" smtClean="0">
                          <a:solidFill>
                            <a:schemeClr val="tx1"/>
                          </a:solidFill>
                          <a:latin typeface="CordiaUPC" pitchFamily="34" charset="-34"/>
                          <a:ea typeface="+mn-ea"/>
                          <a:cs typeface="CordiaUPC" pitchFamily="34" charset="-34"/>
                        </a:rPr>
                        <a:t>Pithep</a:t>
                      </a:r>
                      <a:r>
                        <a:rPr lang="th-TH" sz="1400" b="0" i="0" kern="1200" baseline="0" dirty="0" smtClean="0">
                          <a:solidFill>
                            <a:schemeClr val="tx1"/>
                          </a:solidFill>
                          <a:latin typeface="CordiaUPC" pitchFamily="34" charset="-34"/>
                          <a:ea typeface="+mn-ea"/>
                          <a:cs typeface="CordiaUPC" pitchFamily="34" charset="-34"/>
                        </a:rPr>
                        <a:t>  </a:t>
                      </a:r>
                      <a:r>
                        <a:rPr lang="th-TH" sz="1400" b="0" i="0" kern="1200" dirty="0" smtClean="0">
                          <a:solidFill>
                            <a:schemeClr val="tx1"/>
                          </a:solidFill>
                          <a:latin typeface="CordiaUPC" pitchFamily="34" charset="-34"/>
                          <a:ea typeface="+mn-ea"/>
                          <a:cs typeface="CordiaUPC" pitchFamily="34" charset="-34"/>
                        </a:rPr>
                        <a:t>Chantarasereekul</a:t>
                      </a:r>
                      <a:r>
                        <a:rPr lang="th-TH" sz="1400" i="0" kern="1200" dirty="0" smtClean="0">
                          <a:solidFill>
                            <a:schemeClr val="tx1"/>
                          </a:solidFill>
                          <a:latin typeface="CordiaUPC" pitchFamily="34" charset="-34"/>
                          <a:ea typeface="+mn-ea"/>
                          <a:cs typeface="CordiaUPC" pitchFamily="34" charset="-34"/>
                        </a:rPr>
                        <a:t> </a:t>
                      </a:r>
                      <a:endParaRPr lang="th-TH" sz="1400" b="0" i="0" u="none" strike="noStrike" dirty="0" smtClean="0">
                        <a:solidFill>
                          <a:schemeClr val="tx1"/>
                        </a:solidFill>
                        <a:effectLst/>
                        <a:latin typeface="CordiaUPC" pitchFamily="34" charset="-34"/>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l" fontAlgn="ctr"/>
                      <a:r>
                        <a:rPr lang="en-US" sz="1400" kern="1200" dirty="0" smtClean="0">
                          <a:solidFill>
                            <a:schemeClr val="tx1"/>
                          </a:solidFill>
                          <a:latin typeface="CordiaUPC" pitchFamily="34" charset="-34"/>
                          <a:ea typeface="+mn-ea"/>
                          <a:cs typeface="CordiaUPC" pitchFamily="34" charset="-34"/>
                        </a:rPr>
                        <a:t>The Chairman of the Executive Board of Director</a:t>
                      </a:r>
                      <a:endParaRPr lang="th-TH" sz="1400" b="0" i="0" u="none" strike="noStrike" dirty="0">
                        <a:solidFill>
                          <a:srgbClr val="000000"/>
                        </a:solidFill>
                        <a:effectLst/>
                        <a:latin typeface="CordiaUPC" pitchFamily="34" charset="-34"/>
                        <a:cs typeface="CordiaUPC" pitchFamily="34" charset="-34"/>
                      </a:endParaRPr>
                    </a:p>
                  </a:txBody>
                  <a:tcPr marL="12699" marR="12699" marT="12700"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195581">
                <a:tc>
                  <a:txBody>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4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2</a:t>
                      </a:r>
                    </a:p>
                  </a:txBody>
                  <a:tcPr marL="60063" marR="60063" marT="0" marB="0" anchor="ctr" horzOverflow="overflow">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th-TH" sz="1400" b="0" i="0" kern="1200" dirty="0" err="1" smtClean="0">
                          <a:solidFill>
                            <a:schemeClr val="tx1"/>
                          </a:solidFill>
                          <a:latin typeface="CordiaUPC" pitchFamily="34" charset="-34"/>
                          <a:ea typeface="+mn-ea"/>
                          <a:cs typeface="CordiaUPC" pitchFamily="34" charset="-34"/>
                        </a:rPr>
                        <a:t>Mr.</a:t>
                      </a:r>
                      <a:r>
                        <a:rPr lang="th-TH" sz="1400" b="0" i="0" kern="1200" dirty="0" smtClean="0">
                          <a:solidFill>
                            <a:schemeClr val="tx1"/>
                          </a:solidFill>
                          <a:latin typeface="CordiaUPC" pitchFamily="34" charset="-34"/>
                          <a:ea typeface="+mn-ea"/>
                          <a:cs typeface="CordiaUPC" pitchFamily="34" charset="-34"/>
                        </a:rPr>
                        <a:t> </a:t>
                      </a:r>
                      <a:r>
                        <a:rPr lang="th-TH" sz="1400" b="0" i="0" kern="1200" dirty="0" err="1" smtClean="0">
                          <a:solidFill>
                            <a:schemeClr val="tx1"/>
                          </a:solidFill>
                          <a:latin typeface="CordiaUPC" pitchFamily="34" charset="-34"/>
                          <a:ea typeface="+mn-ea"/>
                          <a:cs typeface="CordiaUPC" pitchFamily="34" charset="-34"/>
                        </a:rPr>
                        <a:t>Pi</a:t>
                      </a:r>
                      <a:r>
                        <a:rPr lang="en-US" sz="1400" b="0" i="0" kern="1200" dirty="0" smtClean="0">
                          <a:solidFill>
                            <a:schemeClr val="tx1"/>
                          </a:solidFill>
                          <a:latin typeface="CordiaUPC" pitchFamily="34" charset="-34"/>
                          <a:ea typeface="+mn-ea"/>
                          <a:cs typeface="CordiaUPC" pitchFamily="34" charset="-34"/>
                        </a:rPr>
                        <a:t>chit</a:t>
                      </a:r>
                      <a:r>
                        <a:rPr lang="th-TH" sz="1400" b="0" i="0" kern="1200" dirty="0" smtClean="0">
                          <a:solidFill>
                            <a:schemeClr val="tx1"/>
                          </a:solidFill>
                          <a:latin typeface="CordiaUPC" pitchFamily="34" charset="-34"/>
                          <a:ea typeface="+mn-ea"/>
                          <a:cs typeface="CordiaUPC" pitchFamily="34" charset="-34"/>
                        </a:rPr>
                        <a:t>  Chantarasereekul</a:t>
                      </a:r>
                      <a:r>
                        <a:rPr lang="th-TH" sz="1400" i="0" kern="1200" dirty="0" smtClean="0">
                          <a:solidFill>
                            <a:schemeClr val="tx1"/>
                          </a:solidFill>
                          <a:latin typeface="CordiaUPC" pitchFamily="34" charset="-34"/>
                          <a:ea typeface="+mn-ea"/>
                          <a:cs typeface="CordiaUPC" pitchFamily="34" charset="-34"/>
                        </a:rPr>
                        <a:t> </a:t>
                      </a:r>
                      <a:endParaRPr lang="th-TH" sz="1400" b="0" i="0" u="none" strike="noStrike" dirty="0" smtClean="0">
                        <a:solidFill>
                          <a:schemeClr val="tx1"/>
                        </a:solidFill>
                        <a:effectLst/>
                        <a:latin typeface="CordiaUPC" pitchFamily="34" charset="-34"/>
                        <a:cs typeface="CordiaUPC" pitchFamily="34" charset="-34"/>
                      </a:endParaRPr>
                    </a:p>
                  </a:txBody>
                  <a:tcPr marL="60063" marR="60063" marT="0" marB="0" anchor="ctr" horzOverflow="overflow">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l" fontAlgn="ctr"/>
                      <a:r>
                        <a:rPr lang="en-US" sz="1400" dirty="0" smtClean="0">
                          <a:latin typeface="CordiaUPC" pitchFamily="34" charset="-34"/>
                          <a:ea typeface="Times New Roman"/>
                          <a:cs typeface="CordiaUPC" pitchFamily="34" charset="-34"/>
                        </a:rPr>
                        <a:t>Executive director</a:t>
                      </a:r>
                      <a:endParaRPr lang="th-TH" sz="1400" b="0" i="0" u="none" strike="noStrike" dirty="0">
                        <a:solidFill>
                          <a:srgbClr val="000000"/>
                        </a:solidFill>
                        <a:effectLst/>
                        <a:latin typeface="CordiaUPC" pitchFamily="34" charset="-34"/>
                        <a:cs typeface="CordiaUPC" pitchFamily="34" charset="-34"/>
                      </a:endParaRPr>
                    </a:p>
                  </a:txBody>
                  <a:tcPr marL="12699" marR="12699" marT="12700" marB="0" anchor="ctr">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sp>
        <p:nvSpPr>
          <p:cNvPr id="12" name="สี่เหลี่ยมผืนผ้า 6"/>
          <p:cNvSpPr/>
          <p:nvPr/>
        </p:nvSpPr>
        <p:spPr>
          <a:xfrm>
            <a:off x="3381311" y="5817096"/>
            <a:ext cx="2854330" cy="2677656"/>
          </a:xfrm>
          <a:prstGeom prst="rect">
            <a:avLst/>
          </a:prstGeom>
        </p:spPr>
        <p:txBody>
          <a:bodyPr wrap="square">
            <a:spAutoFit/>
          </a:bodyPr>
          <a:lstStyle/>
          <a:p>
            <a:pPr algn="just" fontAlgn="auto">
              <a:spcBef>
                <a:spcPts val="0"/>
              </a:spcBef>
              <a:spcAft>
                <a:spcPts val="0"/>
              </a:spcAft>
              <a:tabLst>
                <a:tab pos="533400" algn="l"/>
              </a:tabLst>
              <a:defRPr/>
            </a:pPr>
            <a:r>
              <a:rPr lang="en-US" sz="1400" dirty="0" smtClean="0">
                <a:latin typeface="CordiaUPC" pitchFamily="34" charset="-34"/>
                <a:cs typeface="CordiaUPC" pitchFamily="34" charset="-34"/>
              </a:rPr>
              <a:t>The Executive Board of Directors may delegate the authority to each member of executive director to process within the scope of authority under No. 3; any such executive director is responsible for this assigned work from the Executive Board of Directors.  </a:t>
            </a:r>
            <a:endParaRPr lang="th-TH" sz="1400" dirty="0" smtClean="0">
              <a:latin typeface="CordiaUPC" pitchFamily="34" charset="-34"/>
              <a:cs typeface="CordiaUPC" pitchFamily="34" charset="-34"/>
            </a:endParaRPr>
          </a:p>
          <a:p>
            <a:pPr algn="just" fontAlgn="auto">
              <a:spcBef>
                <a:spcPts val="0"/>
              </a:spcBef>
              <a:spcAft>
                <a:spcPts val="0"/>
              </a:spcAft>
              <a:tabLst>
                <a:tab pos="533400" algn="l"/>
              </a:tabLst>
              <a:defRPr/>
            </a:pPr>
            <a:r>
              <a:rPr lang="en-US" sz="1400" dirty="0" smtClean="0">
                <a:latin typeface="CordiaUPC" pitchFamily="34" charset="-34"/>
                <a:cs typeface="CordiaUPC" pitchFamily="34" charset="-34"/>
              </a:rPr>
              <a:t>However, the approval of the Board of Directors above does not include approval of the Executive Board of Directors or any person who may have conflicts of interest, has an interest or potential conflict of interest in any other manner with the Company and / or its subsidiary, </a:t>
            </a:r>
            <a:endParaRPr lang="en-US" sz="1600" dirty="0">
              <a:latin typeface="CordiaUPC" pitchFamily="34" charset="-34"/>
              <a:ea typeface="Cordia New" pitchFamily="34" charset="-34"/>
              <a:cs typeface="CordiaUPC" pitchFamily="34" charset="-34"/>
            </a:endParaRPr>
          </a:p>
        </p:txBody>
      </p:sp>
      <p:sp>
        <p:nvSpPr>
          <p:cNvPr id="3" name="สี่เหลี่ยมผืนผ้า 2"/>
          <p:cNvSpPr/>
          <p:nvPr/>
        </p:nvSpPr>
        <p:spPr>
          <a:xfrm>
            <a:off x="562069" y="8553400"/>
            <a:ext cx="5735438" cy="738664"/>
          </a:xfrm>
          <a:prstGeom prst="rect">
            <a:avLst/>
          </a:prstGeom>
        </p:spPr>
        <p:txBody>
          <a:bodyPr wrap="square">
            <a:spAutoFit/>
          </a:bodyPr>
          <a:lstStyle/>
          <a:p>
            <a:pPr algn="just" fontAlgn="auto">
              <a:spcBef>
                <a:spcPts val="0"/>
              </a:spcBef>
              <a:spcAft>
                <a:spcPts val="0"/>
              </a:spcAft>
              <a:tabLst>
                <a:tab pos="533400" algn="l"/>
              </a:tabLst>
              <a:defRPr/>
            </a:pPr>
            <a:r>
              <a:rPr lang="en-US" sz="1400" dirty="0">
                <a:latin typeface="CordiaUPC" pitchFamily="34" charset="-34"/>
                <a:cs typeface="CordiaUPC" pitchFamily="34" charset="-34"/>
              </a:rPr>
              <a:t>including items that require approval from shareholders in a transaction and the acquisition or disposition of assets of the Company and / or its subsidiary in order to comply with the requirements of the Securities Exchange of Thailand.</a:t>
            </a:r>
            <a:endParaRPr lang="en-US" sz="1400" dirty="0">
              <a:latin typeface="CordiaUPC" pitchFamily="34" charset="-34"/>
              <a:ea typeface="Cordia New" pitchFamily="34" charset="-34"/>
              <a:cs typeface="CordiaUPC" pitchFamily="34" charset="-34"/>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36" y="5817096"/>
            <a:ext cx="3140075"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95281"/>
            <a:ext cx="5857916" cy="9417963"/>
          </a:xfrm>
          <a:prstGeom prst="rect">
            <a:avLst/>
          </a:prstGeom>
          <a:noFill/>
        </p:spPr>
        <p:txBody>
          <a:bodyPr wrap="square" rtlCol="0">
            <a:spAutoFit/>
          </a:bodyPr>
          <a:lstStyle/>
          <a:p>
            <a:pPr algn="just"/>
            <a:r>
              <a:rPr lang="en-US" sz="1600" b="1" dirty="0" smtClean="0">
                <a:latin typeface="CordiaUPC" pitchFamily="34" charset="-34"/>
                <a:cs typeface="CordiaUPC" pitchFamily="34" charset="-34"/>
              </a:rPr>
              <a:t>Nominating </a:t>
            </a:r>
            <a:r>
              <a:rPr lang="en-US" sz="1600" b="1" dirty="0">
                <a:latin typeface="CordiaUPC" pitchFamily="34" charset="-34"/>
                <a:cs typeface="CordiaUPC" pitchFamily="34" charset="-34"/>
              </a:rPr>
              <a:t>and Remunerating Committee</a:t>
            </a:r>
          </a:p>
          <a:p>
            <a:pPr algn="just"/>
            <a:endParaRPr lang="en-US" sz="1400" dirty="0">
              <a:latin typeface="CordiaUPC" pitchFamily="34" charset="-34"/>
              <a:cs typeface="CordiaUPC" pitchFamily="34" charset="-34"/>
            </a:endParaRPr>
          </a:p>
          <a:p>
            <a:pPr algn="just"/>
            <a:r>
              <a:rPr lang="th-TH" sz="1400" dirty="0">
                <a:latin typeface="CordiaUPC" pitchFamily="34" charset="-34"/>
                <a:cs typeface="CordiaUPC" pitchFamily="34" charset="-34"/>
              </a:rPr>
              <a:t> </a:t>
            </a:r>
            <a:r>
              <a:rPr lang="en-US" sz="1400" dirty="0">
                <a:latin typeface="CordiaUPC" pitchFamily="34" charset="-34"/>
                <a:cs typeface="CordiaUPC" pitchFamily="34" charset="-34"/>
              </a:rPr>
              <a:t>The members of the nominating and remunerating committee as of 31 December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comprised of 3 persons, they are:</a:t>
            </a: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just"/>
            <a:r>
              <a:rPr lang="en-US" sz="1400" b="1" dirty="0" smtClean="0">
                <a:latin typeface="CordiaUPC" pitchFamily="34" charset="-34"/>
                <a:cs typeface="CordiaUPC" pitchFamily="34" charset="-34"/>
              </a:rPr>
              <a:t>Duty </a:t>
            </a:r>
            <a:r>
              <a:rPr lang="en-US" sz="1400" b="1" dirty="0">
                <a:latin typeface="CordiaUPC" pitchFamily="34" charset="-34"/>
                <a:cs typeface="CordiaUPC" pitchFamily="34" charset="-34"/>
              </a:rPr>
              <a:t>of the Nominating and Remunerating Committee member:</a:t>
            </a:r>
            <a:endParaRPr lang="en-US" sz="1400" dirty="0">
              <a:latin typeface="CordiaUPC" pitchFamily="34" charset="-34"/>
              <a:cs typeface="CordiaUPC" pitchFamily="34" charset="-34"/>
            </a:endParaRPr>
          </a:p>
          <a:p>
            <a:pPr algn="just"/>
            <a:r>
              <a:rPr lang="en-US" sz="1400" dirty="0">
                <a:latin typeface="CordiaUPC" pitchFamily="34" charset="-34"/>
                <a:cs typeface="CordiaUPC" pitchFamily="34" charset="-34"/>
              </a:rPr>
              <a:t>1. Find one or more individuals who possess the needed qualities for the position of the Company's board member and submit the nomination to the board of directors in case of vacancy in one of the positions in the board.</a:t>
            </a:r>
          </a:p>
          <a:p>
            <a:pPr algn="just"/>
            <a:r>
              <a:rPr lang="en-US" sz="1400" dirty="0">
                <a:latin typeface="CordiaUPC" pitchFamily="34" charset="-34"/>
                <a:cs typeface="CordiaUPC" pitchFamily="34" charset="-34"/>
              </a:rPr>
              <a:t>2. Evaluate the performance of each board member and compile a report to the board.</a:t>
            </a:r>
          </a:p>
          <a:p>
            <a:pPr algn="just"/>
            <a:r>
              <a:rPr lang="en-US" sz="1400" dirty="0">
                <a:latin typeface="CordiaUPC" pitchFamily="34" charset="-34"/>
                <a:cs typeface="CordiaUPC" pitchFamily="34" charset="-34"/>
              </a:rPr>
              <a:t>3. Create, revise the suitable strategies and policy in remuneration for designated responsibilities, compare them to the acceptable standards in the industry, including the expected company benefits, and ensure that the policy set by the board members is enforced.</a:t>
            </a:r>
            <a:r>
              <a:rPr lang="en-US" sz="1400" dirty="0" smtClean="0">
                <a:latin typeface="CordiaUPC" pitchFamily="34" charset="-34"/>
                <a:cs typeface="CordiaUPC" pitchFamily="34" charset="-34"/>
              </a:rPr>
              <a:t> </a:t>
            </a:r>
          </a:p>
          <a:p>
            <a:pPr algn="just"/>
            <a:endParaRPr lang="en-US" sz="1400" dirty="0">
              <a:latin typeface="CordiaUPC" pitchFamily="34" charset="-34"/>
              <a:cs typeface="CordiaUPC" pitchFamily="34" charset="-34"/>
            </a:endParaRPr>
          </a:p>
          <a:p>
            <a:pPr algn="ju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r>
              <a:rPr lang="en-US" sz="1600" b="1" dirty="0" smtClean="0">
                <a:latin typeface="CordiaUPC" pitchFamily="34" charset="-34"/>
                <a:cs typeface="CordiaUPC" pitchFamily="34" charset="-34"/>
              </a:rPr>
              <a:t>Corporate </a:t>
            </a:r>
            <a:r>
              <a:rPr lang="en-US" sz="1600" b="1" dirty="0">
                <a:latin typeface="CordiaUPC" pitchFamily="34" charset="-34"/>
                <a:cs typeface="CordiaUPC" pitchFamily="34" charset="-34"/>
              </a:rPr>
              <a:t>Governance Committee</a:t>
            </a:r>
          </a:p>
          <a:p>
            <a:r>
              <a:rPr lang="en-US" sz="1400" dirty="0">
                <a:latin typeface="CordiaUPC" pitchFamily="34" charset="-34"/>
                <a:cs typeface="CordiaUPC" pitchFamily="34" charset="-34"/>
              </a:rPr>
              <a:t>The corporate governance committee as of 31 December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comprised of 3 persons, they are</a:t>
            </a:r>
            <a:r>
              <a:rPr lang="en-US" sz="1400" dirty="0" smtClean="0">
                <a:latin typeface="CordiaUPC" pitchFamily="34" charset="-34"/>
                <a:cs typeface="CordiaUPC" pitchFamily="34" charset="-34"/>
              </a:rPr>
              <a:t>:</a:t>
            </a:r>
          </a:p>
          <a:p>
            <a:endParaRPr lang="en-US"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a:latin typeface="CordiaUPC" pitchFamily="34" charset="-34"/>
              <a:cs typeface="CordiaUPC" pitchFamily="34" charset="-34"/>
            </a:endParaRPr>
          </a:p>
          <a:p>
            <a:pPr algn="just"/>
            <a:r>
              <a:rPr lang="en-US" sz="1400" b="1" dirty="0">
                <a:latin typeface="CordiaUPC" pitchFamily="34" charset="-34"/>
                <a:cs typeface="CordiaUPC" pitchFamily="34" charset="-34"/>
              </a:rPr>
              <a:t>Duty of the Corporate Governance Committee member:</a:t>
            </a:r>
            <a:endParaRPr lang="en-US" sz="1400" dirty="0">
              <a:latin typeface="CordiaUPC" pitchFamily="34" charset="-34"/>
              <a:cs typeface="CordiaUPC" pitchFamily="34" charset="-34"/>
            </a:endParaRPr>
          </a:p>
          <a:p>
            <a:pPr algn="just"/>
            <a:r>
              <a:rPr lang="en-US" sz="1400" dirty="0">
                <a:latin typeface="CordiaUPC" pitchFamily="34" charset="-34"/>
                <a:cs typeface="CordiaUPC" pitchFamily="34" charset="-34"/>
              </a:rPr>
              <a:t>1. Design corporate governance policy and submit to the company's board of directors.</a:t>
            </a:r>
          </a:p>
          <a:p>
            <a:pPr algn="just"/>
            <a:r>
              <a:rPr lang="en-US" sz="1400" dirty="0">
                <a:latin typeface="CordiaUPC" pitchFamily="34" charset="-34"/>
                <a:cs typeface="CordiaUPC" pitchFamily="34" charset="-34"/>
              </a:rPr>
              <a:t>2. Propose operational procedures in terms of corporate governance and give consultation to the board of directors in terms of corporate governance.</a:t>
            </a:r>
          </a:p>
          <a:p>
            <a:pPr algn="just"/>
            <a:r>
              <a:rPr lang="en-US" sz="1400" dirty="0">
                <a:latin typeface="CordiaUPC" pitchFamily="34" charset="-34"/>
                <a:cs typeface="CordiaUPC" pitchFamily="34" charset="-34"/>
              </a:rPr>
              <a:t>3. Evaluate, revise the operational procedures by taking into account the internationally-accepted norms, and propose the amendment to the board of directors for approval, to finally attain efficiency.</a:t>
            </a:r>
          </a:p>
          <a:p>
            <a:pPr algn="just"/>
            <a:r>
              <a:rPr lang="en-US" sz="1400" dirty="0">
                <a:latin typeface="CordiaUPC" pitchFamily="34" charset="-34"/>
                <a:cs typeface="CordiaUPC" pitchFamily="34" charset="-34"/>
              </a:rPr>
              <a:t>4. Report the assessment of each operational procedure to the board of directors according to the policy.</a:t>
            </a:r>
          </a:p>
          <a:p>
            <a:pPr algn="thaiDist"/>
            <a:endParaRPr lang="en-US" sz="1400" dirty="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8" name="รูปภาพ 7"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9" name="TextBox 8"/>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27</a:t>
            </a:r>
            <a:endParaRPr lang="th-TH" sz="1200" b="1" dirty="0">
              <a:solidFill>
                <a:srgbClr val="0070C0"/>
              </a:solidFill>
              <a:latin typeface="Cordia New" pitchFamily="34" charset="-34"/>
              <a:cs typeface="Cordia New" pitchFamily="34" charset="-34"/>
            </a:endParaRPr>
          </a:p>
        </p:txBody>
      </p:sp>
      <p:graphicFrame>
        <p:nvGraphicFramePr>
          <p:cNvPr id="10" name="ตาราง 4"/>
          <p:cNvGraphicFramePr>
            <a:graphicFrameLocks noGrp="1"/>
          </p:cNvGraphicFramePr>
          <p:nvPr>
            <p:extLst>
              <p:ext uri="{D42A27DB-BD31-4B8C-83A1-F6EECF244321}">
                <p14:modId xmlns:p14="http://schemas.microsoft.com/office/powerpoint/2010/main" val="1260672367"/>
              </p:ext>
            </p:extLst>
          </p:nvPr>
        </p:nvGraphicFramePr>
        <p:xfrm>
          <a:off x="583910" y="1496616"/>
          <a:ext cx="5647419" cy="968502"/>
        </p:xfrm>
        <a:graphic>
          <a:graphicData uri="http://schemas.openxmlformats.org/drawingml/2006/table">
            <a:tbl>
              <a:tblPr/>
              <a:tblGrid>
                <a:gridCol w="659284"/>
                <a:gridCol w="1953784"/>
                <a:gridCol w="3034351"/>
              </a:tblGrid>
              <a:tr h="155686">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Rank</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Name</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Position</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177160">
                <a:tc>
                  <a:txBody>
                    <a:bodyPr/>
                    <a:lstStyle/>
                    <a:p>
                      <a:pPr algn="ctr">
                        <a:spcBef>
                          <a:spcPts val="300"/>
                        </a:spcBef>
                        <a:spcAft>
                          <a:spcPts val="0"/>
                        </a:spcAft>
                      </a:pPr>
                      <a:r>
                        <a:rPr lang="en-US" sz="1200" baseline="0">
                          <a:latin typeface="CordiaUPC" pitchFamily="34" charset="-34"/>
                          <a:ea typeface="Cordia New"/>
                          <a:cs typeface="CordiaUPC" pitchFamily="34" charset="-34"/>
                        </a:rPr>
                        <a:t>1</a:t>
                      </a:r>
                    </a:p>
                  </a:txBody>
                  <a:tcPr marL="68580" marR="68580" marT="0"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just">
                        <a:lnSpc>
                          <a:spcPct val="105000"/>
                        </a:lnSpc>
                        <a:spcAft>
                          <a:spcPts val="990"/>
                        </a:spcAft>
                      </a:pPr>
                      <a:r>
                        <a:rPr lang="en-US" sz="1200" dirty="0" smtClean="0">
                          <a:latin typeface="CordiaUPC" pitchFamily="34" charset="-34"/>
                          <a:ea typeface="DejaVu Sans"/>
                          <a:cs typeface="CordiaUPC" pitchFamily="34" charset="-34"/>
                        </a:rPr>
                        <a:t>Mr.</a:t>
                      </a:r>
                      <a:r>
                        <a:rPr lang="en-US" sz="1200" baseline="0" dirty="0" smtClean="0">
                          <a:latin typeface="CordiaUPC" pitchFamily="34" charset="-34"/>
                          <a:ea typeface="DejaVu Sans"/>
                          <a:cs typeface="CordiaUPC" pitchFamily="34" charset="-34"/>
                        </a:rPr>
                        <a:t> </a:t>
                      </a:r>
                      <a:r>
                        <a:rPr lang="en-US" sz="1200" dirty="0" err="1" smtClean="0">
                          <a:latin typeface="CordiaUPC" pitchFamily="34" charset="-34"/>
                          <a:ea typeface="DejaVu Sans"/>
                          <a:cs typeface="CordiaUPC" pitchFamily="34" charset="-34"/>
                        </a:rPr>
                        <a:t>Chaiwat</a:t>
                      </a:r>
                      <a:r>
                        <a:rPr lang="en-US" sz="1200" dirty="0" smtClean="0">
                          <a:latin typeface="CordiaUPC" pitchFamily="34" charset="-34"/>
                          <a:ea typeface="DejaVu Sans"/>
                          <a:cs typeface="CordiaUPC" pitchFamily="34" charset="-34"/>
                        </a:rPr>
                        <a:t>  </a:t>
                      </a:r>
                      <a:r>
                        <a:rPr lang="en-US" sz="1200" dirty="0" err="1" smtClean="0">
                          <a:latin typeface="CordiaUPC" pitchFamily="34" charset="-34"/>
                          <a:ea typeface="DejaVu Sans"/>
                          <a:cs typeface="CordiaUPC" pitchFamily="34" charset="-34"/>
                        </a:rPr>
                        <a:t>Atsawintarangkun</a:t>
                      </a:r>
                      <a:endParaRPr lang="en-US" sz="1200" dirty="0">
                        <a:latin typeface="CordiaUPC" pitchFamily="34" charset="-34"/>
                        <a:ea typeface="DejaVu Sans"/>
                        <a:cs typeface="CordiaUPC" pitchFamily="34" charset="-34"/>
                      </a:endParaRPr>
                    </a:p>
                  </a:txBody>
                  <a:tcPr marL="34290" marR="34925" marT="34925" marB="34925">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ctr">
                        <a:lnSpc>
                          <a:spcPct val="105000"/>
                        </a:lnSpc>
                        <a:spcAft>
                          <a:spcPts val="990"/>
                        </a:spcAft>
                      </a:pPr>
                      <a:r>
                        <a:rPr lang="en-US" sz="1200" dirty="0">
                          <a:latin typeface="CordiaUPC" pitchFamily="34" charset="-34"/>
                          <a:ea typeface="DejaVu Sans"/>
                          <a:cs typeface="CordiaUPC" pitchFamily="34" charset="-34"/>
                        </a:rPr>
                        <a:t>Chairman of the Committee</a:t>
                      </a:r>
                    </a:p>
                  </a:txBody>
                  <a:tcPr marL="34290" marR="34925" marT="34925" marB="34925">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222933">
                <a:tc>
                  <a:txBody>
                    <a:bodyPr/>
                    <a:lstStyle/>
                    <a:p>
                      <a:pPr algn="ctr">
                        <a:spcAft>
                          <a:spcPts val="0"/>
                        </a:spcAft>
                      </a:pPr>
                      <a:r>
                        <a:rPr lang="en-US" sz="1200" baseline="0">
                          <a:latin typeface="CordiaUPC" pitchFamily="34" charset="-34"/>
                          <a:ea typeface="Cordia New"/>
                          <a:cs typeface="CordiaUPC" pitchFamily="34" charset="-34"/>
                        </a:rPr>
                        <a:t>2</a:t>
                      </a:r>
                    </a:p>
                  </a:txBody>
                  <a:tcPr marL="68580" marR="68580" marT="0" marB="0" anchor="ctr">
                    <a:lnL>
                      <a:noFill/>
                    </a:lnL>
                    <a:lnR>
                      <a:noFill/>
                    </a:lnR>
                    <a:lnT>
                      <a:noFill/>
                    </a:lnT>
                    <a:lnB>
                      <a:noFill/>
                    </a:lnB>
                    <a:lnTlToBr>
                      <a:noFill/>
                    </a:lnTlToBr>
                    <a:lnBlToTr>
                      <a:noFill/>
                    </a:lnBlToTr>
                    <a:noFill/>
                  </a:tcPr>
                </a:tc>
                <a:tc>
                  <a:txBody>
                    <a:bodyPr/>
                    <a:lstStyle/>
                    <a:p>
                      <a:pPr algn="just">
                        <a:lnSpc>
                          <a:spcPct val="105000"/>
                        </a:lnSpc>
                        <a:spcAft>
                          <a:spcPts val="990"/>
                        </a:spcAft>
                      </a:pPr>
                      <a:r>
                        <a:rPr lang="en-US" sz="1200" dirty="0" smtClean="0">
                          <a:latin typeface="CordiaUPC" pitchFamily="34" charset="-34"/>
                          <a:ea typeface="DejaVu Sans"/>
                          <a:cs typeface="CordiaUPC" pitchFamily="34" charset="-34"/>
                        </a:rPr>
                        <a:t>Mrs. </a:t>
                      </a:r>
                      <a:r>
                        <a:rPr lang="en-US" sz="1200" dirty="0" err="1">
                          <a:latin typeface="CordiaUPC" pitchFamily="34" charset="-34"/>
                          <a:ea typeface="DejaVu Sans"/>
                          <a:cs typeface="CordiaUPC" pitchFamily="34" charset="-34"/>
                        </a:rPr>
                        <a:t>Supaporn</a:t>
                      </a:r>
                      <a:r>
                        <a:rPr lang="en-US" sz="1200" dirty="0">
                          <a:latin typeface="CordiaUPC" pitchFamily="34" charset="-34"/>
                          <a:ea typeface="DejaVu Sans"/>
                          <a:cs typeface="CordiaUPC" pitchFamily="34" charset="-34"/>
                        </a:rPr>
                        <a:t> </a:t>
                      </a:r>
                      <a:r>
                        <a:rPr lang="en-US" sz="1200" dirty="0" err="1">
                          <a:latin typeface="CordiaUPC" pitchFamily="34" charset="-34"/>
                          <a:ea typeface="DejaVu Sans"/>
                          <a:cs typeface="CordiaUPC" pitchFamily="34" charset="-34"/>
                        </a:rPr>
                        <a:t>Chittmittrapap</a:t>
                      </a:r>
                      <a:endParaRPr lang="en-US" sz="1200" dirty="0">
                        <a:latin typeface="CordiaUPC" pitchFamily="34" charset="-34"/>
                        <a:ea typeface="DejaVu Sans"/>
                        <a:cs typeface="CordiaUPC" pitchFamily="34" charset="-34"/>
                      </a:endParaRPr>
                    </a:p>
                  </a:txBody>
                  <a:tcPr marL="34290" marR="34925" marT="34925" marB="34925">
                    <a:lnL>
                      <a:noFill/>
                    </a:lnL>
                    <a:lnR>
                      <a:noFill/>
                    </a:lnR>
                    <a:lnT>
                      <a:noFill/>
                    </a:lnT>
                    <a:lnB>
                      <a:noFill/>
                    </a:lnB>
                    <a:lnTlToBr>
                      <a:noFill/>
                    </a:lnTlToBr>
                    <a:lnBlToTr>
                      <a:noFill/>
                    </a:lnBlToTr>
                    <a:noFill/>
                  </a:tcPr>
                </a:tc>
                <a:tc>
                  <a:txBody>
                    <a:bodyPr/>
                    <a:lstStyle/>
                    <a:p>
                      <a:pPr algn="ctr">
                        <a:lnSpc>
                          <a:spcPct val="105000"/>
                        </a:lnSpc>
                        <a:spcAft>
                          <a:spcPts val="990"/>
                        </a:spcAft>
                      </a:pPr>
                      <a:r>
                        <a:rPr lang="en-US" sz="1200" dirty="0">
                          <a:latin typeface="CordiaUPC" pitchFamily="34" charset="-34"/>
                          <a:ea typeface="DejaVu Sans"/>
                          <a:cs typeface="CordiaUPC" pitchFamily="34" charset="-34"/>
                        </a:rPr>
                        <a:t>Committee member</a:t>
                      </a:r>
                    </a:p>
                  </a:txBody>
                  <a:tcPr marL="34290" marR="34925" marT="34925" marB="34925">
                    <a:lnL>
                      <a:noFill/>
                    </a:lnL>
                    <a:lnR>
                      <a:noFill/>
                    </a:lnR>
                    <a:lnT>
                      <a:noFill/>
                    </a:lnT>
                    <a:lnB>
                      <a:noFill/>
                    </a:lnB>
                    <a:lnTlToBr>
                      <a:noFill/>
                    </a:lnTlToBr>
                    <a:lnBlToTr>
                      <a:noFill/>
                    </a:lnBlToTr>
                    <a:noFill/>
                  </a:tcPr>
                </a:tc>
              </a:tr>
              <a:tr h="222933">
                <a:tc>
                  <a:txBody>
                    <a:bodyPr/>
                    <a:lstStyle/>
                    <a:p>
                      <a:pPr algn="ctr">
                        <a:spcAft>
                          <a:spcPts val="300"/>
                        </a:spcAft>
                      </a:pPr>
                      <a:r>
                        <a:rPr lang="en-US" sz="1200" baseline="0" dirty="0">
                          <a:latin typeface="CordiaUPC" pitchFamily="34" charset="-34"/>
                          <a:ea typeface="Cordia New"/>
                          <a:cs typeface="CordiaUPC" pitchFamily="34" charset="-34"/>
                        </a:rPr>
                        <a:t>3</a:t>
                      </a:r>
                    </a:p>
                  </a:txBody>
                  <a:tcPr marL="68580" marR="68580" marT="0" marB="0" anchor="ctr">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just">
                        <a:lnSpc>
                          <a:spcPct val="105000"/>
                        </a:lnSpc>
                        <a:spcAft>
                          <a:spcPts val="990"/>
                        </a:spcAft>
                      </a:pPr>
                      <a:r>
                        <a:rPr lang="en-US" sz="1200" dirty="0" smtClean="0">
                          <a:latin typeface="CordiaUPC" pitchFamily="34" charset="-34"/>
                          <a:ea typeface="DejaVu Sans"/>
                          <a:cs typeface="CordiaUPC" pitchFamily="34" charset="-34"/>
                        </a:rPr>
                        <a:t>Mr. </a:t>
                      </a:r>
                      <a:r>
                        <a:rPr lang="en-US" sz="1200" dirty="0" err="1">
                          <a:latin typeface="CordiaUPC" pitchFamily="34" charset="-34"/>
                          <a:ea typeface="DejaVu Sans"/>
                          <a:cs typeface="CordiaUPC" pitchFamily="34" charset="-34"/>
                        </a:rPr>
                        <a:t>Pichit</a:t>
                      </a:r>
                      <a:r>
                        <a:rPr lang="en-US" sz="1200" dirty="0">
                          <a:latin typeface="CordiaUPC" pitchFamily="34" charset="-34"/>
                          <a:ea typeface="DejaVu Sans"/>
                          <a:cs typeface="CordiaUPC" pitchFamily="34" charset="-34"/>
                        </a:rPr>
                        <a:t> Chantarasereekul</a:t>
                      </a:r>
                    </a:p>
                  </a:txBody>
                  <a:tcPr marL="34290" marR="34925" marT="34925" marB="34925">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ctr">
                        <a:lnSpc>
                          <a:spcPct val="105000"/>
                        </a:lnSpc>
                        <a:spcAft>
                          <a:spcPts val="990"/>
                        </a:spcAft>
                      </a:pPr>
                      <a:r>
                        <a:rPr lang="en-US" sz="1200" dirty="0">
                          <a:latin typeface="CordiaUPC" pitchFamily="34" charset="-34"/>
                          <a:ea typeface="DejaVu Sans"/>
                          <a:cs typeface="CordiaUPC" pitchFamily="34" charset="-34"/>
                        </a:rPr>
                        <a:t>Committee member</a:t>
                      </a:r>
                    </a:p>
                  </a:txBody>
                  <a:tcPr marL="34290" marR="34925" marT="34925" marB="34925">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graphicFrame>
        <p:nvGraphicFramePr>
          <p:cNvPr id="11" name="ตาราง 6"/>
          <p:cNvGraphicFramePr>
            <a:graphicFrameLocks noGrp="1"/>
          </p:cNvGraphicFramePr>
          <p:nvPr>
            <p:extLst>
              <p:ext uri="{D42A27DB-BD31-4B8C-83A1-F6EECF244321}">
                <p14:modId xmlns:p14="http://schemas.microsoft.com/office/powerpoint/2010/main" val="686936863"/>
              </p:ext>
            </p:extLst>
          </p:nvPr>
        </p:nvGraphicFramePr>
        <p:xfrm>
          <a:off x="589893" y="6825208"/>
          <a:ext cx="5357813" cy="1008112"/>
        </p:xfrm>
        <a:graphic>
          <a:graphicData uri="http://schemas.openxmlformats.org/drawingml/2006/table">
            <a:tbl>
              <a:tblPr/>
              <a:tblGrid>
                <a:gridCol w="625475"/>
                <a:gridCol w="1868488"/>
                <a:gridCol w="2863850"/>
              </a:tblGrid>
              <a:tr h="222490">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Rank</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Name</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Position</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261873">
                <a:tc>
                  <a:txBody>
                    <a:bodyPr/>
                    <a:lstStyle/>
                    <a:p>
                      <a:pPr algn="ctr">
                        <a:spcBef>
                          <a:spcPts val="300"/>
                        </a:spcBef>
                        <a:spcAft>
                          <a:spcPts val="0"/>
                        </a:spcAft>
                      </a:pPr>
                      <a:r>
                        <a:rPr lang="en-US" sz="1200" baseline="0" dirty="0">
                          <a:latin typeface="CordiaUPC" pitchFamily="34" charset="-34"/>
                          <a:ea typeface="Cordia New"/>
                          <a:cs typeface="CordiaUPC" pitchFamily="34" charset="-34"/>
                        </a:rPr>
                        <a:t>1</a:t>
                      </a:r>
                    </a:p>
                  </a:txBody>
                  <a:tcPr marL="68580" marR="68580" marT="0"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just">
                        <a:lnSpc>
                          <a:spcPct val="105000"/>
                        </a:lnSpc>
                        <a:spcAft>
                          <a:spcPts val="990"/>
                        </a:spcAft>
                      </a:pPr>
                      <a:r>
                        <a:rPr lang="en-US" sz="1200" dirty="0" smtClean="0">
                          <a:latin typeface="CordiaUPC" pitchFamily="34" charset="-34"/>
                          <a:ea typeface="DejaVu Sans"/>
                          <a:cs typeface="CordiaUPC" pitchFamily="34" charset="-34"/>
                        </a:rPr>
                        <a:t>Mrs. </a:t>
                      </a:r>
                      <a:r>
                        <a:rPr lang="en-US" sz="1200" dirty="0" err="1" smtClean="0">
                          <a:latin typeface="CordiaUPC" pitchFamily="34" charset="-34"/>
                          <a:ea typeface="DejaVu Sans"/>
                          <a:cs typeface="CordiaUPC" pitchFamily="34" charset="-34"/>
                        </a:rPr>
                        <a:t>Supaporn</a:t>
                      </a:r>
                      <a:r>
                        <a:rPr lang="en-US" sz="1200" dirty="0" smtClean="0">
                          <a:latin typeface="CordiaUPC" pitchFamily="34" charset="-34"/>
                          <a:ea typeface="DejaVu Sans"/>
                          <a:cs typeface="CordiaUPC" pitchFamily="34" charset="-34"/>
                        </a:rPr>
                        <a:t> </a:t>
                      </a:r>
                      <a:r>
                        <a:rPr lang="en-US" sz="1200" dirty="0" err="1">
                          <a:latin typeface="CordiaUPC" pitchFamily="34" charset="-34"/>
                          <a:ea typeface="DejaVu Sans"/>
                          <a:cs typeface="CordiaUPC" pitchFamily="34" charset="-34"/>
                        </a:rPr>
                        <a:t>Chittmittrapap</a:t>
                      </a:r>
                      <a:endParaRPr lang="en-US" sz="1200" dirty="0">
                        <a:latin typeface="CordiaUPC" pitchFamily="34" charset="-34"/>
                        <a:ea typeface="DejaVu Sans"/>
                        <a:cs typeface="CordiaUPC" pitchFamily="34" charset="-34"/>
                      </a:endParaRPr>
                    </a:p>
                  </a:txBody>
                  <a:tcPr marL="34290" marR="34925" marT="34925" marB="34925">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ctr">
                        <a:lnSpc>
                          <a:spcPct val="105000"/>
                        </a:lnSpc>
                        <a:spcAft>
                          <a:spcPts val="990"/>
                        </a:spcAft>
                      </a:pPr>
                      <a:r>
                        <a:rPr lang="en-US" sz="1200" dirty="0">
                          <a:latin typeface="CordiaUPC" pitchFamily="34" charset="-34"/>
                          <a:ea typeface="DejaVu Sans"/>
                          <a:cs typeface="CordiaUPC" pitchFamily="34" charset="-34"/>
                        </a:rPr>
                        <a:t>Chairman of the Committee</a:t>
                      </a:r>
                    </a:p>
                  </a:txBody>
                  <a:tcPr marL="34290" marR="34925" marT="34925" marB="34925">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261873">
                <a:tc>
                  <a:txBody>
                    <a:bodyPr/>
                    <a:lstStyle/>
                    <a:p>
                      <a:pPr algn="ctr">
                        <a:spcAft>
                          <a:spcPts val="0"/>
                        </a:spcAft>
                      </a:pPr>
                      <a:r>
                        <a:rPr lang="en-US" sz="1200" baseline="0">
                          <a:latin typeface="CordiaUPC" pitchFamily="34" charset="-34"/>
                          <a:ea typeface="Cordia New"/>
                          <a:cs typeface="CordiaUPC" pitchFamily="34" charset="-34"/>
                        </a:rPr>
                        <a:t>2</a:t>
                      </a:r>
                    </a:p>
                  </a:txBody>
                  <a:tcPr marL="68580" marR="68580" marT="0" marB="0" anchor="ctr">
                    <a:lnL>
                      <a:noFill/>
                    </a:lnL>
                    <a:lnR>
                      <a:noFill/>
                    </a:lnR>
                    <a:lnT>
                      <a:noFill/>
                    </a:lnT>
                    <a:lnB>
                      <a:noFill/>
                    </a:lnB>
                    <a:lnTlToBr>
                      <a:noFill/>
                    </a:lnTlToBr>
                    <a:lnBlToTr>
                      <a:noFill/>
                    </a:lnBlToTr>
                    <a:noFill/>
                  </a:tcPr>
                </a:tc>
                <a:tc>
                  <a:txBody>
                    <a:bodyPr/>
                    <a:lstStyle/>
                    <a:p>
                      <a:pPr algn="just">
                        <a:lnSpc>
                          <a:spcPct val="105000"/>
                        </a:lnSpc>
                        <a:spcAft>
                          <a:spcPts val="990"/>
                        </a:spcAft>
                      </a:pPr>
                      <a:r>
                        <a:rPr lang="en-GB" sz="1200" kern="1200" dirty="0" err="1" smtClean="0">
                          <a:solidFill>
                            <a:schemeClr val="tx1"/>
                          </a:solidFill>
                          <a:effectLst/>
                          <a:latin typeface="+mn-lt"/>
                          <a:ea typeface="+mn-ea"/>
                          <a:cs typeface="+mn-cs"/>
                        </a:rPr>
                        <a:t>Assoc</a:t>
                      </a:r>
                      <a:r>
                        <a:rPr lang="en-GB" sz="1200" kern="1200" dirty="0" smtClean="0">
                          <a:solidFill>
                            <a:schemeClr val="tx1"/>
                          </a:solidFill>
                          <a:effectLst/>
                          <a:latin typeface="+mn-lt"/>
                          <a:ea typeface="+mn-ea"/>
                          <a:cs typeface="+mn-cs"/>
                        </a:rPr>
                        <a:t> Prof Dr </a:t>
                      </a:r>
                      <a:r>
                        <a:rPr lang="en-GB" sz="1200" kern="1200" dirty="0" err="1" smtClean="0">
                          <a:solidFill>
                            <a:schemeClr val="tx1"/>
                          </a:solidFill>
                          <a:effectLst/>
                          <a:latin typeface="+mn-lt"/>
                          <a:ea typeface="+mn-ea"/>
                          <a:cs typeface="+mn-cs"/>
                        </a:rPr>
                        <a:t>Pasu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Decharin</a:t>
                      </a:r>
                      <a:r>
                        <a:rPr lang="en-GB" sz="1200" kern="1200" dirty="0" smtClean="0">
                          <a:solidFill>
                            <a:schemeClr val="tx1"/>
                          </a:solidFill>
                          <a:effectLst/>
                          <a:latin typeface="+mn-lt"/>
                          <a:ea typeface="+mn-ea"/>
                          <a:cs typeface="+mn-cs"/>
                        </a:rPr>
                        <a:t> </a:t>
                      </a:r>
                      <a:endParaRPr lang="en-US" sz="1200" dirty="0">
                        <a:latin typeface="CordiaUPC" pitchFamily="34" charset="-34"/>
                        <a:ea typeface="DejaVu Sans"/>
                        <a:cs typeface="CordiaUPC" pitchFamily="34" charset="-34"/>
                      </a:endParaRPr>
                    </a:p>
                  </a:txBody>
                  <a:tcPr marL="34290" marR="34925" marT="34925" marB="34925">
                    <a:lnL>
                      <a:noFill/>
                    </a:lnL>
                    <a:lnR>
                      <a:noFill/>
                    </a:lnR>
                    <a:lnT>
                      <a:noFill/>
                    </a:lnT>
                    <a:lnB>
                      <a:noFill/>
                    </a:lnB>
                    <a:lnTlToBr>
                      <a:noFill/>
                    </a:lnTlToBr>
                    <a:lnBlToTr>
                      <a:noFill/>
                    </a:lnBlToTr>
                    <a:noFill/>
                  </a:tcPr>
                </a:tc>
                <a:tc>
                  <a:txBody>
                    <a:bodyPr/>
                    <a:lstStyle/>
                    <a:p>
                      <a:pPr algn="ctr">
                        <a:lnSpc>
                          <a:spcPct val="105000"/>
                        </a:lnSpc>
                        <a:spcAft>
                          <a:spcPts val="990"/>
                        </a:spcAft>
                      </a:pPr>
                      <a:r>
                        <a:rPr lang="en-US" sz="1200" dirty="0">
                          <a:latin typeface="CordiaUPC" pitchFamily="34" charset="-34"/>
                          <a:ea typeface="DejaVu Sans"/>
                          <a:cs typeface="CordiaUPC" pitchFamily="34" charset="-34"/>
                        </a:rPr>
                        <a:t>Committee member</a:t>
                      </a:r>
                    </a:p>
                  </a:txBody>
                  <a:tcPr marL="34290" marR="34925" marT="34925" marB="34925">
                    <a:lnL>
                      <a:noFill/>
                    </a:lnL>
                    <a:lnR>
                      <a:noFill/>
                    </a:lnR>
                    <a:lnT>
                      <a:noFill/>
                    </a:lnT>
                    <a:lnB>
                      <a:noFill/>
                    </a:lnB>
                    <a:lnTlToBr>
                      <a:noFill/>
                    </a:lnTlToBr>
                    <a:lnBlToTr>
                      <a:noFill/>
                    </a:lnBlToTr>
                    <a:noFill/>
                  </a:tcPr>
                </a:tc>
              </a:tr>
              <a:tr h="261873">
                <a:tc>
                  <a:txBody>
                    <a:bodyPr/>
                    <a:lstStyle/>
                    <a:p>
                      <a:pPr algn="ctr">
                        <a:spcAft>
                          <a:spcPts val="300"/>
                        </a:spcAft>
                      </a:pPr>
                      <a:r>
                        <a:rPr lang="en-US" sz="1200" baseline="0">
                          <a:latin typeface="CordiaUPC" pitchFamily="34" charset="-34"/>
                          <a:ea typeface="Cordia New"/>
                          <a:cs typeface="CordiaUPC" pitchFamily="34" charset="-34"/>
                        </a:rPr>
                        <a:t>3</a:t>
                      </a:r>
                    </a:p>
                  </a:txBody>
                  <a:tcPr marL="68580" marR="68580" marT="0" marB="0" anchor="ctr">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just">
                        <a:lnSpc>
                          <a:spcPct val="105000"/>
                        </a:lnSpc>
                        <a:spcAft>
                          <a:spcPts val="990"/>
                        </a:spcAft>
                      </a:pPr>
                      <a:r>
                        <a:rPr lang="en-US" sz="1200" dirty="0" smtClean="0">
                          <a:latin typeface="CordiaUPC" pitchFamily="34" charset="-34"/>
                          <a:ea typeface="DejaVu Sans"/>
                          <a:cs typeface="CordiaUPC" pitchFamily="34" charset="-34"/>
                        </a:rPr>
                        <a:t>Mr. </a:t>
                      </a:r>
                      <a:r>
                        <a:rPr lang="en-US" sz="1200" dirty="0" err="1" smtClean="0">
                          <a:latin typeface="CordiaUPC" pitchFamily="34" charset="-34"/>
                          <a:ea typeface="DejaVu Sans"/>
                          <a:cs typeface="CordiaUPC" pitchFamily="34" charset="-34"/>
                        </a:rPr>
                        <a:t>Pithep</a:t>
                      </a:r>
                      <a:r>
                        <a:rPr lang="en-US" sz="1200" dirty="0" smtClean="0">
                          <a:latin typeface="CordiaUPC" pitchFamily="34" charset="-34"/>
                          <a:ea typeface="DejaVu Sans"/>
                          <a:cs typeface="CordiaUPC" pitchFamily="34" charset="-34"/>
                        </a:rPr>
                        <a:t> </a:t>
                      </a:r>
                      <a:r>
                        <a:rPr lang="en-US" sz="1200" dirty="0" err="1" smtClean="0">
                          <a:latin typeface="CordiaUPC" pitchFamily="34" charset="-34"/>
                          <a:ea typeface="DejaVu Sans"/>
                          <a:cs typeface="CordiaUPC" pitchFamily="34" charset="-34"/>
                        </a:rPr>
                        <a:t>Chantarasereekul</a:t>
                      </a:r>
                      <a:endParaRPr lang="en-US" sz="1200" dirty="0">
                        <a:latin typeface="CordiaUPC" pitchFamily="34" charset="-34"/>
                        <a:ea typeface="DejaVu Sans"/>
                        <a:cs typeface="CordiaUPC" pitchFamily="34" charset="-34"/>
                      </a:endParaRPr>
                    </a:p>
                  </a:txBody>
                  <a:tcPr marL="34290" marR="34925" marT="34925" marB="34925">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ctr">
                        <a:lnSpc>
                          <a:spcPct val="105000"/>
                        </a:lnSpc>
                        <a:spcAft>
                          <a:spcPts val="990"/>
                        </a:spcAft>
                      </a:pPr>
                      <a:r>
                        <a:rPr lang="en-US" sz="1200" dirty="0">
                          <a:latin typeface="CordiaUPC" pitchFamily="34" charset="-34"/>
                          <a:ea typeface="DejaVu Sans"/>
                          <a:cs typeface="CordiaUPC" pitchFamily="34" charset="-34"/>
                        </a:rPr>
                        <a:t>Committee member</a:t>
                      </a:r>
                    </a:p>
                  </a:txBody>
                  <a:tcPr marL="34290" marR="34925" marT="34925" marB="34925">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59" y="4325112"/>
            <a:ext cx="5376030" cy="190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รูปภาพ 4" descr="buttom.png"/>
          <p:cNvPicPr>
            <a:picLocks noChangeAspect="1"/>
          </p:cNvPicPr>
          <p:nvPr/>
        </p:nvPicPr>
        <p:blipFill>
          <a:blip r:embed="rId4" cstate="print"/>
          <a:stretch>
            <a:fillRect/>
          </a:stretch>
        </p:blipFill>
        <p:spPr>
          <a:xfrm>
            <a:off x="3142800" y="9360000"/>
            <a:ext cx="573976" cy="418034"/>
          </a:xfrm>
          <a:prstGeom prst="rect">
            <a:avLst/>
          </a:prstGeom>
        </p:spPr>
      </p:pic>
      <p:sp>
        <p:nvSpPr>
          <p:cNvPr id="6" name="TextBox 5"/>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01</a:t>
            </a:r>
            <a:endParaRPr lang="th-TH" sz="1200" b="1" dirty="0">
              <a:solidFill>
                <a:srgbClr val="0070C0"/>
              </a:solidFill>
              <a:latin typeface="Cordia New" pitchFamily="34" charset="-34"/>
              <a:cs typeface="Cordia New" pitchFamily="34" charset="-34"/>
            </a:endParaRPr>
          </a:p>
        </p:txBody>
      </p:sp>
      <p:sp>
        <p:nvSpPr>
          <p:cNvPr id="11" name="สี่เหลี่ยมผืนผ้า 8"/>
          <p:cNvSpPr/>
          <p:nvPr/>
        </p:nvSpPr>
        <p:spPr>
          <a:xfrm>
            <a:off x="446844" y="633100"/>
            <a:ext cx="5862476" cy="369332"/>
          </a:xfrm>
          <a:prstGeom prst="rect">
            <a:avLst/>
          </a:prstGeom>
        </p:spPr>
        <p:txBody>
          <a:bodyPr wrap="square">
            <a:spAutoFit/>
          </a:bodyPr>
          <a:lstStyle/>
          <a:p>
            <a:r>
              <a:rPr lang="ca-ES" sz="1800" b="1" dirty="0" smtClean="0">
                <a:latin typeface="CordiaUPC" pitchFamily="34" charset="-34"/>
                <a:cs typeface="CordiaUPC" pitchFamily="34" charset="-34"/>
              </a:rPr>
              <a:t>Message from Chairman of the Board</a:t>
            </a:r>
            <a:endParaRPr lang="en-US" sz="1800" dirty="0">
              <a:latin typeface="CordiaUPC" pitchFamily="34" charset="-34"/>
              <a:cs typeface="CordiaUPC" pitchFamily="34" charset="-34"/>
            </a:endParaRPr>
          </a:p>
        </p:txBody>
      </p:sp>
      <p:sp>
        <p:nvSpPr>
          <p:cNvPr id="4" name="สี่เหลี่ยมผืนผ้า 3"/>
          <p:cNvSpPr/>
          <p:nvPr/>
        </p:nvSpPr>
        <p:spPr>
          <a:xfrm>
            <a:off x="548680" y="1018000"/>
            <a:ext cx="5472608" cy="5478423"/>
          </a:xfrm>
          <a:prstGeom prst="rect">
            <a:avLst/>
          </a:prstGeom>
        </p:spPr>
        <p:txBody>
          <a:bodyPr wrap="square">
            <a:spAutoFit/>
          </a:bodyPr>
          <a:lstStyle/>
          <a:p>
            <a:pPr indent="542925" algn="just"/>
            <a:r>
              <a:rPr lang="en-US" sz="1400" dirty="0"/>
              <a:t>In the recent year 2017, the car rental market continued to witness a considerable growth as seen from rising demand of cars from both Thai clients and foreign corporate clients expanding their businesses into Thailand who really see the advantage of car lease in terms of cost control, budget control, and the benefit of reducing operational workload and costs, as well as the benefit from government </a:t>
            </a:r>
            <a:r>
              <a:rPr lang="en-US" sz="1400" dirty="0" err="1"/>
              <a:t>subsidisation</a:t>
            </a:r>
            <a:r>
              <a:rPr lang="en-US" sz="1400" dirty="0"/>
              <a:t> in effort to stimulate spending in the economic sphere</a:t>
            </a:r>
            <a:r>
              <a:rPr lang="en-US" sz="1400" dirty="0" smtClean="0"/>
              <a:t>.</a:t>
            </a:r>
          </a:p>
          <a:p>
            <a:pPr indent="542925" algn="just"/>
            <a:endParaRPr lang="en-US" sz="1400" dirty="0"/>
          </a:p>
          <a:p>
            <a:pPr indent="542925" algn="just"/>
            <a:r>
              <a:rPr lang="en-US" sz="1400" dirty="0"/>
              <a:t>The year 2017 still clearly saw a fierce competition in the car rental business, notably among the larger-sized car rental firms which are known to have had tax benefits from the government and to focus on expanding their portfolios to gain bigger portions of the market share. The company </a:t>
            </a:r>
            <a:r>
              <a:rPr lang="en-US" sz="1400" dirty="0" err="1"/>
              <a:t>realises</a:t>
            </a:r>
            <a:r>
              <a:rPr lang="en-US" sz="1400" dirty="0"/>
              <a:t> the necessity in giving precedence to competition in pricing in a larger extent. The move rendered more business opportunities in acquiring a larger number of auctioned car rental contracts from the free market. The market direction that points toward lower rental fees that are not reflecting the real costs will still be the mainstream idea while secondhand car market forecast is inclined to the positive side.</a:t>
            </a:r>
          </a:p>
          <a:p>
            <a:pPr indent="542925" algn="just"/>
            <a:endParaRPr lang="en-US" sz="1400" dirty="0" smtClean="0"/>
          </a:p>
          <a:p>
            <a:pPr indent="542925" algn="just"/>
            <a:r>
              <a:rPr lang="en-US" sz="1400" dirty="0"/>
              <a:t>We have found that the government’s “First Car” scheme that ended last year did not adversely affect the sales of secondhand cars. The company did a calculation and spread the proportions of to-sell cars proportionately between 2016 and 2018. The number of cars seen rolling back to the market did not trigger a situation of oversupply. There has been a forecast indicating that the secondhand car market would turn into a positive direction following the ameliorating economic situation thanks to loan granting and facilitations from financial institutions. After the secondhand car market situation floated to the surface, the prices were seen to improve last year</a:t>
            </a:r>
            <a:r>
              <a:rPr lang="en-US" sz="1400" dirty="0" smtClean="0"/>
              <a:t>.</a:t>
            </a:r>
          </a:p>
          <a:p>
            <a:pPr indent="542925" algn="just"/>
            <a:endParaRPr lang="en-US" sz="1400" dirty="0"/>
          </a:p>
          <a:p>
            <a:pPr indent="542925" algn="just"/>
            <a:r>
              <a:rPr lang="en-US" sz="1400" dirty="0"/>
              <a:t>The company still adheres to the determination to expand our portfolio of rental cars, improve the efficiency of cost management, and </a:t>
            </a:r>
            <a:r>
              <a:rPr lang="en-US" sz="1400" dirty="0" err="1"/>
              <a:t>proritise</a:t>
            </a:r>
            <a:r>
              <a:rPr lang="en-US" sz="1400" dirty="0"/>
              <a:t> better the rendering of particular </a:t>
            </a:r>
            <a:r>
              <a:rPr lang="en-US" sz="1400" dirty="0" smtClean="0"/>
              <a:t>services</a:t>
            </a:r>
            <a:endParaRPr lang="en-US" sz="1400" dirty="0"/>
          </a:p>
        </p:txBody>
      </p:sp>
      <p:sp>
        <p:nvSpPr>
          <p:cNvPr id="10" name="สี่เหลี่ยมผืนผ้า 9"/>
          <p:cNvSpPr/>
          <p:nvPr/>
        </p:nvSpPr>
        <p:spPr>
          <a:xfrm>
            <a:off x="620688" y="2411969"/>
            <a:ext cx="5616624" cy="307777"/>
          </a:xfrm>
          <a:prstGeom prst="rect">
            <a:avLst/>
          </a:prstGeom>
        </p:spPr>
        <p:txBody>
          <a:bodyPr wrap="square">
            <a:spAutoFit/>
          </a:bodyPr>
          <a:lstStyle/>
          <a:p>
            <a:endParaRPr lang="en-US"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95282"/>
            <a:ext cx="5857916" cy="8156079"/>
          </a:xfrm>
          <a:prstGeom prst="rect">
            <a:avLst/>
          </a:prstGeom>
          <a:noFill/>
        </p:spPr>
        <p:txBody>
          <a:bodyPr wrap="square" rtlCol="0">
            <a:spAutoFit/>
          </a:bodyPr>
          <a:lstStyle/>
          <a:p>
            <a:pPr algn="just"/>
            <a:r>
              <a:rPr lang="en-US" sz="1600" b="1" dirty="0" smtClean="0">
                <a:latin typeface="CordiaUPC" pitchFamily="34" charset="-34"/>
                <a:cs typeface="CordiaUPC" pitchFamily="34" charset="-34"/>
              </a:rPr>
              <a:t>Risk </a:t>
            </a:r>
            <a:r>
              <a:rPr lang="en-US" sz="1600" b="1" dirty="0">
                <a:latin typeface="CordiaUPC" pitchFamily="34" charset="-34"/>
                <a:cs typeface="CordiaUPC" pitchFamily="34" charset="-34"/>
              </a:rPr>
              <a:t>Management Committee</a:t>
            </a:r>
          </a:p>
          <a:p>
            <a:pPr algn="just"/>
            <a:endParaRPr lang="en-US" sz="1400" dirty="0">
              <a:latin typeface="CordiaUPC" pitchFamily="34" charset="-34"/>
              <a:cs typeface="CordiaUPC" pitchFamily="34" charset="-34"/>
            </a:endParaRPr>
          </a:p>
          <a:p>
            <a:pPr algn="just"/>
            <a:r>
              <a:rPr lang="en-US" sz="1400" dirty="0">
                <a:latin typeface="CordiaUPC" pitchFamily="34" charset="-34"/>
                <a:cs typeface="CordiaUPC" pitchFamily="34" charset="-34"/>
              </a:rPr>
              <a:t>The risk management committee members as of 31 December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comprised of three persons, they </a:t>
            </a:r>
            <a:r>
              <a:rPr lang="en-US" sz="1400" dirty="0" smtClean="0">
                <a:latin typeface="CordiaUPC" pitchFamily="34" charset="-34"/>
                <a:cs typeface="CordiaUPC" pitchFamily="34" charset="-34"/>
              </a:rPr>
              <a:t>are</a:t>
            </a:r>
          </a:p>
          <a:p>
            <a:pPr algn="just"/>
            <a:endParaRPr lang="en-US" sz="1400" dirty="0">
              <a:latin typeface="CordiaUPC" pitchFamily="34" charset="-34"/>
              <a:cs typeface="CordiaUPC" pitchFamily="34" charset="-34"/>
            </a:endParaRPr>
          </a:p>
          <a:p>
            <a:pPr algn="ju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just"/>
            <a:r>
              <a:rPr lang="en-US" sz="1400" b="1" dirty="0">
                <a:latin typeface="CordiaUPC" pitchFamily="34" charset="-34"/>
                <a:cs typeface="CordiaUPC" pitchFamily="34" charset="-34"/>
              </a:rPr>
              <a:t>Duty of the Risk Management Committee member:</a:t>
            </a:r>
            <a:endParaRPr lang="en-US" sz="1400" dirty="0">
              <a:latin typeface="CordiaUPC" pitchFamily="34" charset="-34"/>
              <a:cs typeface="CordiaUPC" pitchFamily="34" charset="-34"/>
            </a:endParaRPr>
          </a:p>
          <a:p>
            <a:pPr algn="just"/>
            <a:r>
              <a:rPr lang="en-US" sz="1400" dirty="0">
                <a:latin typeface="CordiaUPC" pitchFamily="34" charset="-34"/>
                <a:cs typeface="CordiaUPC" pitchFamily="34" charset="-34"/>
              </a:rPr>
              <a:t>1. Constitute the policy on risk management and its limitations acceptable to the operational car lease business to propose to the committee for consideration of the overall risk management in terms of strategy, cash flow, marketing, or other risks pertaining to the business operation.</a:t>
            </a:r>
          </a:p>
          <a:p>
            <a:pPr algn="just"/>
            <a:r>
              <a:rPr lang="en-US" sz="1400" dirty="0">
                <a:latin typeface="CordiaUPC" pitchFamily="34" charset="-34"/>
                <a:cs typeface="CordiaUPC" pitchFamily="34" charset="-34"/>
              </a:rPr>
              <a:t>2. Designate the limitations in the efficient utilization of the company's resources to meet with the risk management policy by </a:t>
            </a:r>
            <a:r>
              <a:rPr lang="en-US" sz="1400" dirty="0" err="1">
                <a:latin typeface="CordiaUPC" pitchFamily="34" charset="-34"/>
                <a:cs typeface="CordiaUPC" pitchFamily="34" charset="-34"/>
              </a:rPr>
              <a:t>analysing</a:t>
            </a:r>
            <a:r>
              <a:rPr lang="en-US" sz="1400" dirty="0">
                <a:latin typeface="CordiaUPC" pitchFamily="34" charset="-34"/>
                <a:cs typeface="CordiaUPC" pitchFamily="34" charset="-34"/>
              </a:rPr>
              <a:t>, evaluating, and following up to each process of the risk management.</a:t>
            </a:r>
          </a:p>
          <a:p>
            <a:pPr algn="just"/>
            <a:r>
              <a:rPr lang="en-US" sz="1400" dirty="0">
                <a:latin typeface="CordiaUPC" pitchFamily="34" charset="-34"/>
                <a:cs typeface="CordiaUPC" pitchFamily="34" charset="-34"/>
              </a:rPr>
              <a:t>3. Revise and give consultation to the board of directors in the subject of risk management, processes, strategy, and overall risk assessment, to ensure that the policy is enforced accordingly.</a:t>
            </a:r>
          </a:p>
          <a:p>
            <a:pPr algn="just"/>
            <a:r>
              <a:rPr lang="en-US" sz="1400" dirty="0">
                <a:latin typeface="CordiaUPC" pitchFamily="34" charset="-34"/>
                <a:cs typeface="CordiaUPC" pitchFamily="34" charset="-34"/>
              </a:rPr>
              <a:t>4. Report and assess the outcome of risk management operation, including any updates and changes that are related to the policy, to the board of directors</a:t>
            </a:r>
            <a:r>
              <a:rPr lang="en-US" sz="1400" dirty="0" smtClean="0">
                <a:latin typeface="CordiaUPC" pitchFamily="34" charset="-34"/>
                <a:cs typeface="CordiaUPC" pitchFamily="34" charset="-34"/>
              </a:rPr>
              <a:t>.</a:t>
            </a:r>
          </a:p>
          <a:p>
            <a:pPr algn="just"/>
            <a:endParaRPr lang="en-US" sz="1400" dirty="0" smtClean="0">
              <a:latin typeface="CordiaUPC" pitchFamily="34" charset="-34"/>
              <a:cs typeface="CordiaUPC" pitchFamily="34" charset="-34"/>
            </a:endParaRPr>
          </a:p>
          <a:p>
            <a:r>
              <a:rPr lang="en-US" sz="1600" b="1" dirty="0" smtClean="0">
                <a:latin typeface="CordiaUPC" pitchFamily="34" charset="-34"/>
                <a:cs typeface="CordiaUPC" pitchFamily="34" charset="-34"/>
              </a:rPr>
              <a:t>Secretary </a:t>
            </a:r>
            <a:r>
              <a:rPr lang="en-US" sz="1600" b="1" dirty="0">
                <a:latin typeface="CordiaUPC" pitchFamily="34" charset="-34"/>
                <a:cs typeface="CordiaUPC" pitchFamily="34" charset="-34"/>
              </a:rPr>
              <a:t>to the Company</a:t>
            </a:r>
          </a:p>
          <a:p>
            <a:r>
              <a:rPr lang="en-US" sz="1400" dirty="0">
                <a:latin typeface="CordiaUPC" pitchFamily="34" charset="-34"/>
                <a:cs typeface="CordiaUPC" pitchFamily="34" charset="-34"/>
              </a:rPr>
              <a:t>The board of directors has appointed </a:t>
            </a:r>
            <a:r>
              <a:rPr lang="en-US" sz="1400" dirty="0" err="1">
                <a:latin typeface="CordiaUPC" pitchFamily="34" charset="-34"/>
                <a:cs typeface="CordiaUPC" pitchFamily="34" charset="-34"/>
              </a:rPr>
              <a:t>Mr</a:t>
            </a:r>
            <a:r>
              <a:rPr lang="en-US" sz="1400" dirty="0">
                <a:latin typeface="CordiaUPC" pitchFamily="34" charset="-34"/>
                <a:cs typeface="CordiaUPC" pitchFamily="34" charset="-34"/>
              </a:rPr>
              <a:t> Noppol </a:t>
            </a:r>
            <a:r>
              <a:rPr lang="en-US" sz="1400" dirty="0" err="1">
                <a:latin typeface="CordiaUPC" pitchFamily="34" charset="-34"/>
                <a:cs typeface="CordiaUPC" pitchFamily="34" charset="-34"/>
              </a:rPr>
              <a:t>Sakthong</a:t>
            </a:r>
            <a:r>
              <a:rPr lang="en-US" sz="1400" dirty="0">
                <a:latin typeface="CordiaUPC" pitchFamily="34" charset="-34"/>
                <a:cs typeface="CordiaUPC" pitchFamily="34" charset="-34"/>
              </a:rPr>
              <a:t>, who has the necessary experience and knowledge for the position of the company's secretary. </a:t>
            </a:r>
            <a:endParaRPr lang="th-TH" sz="1400" dirty="0" smtClean="0">
              <a:latin typeface="CordiaUPC" pitchFamily="34" charset="-34"/>
              <a:cs typeface="CordiaUPC" pitchFamily="34" charset="-34"/>
            </a:endParaRPr>
          </a:p>
          <a:p>
            <a:r>
              <a:rPr lang="th-TH" sz="1400" dirty="0" smtClean="0">
                <a:latin typeface="CordiaUPC" pitchFamily="34" charset="-34"/>
                <a:cs typeface="CordiaUPC" pitchFamily="34" charset="-34"/>
              </a:rPr>
              <a:t>		</a:t>
            </a:r>
            <a:endParaRPr lang="en-US" sz="1400" dirty="0" smtClean="0">
              <a:latin typeface="CordiaUPC" pitchFamily="34" charset="-34"/>
              <a:cs typeface="CordiaUPC" pitchFamily="34" charset="-34"/>
            </a:endParaRPr>
          </a:p>
          <a:p>
            <a:pPr algn="thaiDist"/>
            <a:r>
              <a:rPr lang="en-US" sz="1600" b="1" dirty="0" smtClean="0">
                <a:latin typeface="CordiaUPC" pitchFamily="34" charset="-34"/>
                <a:cs typeface="CordiaUPC" pitchFamily="34" charset="-34"/>
              </a:rPr>
              <a:t>Executives </a:t>
            </a:r>
            <a:endParaRPr lang="en-US" sz="1600" b="1" dirty="0">
              <a:latin typeface="CordiaUPC" pitchFamily="34" charset="-34"/>
              <a:cs typeface="CordiaUPC" pitchFamily="34" charset="-34"/>
            </a:endParaRPr>
          </a:p>
          <a:p>
            <a:r>
              <a:rPr lang="en-GB" sz="1400" dirty="0">
                <a:latin typeface="CordiaUPC" pitchFamily="34" charset="-34"/>
                <a:cs typeface="CordiaUPC" pitchFamily="34" charset="-34"/>
              </a:rPr>
              <a:t>As at 31 December </a:t>
            </a:r>
            <a:r>
              <a:rPr lang="en-GB" sz="1400" dirty="0" smtClean="0">
                <a:latin typeface="CordiaUPC" pitchFamily="34" charset="-34"/>
                <a:cs typeface="CordiaUPC" pitchFamily="34" charset="-34"/>
              </a:rPr>
              <a:t>2017, </a:t>
            </a:r>
            <a:r>
              <a:rPr lang="en-GB" sz="1400" dirty="0">
                <a:latin typeface="CordiaUPC" pitchFamily="34" charset="-34"/>
                <a:cs typeface="CordiaUPC" pitchFamily="34" charset="-34"/>
              </a:rPr>
              <a:t>the Executive Committee consists of </a:t>
            </a:r>
            <a:r>
              <a:rPr lang="en-GB" sz="1400" dirty="0" smtClean="0">
                <a:latin typeface="CordiaUPC" pitchFamily="34" charset="-34"/>
                <a:cs typeface="CordiaUPC" pitchFamily="34" charset="-34"/>
              </a:rPr>
              <a:t>5 </a:t>
            </a:r>
            <a:r>
              <a:rPr lang="en-GB" sz="1400" dirty="0">
                <a:latin typeface="CordiaUPC" pitchFamily="34" charset="-34"/>
                <a:cs typeface="CordiaUPC" pitchFamily="34" charset="-34"/>
              </a:rPr>
              <a:t>persons as follow:</a:t>
            </a: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r>
              <a:rPr lang="ca-ES" sz="1400" dirty="0">
                <a:latin typeface="CordiaUPC" pitchFamily="34" charset="-34"/>
                <a:cs typeface="CordiaUPC" pitchFamily="34" charset="-34"/>
              </a:rPr>
              <a:t>In </a:t>
            </a:r>
            <a:r>
              <a:rPr lang="ca-ES" sz="1400" dirty="0" smtClean="0">
                <a:latin typeface="CordiaUPC" pitchFamily="34" charset="-34"/>
                <a:cs typeface="CordiaUPC" pitchFamily="34" charset="-34"/>
              </a:rPr>
              <a:t>201</a:t>
            </a:r>
            <a:r>
              <a:rPr lang="en-US" sz="1400" dirty="0">
                <a:latin typeface="CordiaUPC" pitchFamily="34" charset="-34"/>
                <a:cs typeface="CordiaUPC" pitchFamily="34" charset="-34"/>
              </a:rPr>
              <a:t>7</a:t>
            </a:r>
            <a:r>
              <a:rPr lang="ca-ES" sz="1400" dirty="0" smtClean="0">
                <a:latin typeface="CordiaUPC" pitchFamily="34" charset="-34"/>
                <a:cs typeface="CordiaUPC" pitchFamily="34" charset="-34"/>
              </a:rPr>
              <a:t>, </a:t>
            </a:r>
            <a:r>
              <a:rPr lang="ca-ES" sz="1400" dirty="0">
                <a:latin typeface="CordiaUPC" pitchFamily="34" charset="-34"/>
                <a:cs typeface="CordiaUPC" pitchFamily="34" charset="-34"/>
              </a:rPr>
              <a:t>a number of members of the </a:t>
            </a:r>
            <a:r>
              <a:rPr lang="ca-ES" sz="1400" dirty="0" smtClean="0">
                <a:latin typeface="CordiaUPC" pitchFamily="34" charset="-34"/>
                <a:cs typeface="CordiaUPC" pitchFamily="34" charset="-34"/>
              </a:rPr>
              <a:t>Executives </a:t>
            </a:r>
            <a:r>
              <a:rPr lang="ca-ES" sz="1400" dirty="0">
                <a:latin typeface="CordiaUPC" pitchFamily="34" charset="-34"/>
                <a:cs typeface="CordiaUPC" pitchFamily="34" charset="-34"/>
              </a:rPr>
              <a:t>participated in a training seminar in an effort to ameliorate their operational efficiency, names and formations are as follow:</a:t>
            </a:r>
            <a:endParaRPr lang="en-US" sz="1400" dirty="0">
              <a:latin typeface="CordiaUPC" pitchFamily="34" charset="-34"/>
              <a:cs typeface="CordiaUPC" pitchFamily="34" charset="-34"/>
            </a:endParaRPr>
          </a:p>
          <a:p>
            <a:pPr algn="thaiDist"/>
            <a:endParaRPr lang="en-US" sz="1400" dirty="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10" name="TextBox 9"/>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28</a:t>
            </a:r>
            <a:endParaRPr lang="th-TH" sz="1200" b="1" dirty="0">
              <a:solidFill>
                <a:srgbClr val="0070C0"/>
              </a:solidFill>
              <a:latin typeface="Cordia New" pitchFamily="34" charset="-34"/>
              <a:cs typeface="Cordia New" pitchFamily="34" charset="-34"/>
            </a:endParaRPr>
          </a:p>
        </p:txBody>
      </p:sp>
      <p:graphicFrame>
        <p:nvGraphicFramePr>
          <p:cNvPr id="5" name="Table 4"/>
          <p:cNvGraphicFramePr>
            <a:graphicFrameLocks noGrp="1"/>
          </p:cNvGraphicFramePr>
          <p:nvPr>
            <p:extLst>
              <p:ext uri="{D42A27DB-BD31-4B8C-83A1-F6EECF244321}">
                <p14:modId xmlns:p14="http://schemas.microsoft.com/office/powerpoint/2010/main" val="4302444"/>
              </p:ext>
            </p:extLst>
          </p:nvPr>
        </p:nvGraphicFramePr>
        <p:xfrm>
          <a:off x="599308" y="8409383"/>
          <a:ext cx="5616624" cy="697790"/>
        </p:xfrm>
        <a:graphic>
          <a:graphicData uri="http://schemas.openxmlformats.org/drawingml/2006/table">
            <a:tbl>
              <a:tblPr firstRow="1" firstCol="1" bandRow="1"/>
              <a:tblGrid>
                <a:gridCol w="418259"/>
                <a:gridCol w="1478845"/>
                <a:gridCol w="3719520"/>
              </a:tblGrid>
              <a:tr h="263450">
                <a:tc>
                  <a:txBody>
                    <a:bodyPr/>
                    <a:lstStyle/>
                    <a:p>
                      <a:pPr algn="ctr" rtl="0" fontAlgn="ctr"/>
                      <a:endParaRPr lang="th-TH" sz="1400" b="1"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a:spcAft>
                          <a:spcPts val="0"/>
                        </a:spcAft>
                      </a:pPr>
                      <a:r>
                        <a:rPr lang="en-US" sz="1200" b="1" dirty="0" smtClean="0">
                          <a:solidFill>
                            <a:srgbClr val="000000"/>
                          </a:solidFill>
                          <a:effectLst/>
                          <a:latin typeface="CordiaUPC" pitchFamily="34" charset="-34"/>
                          <a:ea typeface="Times New Roman"/>
                          <a:cs typeface="CordiaUPC" pitchFamily="34" charset="-34"/>
                        </a:rPr>
                        <a:t>Names</a:t>
                      </a:r>
                      <a:endParaRPr lang="en-US" sz="1200" dirty="0">
                        <a:effectLst/>
                        <a:latin typeface="CordiaUPC" pitchFamily="34" charset="-34"/>
                        <a:ea typeface="Cordia New"/>
                        <a:cs typeface="CordiaUPC" pitchFamily="34" charset="-34"/>
                      </a:endParaRPr>
                    </a:p>
                  </a:txBody>
                  <a:tcPr marL="49030" marR="4903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a:spcAft>
                          <a:spcPts val="0"/>
                        </a:spcAft>
                      </a:pPr>
                      <a:r>
                        <a:rPr lang="ca-ES" sz="1200" b="1" kern="150" dirty="0" smtClean="0">
                          <a:solidFill>
                            <a:schemeClr val="tx1"/>
                          </a:solidFill>
                          <a:effectLst/>
                          <a:latin typeface="BrowalliaUPC" pitchFamily="34" charset="-34"/>
                          <a:ea typeface="DejaVu Sans"/>
                          <a:cs typeface="BrowalliaUPC" pitchFamily="34" charset="-34"/>
                        </a:rPr>
                        <a:t>Seminar</a:t>
                      </a:r>
                      <a:endParaRPr lang="en-US" sz="1200" kern="150" dirty="0">
                        <a:solidFill>
                          <a:schemeClr val="tx1"/>
                        </a:solidFill>
                        <a:effectLst/>
                        <a:latin typeface="BrowalliaUPC" pitchFamily="34" charset="-34"/>
                        <a:ea typeface="DejaVu Sans"/>
                        <a:cs typeface="BrowalliaUPC" pitchFamily="34" charset="-34"/>
                      </a:endParaRPr>
                    </a:p>
                  </a:txBody>
                  <a:tcPr marL="49030" marR="49030" marT="0" marB="0" anchor="ctr">
                    <a:lnL>
                      <a:noFill/>
                    </a:lnL>
                    <a:lnR>
                      <a:noFill/>
                    </a:lnR>
                    <a:lnT>
                      <a:noFill/>
                    </a:lnT>
                    <a:lnB w="12700" cap="flat" cmpd="sng" algn="ctr">
                      <a:solidFill>
                        <a:srgbClr val="00B0F0"/>
                      </a:solidFill>
                      <a:prstDash val="solid"/>
                      <a:round/>
                      <a:headEnd type="none" w="med" len="med"/>
                      <a:tailEnd type="none" w="med" len="med"/>
                    </a:lnB>
                  </a:tcPr>
                </a:tc>
              </a:tr>
              <a:tr h="429047">
                <a:tc>
                  <a:txBody>
                    <a:bodyPr/>
                    <a:lstStyle/>
                    <a:p>
                      <a:pPr algn="ctr" rtl="0" fontAlgn="ctr"/>
                      <a:r>
                        <a:rPr lang="en-US" sz="1400" b="1" i="0" u="none" strike="noStrike" dirty="0">
                          <a:solidFill>
                            <a:srgbClr val="000000"/>
                          </a:solidFill>
                          <a:effectLst/>
                          <a:latin typeface="CordiaUPC" panose="020B0304020202020204" pitchFamily="34" charset="-34"/>
                          <a:cs typeface="CordiaUPC" panose="020B0304020202020204" pitchFamily="34" charset="-34"/>
                        </a:rPr>
                        <a:t>1</a:t>
                      </a:r>
                    </a:p>
                  </a:txBody>
                  <a:tcPr marL="7620" marR="7620" marT="762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852805" algn="l"/>
                        </a:tabLst>
                        <a:defRPr/>
                      </a:pPr>
                      <a:r>
                        <a:rPr lang="en-US" sz="1400" baseline="0" dirty="0" smtClean="0">
                          <a:solidFill>
                            <a:schemeClr val="tx1"/>
                          </a:solidFill>
                          <a:latin typeface="CordiaUPC" pitchFamily="34" charset="-34"/>
                          <a:ea typeface="Cordia New"/>
                          <a:cs typeface="CordiaUPC" pitchFamily="34" charset="-34"/>
                        </a:rPr>
                        <a:t>Mr. Sakditouch</a:t>
                      </a:r>
                      <a:r>
                        <a:rPr lang="th-TH" sz="1400" baseline="0" dirty="0" smtClean="0">
                          <a:solidFill>
                            <a:schemeClr val="tx1"/>
                          </a:solidFill>
                          <a:latin typeface="CordiaUPC" pitchFamily="34" charset="-34"/>
                          <a:ea typeface="Cordia New"/>
                          <a:cs typeface="CordiaUPC" pitchFamily="34" charset="-34"/>
                        </a:rPr>
                        <a:t>  </a:t>
                      </a:r>
                      <a:r>
                        <a:rPr lang="th-TH" sz="1400" b="0" i="0" kern="1200" dirty="0" err="1" smtClean="0">
                          <a:solidFill>
                            <a:schemeClr val="tx1"/>
                          </a:solidFill>
                          <a:latin typeface="CordiaUPC" pitchFamily="34" charset="-34"/>
                          <a:ea typeface="+mn-ea"/>
                          <a:cs typeface="CordiaUPC" pitchFamily="34" charset="-34"/>
                        </a:rPr>
                        <a:t>Chantarasereekul</a:t>
                      </a:r>
                      <a:endParaRPr lang="th-TH" sz="1400" b="0" i="0" u="none" strike="noStrike" dirty="0" smtClean="0">
                        <a:solidFill>
                          <a:schemeClr val="tx1"/>
                        </a:solidFill>
                        <a:effectLst/>
                        <a:latin typeface="CordiaUPC" pitchFamily="34" charset="-34"/>
                        <a:cs typeface="CordiaUPC"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l" rtl="0" fontAlgn="ctr"/>
                      <a:r>
                        <a:rPr lang="en-US" sz="1400" kern="1200" dirty="0" smtClean="0">
                          <a:solidFill>
                            <a:schemeClr val="tx1"/>
                          </a:solidFill>
                          <a:effectLst/>
                          <a:latin typeface="+mn-lt"/>
                          <a:ea typeface="+mn-ea"/>
                          <a:cs typeface="+mn-cs"/>
                        </a:rPr>
                        <a:t>Corporate Governance for Capital</a:t>
                      </a:r>
                      <a:r>
                        <a:rPr lang="en-US" sz="1400" kern="1200" baseline="0" dirty="0" smtClean="0">
                          <a:solidFill>
                            <a:schemeClr val="tx1"/>
                          </a:solidFill>
                          <a:effectLst/>
                          <a:latin typeface="+mn-lt"/>
                          <a:ea typeface="+mn-ea"/>
                          <a:cs typeface="+mn-cs"/>
                        </a:rPr>
                        <a:t> Market Intermediaries (CGI 18/2017)</a:t>
                      </a:r>
                    </a:p>
                    <a:p>
                      <a:pPr algn="l" rtl="0" fontAlgn="ctr"/>
                      <a:endParaRPr lang="en-US" sz="14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20" marB="0" anchor="ctr">
                    <a:lnL>
                      <a:noFill/>
                    </a:lnL>
                    <a:lnR>
                      <a:noFill/>
                    </a:lnR>
                    <a:lnT w="12700" cap="flat" cmpd="sng" algn="ctr">
                      <a:solidFill>
                        <a:srgbClr val="00B0F0"/>
                      </a:solidFill>
                      <a:prstDash val="solid"/>
                      <a:round/>
                      <a:headEnd type="none" w="med" len="med"/>
                      <a:tailEnd type="none" w="med" len="med"/>
                    </a:lnT>
                    <a:lnB>
                      <a:noFill/>
                    </a:lnB>
                  </a:tcPr>
                </a:tc>
              </a:tr>
            </a:tbl>
          </a:graphicData>
        </a:graphic>
      </p:graphicFrame>
      <p:graphicFrame>
        <p:nvGraphicFramePr>
          <p:cNvPr id="9" name="ตาราง 7"/>
          <p:cNvGraphicFramePr>
            <a:graphicFrameLocks noGrp="1"/>
          </p:cNvGraphicFramePr>
          <p:nvPr>
            <p:extLst>
              <p:ext uri="{D42A27DB-BD31-4B8C-83A1-F6EECF244321}">
                <p14:modId xmlns:p14="http://schemas.microsoft.com/office/powerpoint/2010/main" val="772107893"/>
              </p:ext>
            </p:extLst>
          </p:nvPr>
        </p:nvGraphicFramePr>
        <p:xfrm>
          <a:off x="728713" y="1352600"/>
          <a:ext cx="5357813" cy="968502"/>
        </p:xfrm>
        <a:graphic>
          <a:graphicData uri="http://schemas.openxmlformats.org/drawingml/2006/table">
            <a:tbl>
              <a:tblPr/>
              <a:tblGrid>
                <a:gridCol w="625475"/>
                <a:gridCol w="1868488"/>
                <a:gridCol w="2863850"/>
              </a:tblGrid>
              <a:tr h="155686">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Rank</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Name</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Position</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222934">
                <a:tc>
                  <a:txBody>
                    <a:bodyPr/>
                    <a:lstStyle/>
                    <a:p>
                      <a:pPr algn="ctr">
                        <a:spcBef>
                          <a:spcPts val="300"/>
                        </a:spcBef>
                        <a:spcAft>
                          <a:spcPts val="0"/>
                        </a:spcAft>
                      </a:pPr>
                      <a:r>
                        <a:rPr lang="en-US" sz="1200" baseline="0" dirty="0">
                          <a:latin typeface="CordiaUPC" pitchFamily="34" charset="-34"/>
                          <a:ea typeface="Cordia New"/>
                          <a:cs typeface="CordiaUPC" pitchFamily="34" charset="-34"/>
                        </a:rPr>
                        <a:t>1</a:t>
                      </a:r>
                    </a:p>
                  </a:txBody>
                  <a:tcPr marL="68580" marR="68580" marT="0"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just">
                        <a:lnSpc>
                          <a:spcPct val="105000"/>
                        </a:lnSpc>
                        <a:spcAft>
                          <a:spcPts val="990"/>
                        </a:spcAft>
                      </a:pPr>
                      <a:r>
                        <a:rPr lang="en-US" sz="1200" dirty="0" err="1" smtClean="0">
                          <a:latin typeface="CordiaUPC" pitchFamily="34" charset="-34"/>
                          <a:ea typeface="DejaVu Sans"/>
                          <a:cs typeface="CordiaUPC" pitchFamily="34" charset="-34"/>
                        </a:rPr>
                        <a:t>Mr</a:t>
                      </a:r>
                      <a:r>
                        <a:rPr lang="th-TH" sz="1200" dirty="0" smtClean="0">
                          <a:latin typeface="CordiaUPC" pitchFamily="34" charset="-34"/>
                          <a:ea typeface="DejaVu Sans"/>
                          <a:cs typeface="CordiaUPC" pitchFamily="34" charset="-34"/>
                        </a:rPr>
                        <a:t>.</a:t>
                      </a:r>
                      <a:r>
                        <a:rPr lang="en-US" sz="1200" dirty="0" smtClean="0">
                          <a:latin typeface="CordiaUPC" pitchFamily="34" charset="-34"/>
                          <a:ea typeface="DejaVu Sans"/>
                          <a:cs typeface="CordiaUPC" pitchFamily="34" charset="-34"/>
                        </a:rPr>
                        <a:t> </a:t>
                      </a:r>
                      <a:r>
                        <a:rPr lang="en-US" sz="1200" dirty="0" err="1">
                          <a:latin typeface="CordiaUPC" pitchFamily="34" charset="-34"/>
                          <a:ea typeface="DejaVu Sans"/>
                          <a:cs typeface="CordiaUPC" pitchFamily="34" charset="-34"/>
                        </a:rPr>
                        <a:t>Karoon</a:t>
                      </a:r>
                      <a:r>
                        <a:rPr lang="en-US" sz="1200" dirty="0">
                          <a:latin typeface="CordiaUPC" pitchFamily="34" charset="-34"/>
                          <a:ea typeface="DejaVu Sans"/>
                          <a:cs typeface="CordiaUPC" pitchFamily="34" charset="-34"/>
                        </a:rPr>
                        <a:t> </a:t>
                      </a:r>
                      <a:r>
                        <a:rPr lang="en-US" sz="1200" dirty="0" err="1">
                          <a:latin typeface="CordiaUPC" pitchFamily="34" charset="-34"/>
                          <a:ea typeface="DejaVu Sans"/>
                          <a:cs typeface="CordiaUPC" pitchFamily="34" charset="-34"/>
                        </a:rPr>
                        <a:t>Laoharajatanand</a:t>
                      </a:r>
                      <a:endParaRPr lang="en-US" sz="1200" dirty="0">
                        <a:latin typeface="CordiaUPC" pitchFamily="34" charset="-34"/>
                        <a:ea typeface="DejaVu Sans"/>
                        <a:cs typeface="CordiaUPC" pitchFamily="34" charset="-34"/>
                      </a:endParaRPr>
                    </a:p>
                  </a:txBody>
                  <a:tcPr marL="34290" marR="34925" marT="34925" marB="34925">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just">
                        <a:lnSpc>
                          <a:spcPct val="105000"/>
                        </a:lnSpc>
                        <a:spcAft>
                          <a:spcPts val="990"/>
                        </a:spcAft>
                      </a:pPr>
                      <a:r>
                        <a:rPr lang="en-US" sz="1200" dirty="0">
                          <a:latin typeface="CordiaUPC" pitchFamily="34" charset="-34"/>
                          <a:ea typeface="DejaVu Sans"/>
                          <a:cs typeface="CordiaUPC" pitchFamily="34" charset="-34"/>
                        </a:rPr>
                        <a:t>Chairman of the Committee</a:t>
                      </a:r>
                    </a:p>
                  </a:txBody>
                  <a:tcPr marL="34290" marR="34925" marT="34925" marB="34925">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222934">
                <a:tc>
                  <a:txBody>
                    <a:bodyPr/>
                    <a:lstStyle/>
                    <a:p>
                      <a:pPr algn="ctr">
                        <a:spcAft>
                          <a:spcPts val="0"/>
                        </a:spcAft>
                      </a:pPr>
                      <a:r>
                        <a:rPr lang="en-US" sz="1200" baseline="0" dirty="0">
                          <a:latin typeface="CordiaUPC" pitchFamily="34" charset="-34"/>
                          <a:ea typeface="Cordia New"/>
                          <a:cs typeface="CordiaUPC" pitchFamily="34" charset="-34"/>
                        </a:rPr>
                        <a:t>2</a:t>
                      </a:r>
                    </a:p>
                  </a:txBody>
                  <a:tcPr marL="68580" marR="68580" marT="0" marB="0" anchor="ctr">
                    <a:lnL>
                      <a:noFill/>
                    </a:lnL>
                    <a:lnR>
                      <a:noFill/>
                    </a:lnR>
                    <a:lnT>
                      <a:noFill/>
                    </a:lnT>
                    <a:lnB>
                      <a:noFill/>
                    </a:lnB>
                    <a:lnTlToBr>
                      <a:noFill/>
                    </a:lnTlToBr>
                    <a:lnBlToTr>
                      <a:noFill/>
                    </a:lnBlToTr>
                    <a:noFill/>
                  </a:tcPr>
                </a:tc>
                <a:tc>
                  <a:txBody>
                    <a:bodyPr/>
                    <a:lstStyle/>
                    <a:p>
                      <a:pPr algn="just">
                        <a:lnSpc>
                          <a:spcPct val="105000"/>
                        </a:lnSpc>
                        <a:spcAft>
                          <a:spcPts val="990"/>
                        </a:spcAft>
                      </a:pPr>
                      <a:r>
                        <a:rPr lang="en-US" sz="1200" dirty="0" smtClean="0">
                          <a:latin typeface="CordiaUPC" pitchFamily="34" charset="-34"/>
                          <a:ea typeface="DejaVu Sans"/>
                          <a:cs typeface="CordiaUPC" pitchFamily="34" charset="-34"/>
                        </a:rPr>
                        <a:t>Mr. </a:t>
                      </a:r>
                      <a:r>
                        <a:rPr lang="en-US" sz="1200" dirty="0" err="1">
                          <a:latin typeface="CordiaUPC" pitchFamily="34" charset="-34"/>
                          <a:ea typeface="DejaVu Sans"/>
                          <a:cs typeface="CordiaUPC" pitchFamily="34" charset="-34"/>
                        </a:rPr>
                        <a:t>Chaiwat</a:t>
                      </a:r>
                      <a:r>
                        <a:rPr lang="en-US" sz="1200" dirty="0">
                          <a:latin typeface="CordiaUPC" pitchFamily="34" charset="-34"/>
                          <a:ea typeface="DejaVu Sans"/>
                          <a:cs typeface="CordiaUPC" pitchFamily="34" charset="-34"/>
                        </a:rPr>
                        <a:t> </a:t>
                      </a:r>
                      <a:r>
                        <a:rPr lang="en-US" sz="1200" dirty="0" err="1">
                          <a:latin typeface="CordiaUPC" pitchFamily="34" charset="-34"/>
                          <a:ea typeface="DejaVu Sans"/>
                          <a:cs typeface="CordiaUPC" pitchFamily="34" charset="-34"/>
                        </a:rPr>
                        <a:t>Atsawintarangkun</a:t>
                      </a:r>
                      <a:endParaRPr lang="en-US" sz="1200" dirty="0">
                        <a:latin typeface="CordiaUPC" pitchFamily="34" charset="-34"/>
                        <a:ea typeface="DejaVu Sans"/>
                        <a:cs typeface="CordiaUPC" pitchFamily="34" charset="-34"/>
                      </a:endParaRPr>
                    </a:p>
                  </a:txBody>
                  <a:tcPr marL="34290" marR="34925" marT="34925" marB="34925">
                    <a:lnL>
                      <a:noFill/>
                    </a:lnL>
                    <a:lnR>
                      <a:noFill/>
                    </a:lnR>
                    <a:lnT>
                      <a:noFill/>
                    </a:lnT>
                    <a:lnB>
                      <a:noFill/>
                    </a:lnB>
                    <a:lnTlToBr>
                      <a:noFill/>
                    </a:lnTlToBr>
                    <a:lnBlToTr>
                      <a:noFill/>
                    </a:lnBlToTr>
                    <a:noFill/>
                  </a:tcPr>
                </a:tc>
                <a:tc>
                  <a:txBody>
                    <a:bodyPr/>
                    <a:lstStyle/>
                    <a:p>
                      <a:pPr algn="just">
                        <a:lnSpc>
                          <a:spcPct val="105000"/>
                        </a:lnSpc>
                        <a:spcAft>
                          <a:spcPts val="990"/>
                        </a:spcAft>
                      </a:pPr>
                      <a:r>
                        <a:rPr lang="en-US" sz="1200" dirty="0">
                          <a:latin typeface="CordiaUPC" pitchFamily="34" charset="-34"/>
                          <a:ea typeface="DejaVu Sans"/>
                          <a:cs typeface="CordiaUPC" pitchFamily="34" charset="-34"/>
                        </a:rPr>
                        <a:t>Committee member</a:t>
                      </a:r>
                    </a:p>
                  </a:txBody>
                  <a:tcPr marL="34290" marR="34925" marT="34925" marB="34925">
                    <a:lnL>
                      <a:noFill/>
                    </a:lnL>
                    <a:lnR>
                      <a:noFill/>
                    </a:lnR>
                    <a:lnT>
                      <a:noFill/>
                    </a:lnT>
                    <a:lnB>
                      <a:noFill/>
                    </a:lnB>
                    <a:lnTlToBr>
                      <a:noFill/>
                    </a:lnTlToBr>
                    <a:lnBlToTr>
                      <a:noFill/>
                    </a:lnBlToTr>
                    <a:noFill/>
                  </a:tcPr>
                </a:tc>
              </a:tr>
              <a:tr h="222934">
                <a:tc>
                  <a:txBody>
                    <a:bodyPr/>
                    <a:lstStyle/>
                    <a:p>
                      <a:pPr algn="ctr">
                        <a:spcAft>
                          <a:spcPts val="300"/>
                        </a:spcAft>
                      </a:pPr>
                      <a:r>
                        <a:rPr lang="en-US" sz="1200" baseline="0" dirty="0">
                          <a:latin typeface="CordiaUPC" pitchFamily="34" charset="-34"/>
                          <a:ea typeface="Cordia New"/>
                          <a:cs typeface="CordiaUPC" pitchFamily="34" charset="-34"/>
                        </a:rPr>
                        <a:t>3</a:t>
                      </a:r>
                    </a:p>
                  </a:txBody>
                  <a:tcPr marL="68580" marR="68580" marT="0" marB="0" anchor="ctr">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just">
                        <a:lnSpc>
                          <a:spcPct val="105000"/>
                        </a:lnSpc>
                        <a:spcAft>
                          <a:spcPts val="990"/>
                        </a:spcAft>
                      </a:pPr>
                      <a:r>
                        <a:rPr lang="en-US" sz="1200" dirty="0" smtClean="0">
                          <a:latin typeface="CordiaUPC" pitchFamily="34" charset="-34"/>
                          <a:ea typeface="DejaVu Sans"/>
                          <a:cs typeface="CordiaUPC" pitchFamily="34" charset="-34"/>
                        </a:rPr>
                        <a:t>Mr. </a:t>
                      </a:r>
                      <a:r>
                        <a:rPr lang="en-US" sz="1200" dirty="0" err="1">
                          <a:latin typeface="CordiaUPC" pitchFamily="34" charset="-34"/>
                          <a:ea typeface="DejaVu Sans"/>
                          <a:cs typeface="CordiaUPC" pitchFamily="34" charset="-34"/>
                        </a:rPr>
                        <a:t>Pichit</a:t>
                      </a:r>
                      <a:r>
                        <a:rPr lang="en-US" sz="1200" dirty="0">
                          <a:latin typeface="CordiaUPC" pitchFamily="34" charset="-34"/>
                          <a:ea typeface="DejaVu Sans"/>
                          <a:cs typeface="CordiaUPC" pitchFamily="34" charset="-34"/>
                        </a:rPr>
                        <a:t> Chantarasereekul</a:t>
                      </a:r>
                    </a:p>
                  </a:txBody>
                  <a:tcPr marL="34290" marR="34925" marT="34925" marB="34925">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just">
                        <a:lnSpc>
                          <a:spcPct val="105000"/>
                        </a:lnSpc>
                        <a:spcAft>
                          <a:spcPts val="990"/>
                        </a:spcAft>
                      </a:pPr>
                      <a:r>
                        <a:rPr lang="en-US" sz="1200" dirty="0">
                          <a:latin typeface="CordiaUPC" pitchFamily="34" charset="-34"/>
                          <a:ea typeface="DejaVu Sans"/>
                          <a:cs typeface="CordiaUPC" pitchFamily="34" charset="-34"/>
                        </a:rPr>
                        <a:t>Committee member</a:t>
                      </a:r>
                    </a:p>
                  </a:txBody>
                  <a:tcPr marL="34290" marR="34925" marT="34925" marB="34925">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graphicFrame>
        <p:nvGraphicFramePr>
          <p:cNvPr id="11" name="ตาราง 8"/>
          <p:cNvGraphicFramePr>
            <a:graphicFrameLocks noGrp="1"/>
          </p:cNvGraphicFramePr>
          <p:nvPr>
            <p:extLst>
              <p:ext uri="{D42A27DB-BD31-4B8C-83A1-F6EECF244321}">
                <p14:modId xmlns:p14="http://schemas.microsoft.com/office/powerpoint/2010/main" val="2815226104"/>
              </p:ext>
            </p:extLst>
          </p:nvPr>
        </p:nvGraphicFramePr>
        <p:xfrm>
          <a:off x="585473" y="6393160"/>
          <a:ext cx="5688630" cy="1126721"/>
        </p:xfrm>
        <a:graphic>
          <a:graphicData uri="http://schemas.openxmlformats.org/drawingml/2006/table">
            <a:tbl>
              <a:tblPr/>
              <a:tblGrid>
                <a:gridCol w="547231"/>
                <a:gridCol w="2012975"/>
                <a:gridCol w="3128424"/>
              </a:tblGrid>
              <a:tr h="182880">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Rank</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Name</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Position</a:t>
                      </a:r>
                      <a:endParaRPr kumimoji="0" lang="en-US" sz="12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063" marR="6006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195584">
                <a:tc>
                  <a:txBody>
                    <a:bodyPr/>
                    <a:lstStyle/>
                    <a:p>
                      <a:pPr algn="ctr">
                        <a:spcAft>
                          <a:spcPts val="0"/>
                        </a:spcAft>
                        <a:tabLst>
                          <a:tab pos="2637155" algn="ctr"/>
                          <a:tab pos="5274310" algn="r"/>
                          <a:tab pos="457200" algn="l"/>
                        </a:tabLst>
                      </a:pPr>
                      <a:r>
                        <a:rPr lang="th-TH" sz="1200" baseline="0" dirty="0" smtClean="0">
                          <a:solidFill>
                            <a:schemeClr val="tx1"/>
                          </a:solidFill>
                          <a:latin typeface="CordiaUPC" pitchFamily="34" charset="-34"/>
                          <a:ea typeface="Cordia New"/>
                          <a:cs typeface="CordiaUPC" pitchFamily="34" charset="-34"/>
                        </a:rPr>
                        <a:t>1</a:t>
                      </a:r>
                      <a:endParaRPr lang="en-US" sz="1200" baseline="0" dirty="0">
                        <a:solidFill>
                          <a:schemeClr val="tx1"/>
                        </a:solidFill>
                        <a:latin typeface="CordiaUPC" pitchFamily="34" charset="-34"/>
                        <a:ea typeface="Cordia New"/>
                        <a:cs typeface="CordiaUPC" pitchFamily="34" charset="-34"/>
                      </a:endParaRPr>
                    </a:p>
                  </a:txBody>
                  <a:tcPr marL="68580" marR="68580" marT="0" marB="0">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marL="0" marR="0" indent="0" algn="l" defTabSz="914400" rtl="0" eaLnBrk="1" fontAlgn="auto" latinLnBrk="0" hangingPunct="1">
                        <a:lnSpc>
                          <a:spcPct val="100000"/>
                        </a:lnSpc>
                        <a:spcBef>
                          <a:spcPts val="200"/>
                        </a:spcBef>
                        <a:spcAft>
                          <a:spcPts val="0"/>
                        </a:spcAft>
                        <a:buClrTx/>
                        <a:buSzTx/>
                        <a:buFontTx/>
                        <a:buNone/>
                        <a:tabLst>
                          <a:tab pos="2637155" algn="ctr"/>
                          <a:tab pos="5274310" algn="r"/>
                          <a:tab pos="852805" algn="l"/>
                        </a:tabLst>
                        <a:defRPr/>
                      </a:pPr>
                      <a:r>
                        <a:rPr lang="en-US" sz="1200" b="0" i="0" u="none" strike="noStrike" dirty="0" smtClean="0">
                          <a:solidFill>
                            <a:schemeClr val="tx1"/>
                          </a:solidFill>
                          <a:effectLst/>
                          <a:latin typeface="CordiaUPC" pitchFamily="34" charset="-34"/>
                          <a:cs typeface="CordiaUPC" pitchFamily="34" charset="-34"/>
                        </a:rPr>
                        <a:t>Mr. Pichit</a:t>
                      </a:r>
                      <a:r>
                        <a:rPr lang="en-US" sz="1200" b="0" i="0" u="none" strike="noStrike" baseline="0" dirty="0" smtClean="0">
                          <a:solidFill>
                            <a:schemeClr val="tx1"/>
                          </a:solidFill>
                          <a:effectLst/>
                          <a:latin typeface="CordiaUPC" pitchFamily="34" charset="-34"/>
                          <a:cs typeface="CordiaUPC" pitchFamily="34" charset="-34"/>
                        </a:rPr>
                        <a:t>  </a:t>
                      </a:r>
                      <a:r>
                        <a:rPr lang="th-TH" sz="1200" b="0" i="0" u="none" strike="noStrike" dirty="0" smtClean="0">
                          <a:solidFill>
                            <a:schemeClr val="tx1"/>
                          </a:solidFill>
                          <a:effectLst/>
                          <a:latin typeface="CordiaUPC" pitchFamily="34" charset="-34"/>
                          <a:cs typeface="CordiaUPC" pitchFamily="34" charset="-34"/>
                        </a:rPr>
                        <a:t>   </a:t>
                      </a:r>
                      <a:r>
                        <a:rPr lang="th-TH" sz="1200" b="0" i="0" kern="1200" dirty="0" err="1" smtClean="0">
                          <a:solidFill>
                            <a:schemeClr val="tx1"/>
                          </a:solidFill>
                          <a:latin typeface="CordiaUPC" pitchFamily="34" charset="-34"/>
                          <a:ea typeface="+mn-ea"/>
                          <a:cs typeface="CordiaUPC" pitchFamily="34" charset="-34"/>
                        </a:rPr>
                        <a:t>Chantarasereekul</a:t>
                      </a:r>
                      <a:endParaRPr lang="th-TH" sz="1200" b="0" i="0" u="none" strike="noStrike" dirty="0" smtClean="0">
                        <a:solidFill>
                          <a:schemeClr val="tx1"/>
                        </a:solidFill>
                        <a:effectLst/>
                        <a:latin typeface="CordiaUPC" pitchFamily="34" charset="-34"/>
                        <a:cs typeface="CordiaUPC" pitchFamily="34" charset="-34"/>
                      </a:endParaRPr>
                    </a:p>
                  </a:txBody>
                  <a:tcPr marL="68580" marR="68580" marT="0" marB="0">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CordiaUPC" pitchFamily="34" charset="-34"/>
                        </a:rPr>
                        <a:t>  Managing Director</a:t>
                      </a:r>
                      <a:endParaRPr lang="en-US" sz="1200" b="0" i="0" u="none" strike="noStrike" dirty="0">
                        <a:solidFill>
                          <a:schemeClr val="tx1"/>
                        </a:solidFill>
                        <a:effectLst/>
                        <a:latin typeface="CordiaUPC" pitchFamily="34" charset="-34"/>
                        <a:cs typeface="CordiaUPC" pitchFamily="34" charset="-34"/>
                      </a:endParaRPr>
                    </a:p>
                  </a:txBody>
                  <a:tcPr marL="12700" marR="12700" marT="12704"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195584">
                <a:tc>
                  <a:txBody>
                    <a:bodyPr/>
                    <a:lstStyle/>
                    <a:p>
                      <a:pPr algn="ctr">
                        <a:spcAft>
                          <a:spcPts val="0"/>
                        </a:spcAft>
                      </a:pPr>
                      <a:r>
                        <a:rPr lang="th-TH" sz="1200" baseline="0" dirty="0" smtClean="0">
                          <a:solidFill>
                            <a:schemeClr val="tx1"/>
                          </a:solidFill>
                          <a:latin typeface="CordiaUPC" pitchFamily="34" charset="-34"/>
                          <a:ea typeface="Cordia New"/>
                          <a:cs typeface="CordiaUPC" pitchFamily="34" charset="-34"/>
                        </a:rPr>
                        <a:t>2</a:t>
                      </a:r>
                      <a:endParaRPr lang="en-US" sz="1200" baseline="0" dirty="0">
                        <a:solidFill>
                          <a:schemeClr val="tx1"/>
                        </a:solidFill>
                        <a:latin typeface="CordiaUPC" pitchFamily="34" charset="-34"/>
                        <a:ea typeface="Cordia New"/>
                        <a:cs typeface="CordiaUPC" pitchFamily="34" charset="-34"/>
                      </a:endParaRPr>
                    </a:p>
                  </a:txBody>
                  <a:tcPr marL="68580" marR="68580" marT="0" marB="0">
                    <a:lnL>
                      <a:noFill/>
                    </a:lnL>
                    <a:lnR>
                      <a:noFill/>
                    </a:lnR>
                    <a:lnT>
                      <a:noFill/>
                    </a:lnT>
                    <a:lnB>
                      <a:noFill/>
                    </a:lnB>
                    <a:lnTlToBr>
                      <a:noFill/>
                    </a:lnTlToBr>
                    <a:lnBlToTr>
                      <a:noFill/>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852805" algn="l"/>
                        </a:tabLst>
                        <a:defRPr/>
                      </a:pPr>
                      <a:r>
                        <a:rPr lang="en-US" sz="1200" baseline="0" dirty="0" smtClean="0">
                          <a:solidFill>
                            <a:schemeClr val="tx1"/>
                          </a:solidFill>
                          <a:latin typeface="CordiaUPC" pitchFamily="34" charset="-34"/>
                          <a:ea typeface="Cordia New"/>
                          <a:cs typeface="CordiaUPC" pitchFamily="34" charset="-34"/>
                        </a:rPr>
                        <a:t>Mr. </a:t>
                      </a:r>
                      <a:r>
                        <a:rPr lang="en-US" sz="1200" baseline="0" dirty="0" err="1" smtClean="0">
                          <a:solidFill>
                            <a:schemeClr val="tx1"/>
                          </a:solidFill>
                          <a:latin typeface="CordiaUPC" pitchFamily="34" charset="-34"/>
                          <a:ea typeface="Cordia New"/>
                          <a:cs typeface="CordiaUPC" pitchFamily="34" charset="-34"/>
                        </a:rPr>
                        <a:t>Sakditouch</a:t>
                      </a:r>
                      <a:r>
                        <a:rPr lang="th-TH" sz="1200" baseline="0" dirty="0" smtClean="0">
                          <a:solidFill>
                            <a:schemeClr val="tx1"/>
                          </a:solidFill>
                          <a:latin typeface="CordiaUPC" pitchFamily="34" charset="-34"/>
                          <a:ea typeface="Cordia New"/>
                          <a:cs typeface="CordiaUPC" pitchFamily="34" charset="-34"/>
                        </a:rPr>
                        <a:t>  </a:t>
                      </a:r>
                      <a:r>
                        <a:rPr lang="th-TH" sz="1200" b="0" i="0" kern="1200" dirty="0" err="1" smtClean="0">
                          <a:solidFill>
                            <a:schemeClr val="tx1"/>
                          </a:solidFill>
                          <a:latin typeface="CordiaUPC" pitchFamily="34" charset="-34"/>
                          <a:ea typeface="+mn-ea"/>
                          <a:cs typeface="CordiaUPC" pitchFamily="34" charset="-34"/>
                        </a:rPr>
                        <a:t>Chantarasereekul</a:t>
                      </a:r>
                      <a:endParaRPr lang="th-TH" sz="1200" b="0" i="0" u="none" strike="noStrike" dirty="0" smtClean="0">
                        <a:solidFill>
                          <a:schemeClr val="tx1"/>
                        </a:solidFill>
                        <a:effectLst/>
                        <a:latin typeface="CordiaUPC" pitchFamily="34" charset="-34"/>
                        <a:cs typeface="CordiaUPC" pitchFamily="34" charset="-34"/>
                      </a:endParaRPr>
                    </a:p>
                  </a:txBody>
                  <a:tcPr marL="68580" marR="68580" marT="0" marB="0">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CordiaUPC" pitchFamily="34" charset="-34"/>
                        </a:rPr>
                        <a:t>  Senior Assistant Managing Director of Business Support</a:t>
                      </a:r>
                      <a:endParaRPr lang="en-US" sz="1200" b="0" i="0" u="none" strike="noStrike" dirty="0">
                        <a:solidFill>
                          <a:schemeClr val="tx1"/>
                        </a:solidFill>
                        <a:effectLst/>
                        <a:latin typeface="CordiaUPC" pitchFamily="34" charset="-34"/>
                        <a:cs typeface="CordiaUPC" pitchFamily="34" charset="-34"/>
                      </a:endParaRPr>
                    </a:p>
                  </a:txBody>
                  <a:tcPr marL="12700" marR="12700" marT="12704" marB="0" anchor="ctr">
                    <a:lnL>
                      <a:noFill/>
                    </a:lnL>
                    <a:lnR>
                      <a:noFill/>
                    </a:lnR>
                    <a:lnT>
                      <a:noFill/>
                    </a:lnT>
                    <a:lnB>
                      <a:noFill/>
                    </a:lnB>
                    <a:lnTlToBr>
                      <a:noFill/>
                    </a:lnTlToBr>
                    <a:lnBlToTr>
                      <a:noFill/>
                    </a:lnBlToTr>
                    <a:noFill/>
                  </a:tcPr>
                </a:tc>
              </a:tr>
              <a:tr h="186913">
                <a:tc>
                  <a:txBody>
                    <a:bodyPr/>
                    <a:lstStyle/>
                    <a:p>
                      <a:pPr algn="ctr">
                        <a:spcAft>
                          <a:spcPts val="0"/>
                        </a:spcAft>
                      </a:pPr>
                      <a:r>
                        <a:rPr lang="th-TH" sz="1200" baseline="0" dirty="0" smtClean="0">
                          <a:solidFill>
                            <a:schemeClr val="tx1"/>
                          </a:solidFill>
                          <a:latin typeface="CordiaUPC" pitchFamily="34" charset="-34"/>
                          <a:ea typeface="Cordia New"/>
                          <a:cs typeface="CordiaUPC" pitchFamily="34" charset="-34"/>
                        </a:rPr>
                        <a:t>3</a:t>
                      </a:r>
                      <a:endParaRPr lang="en-US" sz="1200" baseline="0" dirty="0">
                        <a:solidFill>
                          <a:schemeClr val="tx1"/>
                        </a:solidFill>
                        <a:latin typeface="CordiaUPC" pitchFamily="34" charset="-34"/>
                        <a:ea typeface="Cordia New"/>
                        <a:cs typeface="CordiaUPC" pitchFamily="34" charset="-34"/>
                      </a:endParaRPr>
                    </a:p>
                  </a:txBody>
                  <a:tcPr marL="68580" marR="68580" marT="0" marB="0">
                    <a:lnL>
                      <a:noFill/>
                    </a:lnL>
                    <a:lnR>
                      <a:noFill/>
                    </a:lnR>
                    <a:lnT>
                      <a:noFill/>
                    </a:lnT>
                    <a:lnB>
                      <a:noFill/>
                    </a:lnB>
                    <a:lnTlToBr>
                      <a:noFill/>
                    </a:lnTlToBr>
                    <a:lnBlToTr>
                      <a:noFill/>
                    </a:lnBlToTr>
                    <a:noFill/>
                  </a:tcPr>
                </a:tc>
                <a:tc>
                  <a:txBody>
                    <a:bodyPr/>
                    <a:lstStyle/>
                    <a:p>
                      <a:pPr algn="l" fontAlgn="b"/>
                      <a:r>
                        <a:rPr lang="en-US" sz="1200" dirty="0" smtClean="0">
                          <a:solidFill>
                            <a:schemeClr val="tx1"/>
                          </a:solidFill>
                          <a:latin typeface="CordiaUPC" pitchFamily="34" charset="-34"/>
                          <a:cs typeface="CordiaUPC" pitchFamily="34" charset="-34"/>
                        </a:rPr>
                        <a:t>Miss </a:t>
                      </a:r>
                      <a:r>
                        <a:rPr lang="en-US" sz="1200" dirty="0" err="1" smtClean="0">
                          <a:solidFill>
                            <a:schemeClr val="tx1"/>
                          </a:solidFill>
                          <a:latin typeface="CordiaUPC" pitchFamily="34" charset="-34"/>
                          <a:cs typeface="CordiaUPC" pitchFamily="34" charset="-34"/>
                        </a:rPr>
                        <a:t>Sirima</a:t>
                      </a:r>
                      <a:r>
                        <a:rPr lang="en-US" sz="1200" dirty="0" smtClean="0">
                          <a:solidFill>
                            <a:schemeClr val="tx1"/>
                          </a:solidFill>
                          <a:latin typeface="CordiaUPC" pitchFamily="34" charset="-34"/>
                          <a:cs typeface="CordiaUPC" pitchFamily="34" charset="-34"/>
                        </a:rPr>
                        <a:t>   Cha-</a:t>
                      </a:r>
                      <a:r>
                        <a:rPr lang="en-US" sz="1200" dirty="0" err="1" smtClean="0">
                          <a:solidFill>
                            <a:schemeClr val="tx1"/>
                          </a:solidFill>
                          <a:latin typeface="CordiaUPC" pitchFamily="34" charset="-34"/>
                          <a:cs typeface="CordiaUPC" pitchFamily="34" charset="-34"/>
                        </a:rPr>
                        <a:t>emkun</a:t>
                      </a:r>
                      <a:endParaRPr lang="en-US" sz="1200" b="0" i="0" u="none" strike="noStrike" dirty="0" smtClean="0">
                        <a:solidFill>
                          <a:schemeClr val="tx1"/>
                        </a:solidFill>
                        <a:effectLst/>
                        <a:latin typeface="CordiaUPC" pitchFamily="34" charset="-34"/>
                        <a:cs typeface="CordiaUPC" pitchFamily="34" charset="-34"/>
                      </a:endParaRPr>
                    </a:p>
                  </a:txBody>
                  <a:tcPr marL="68580" marR="68580" marT="0" marB="0">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CordiaUPC" pitchFamily="34" charset="-34"/>
                        </a:rPr>
                        <a:t>Director</a:t>
                      </a:r>
                      <a:r>
                        <a:rPr lang="en-US" sz="1200" kern="1200" baseline="0" dirty="0" smtClean="0">
                          <a:solidFill>
                            <a:schemeClr val="tx1"/>
                          </a:solidFill>
                          <a:latin typeface="CordiaUPC" pitchFamily="34" charset="-34"/>
                          <a:ea typeface="+mn-ea"/>
                          <a:cs typeface="CordiaUPC" pitchFamily="34" charset="-34"/>
                        </a:rPr>
                        <a:t> of </a:t>
                      </a:r>
                      <a:r>
                        <a:rPr lang="en-US" sz="1200" kern="1200" dirty="0" smtClean="0">
                          <a:solidFill>
                            <a:schemeClr val="tx1"/>
                          </a:solidFill>
                          <a:latin typeface="CordiaUPC" pitchFamily="34" charset="-34"/>
                          <a:ea typeface="+mn-ea"/>
                          <a:cs typeface="CordiaUPC" pitchFamily="34" charset="-34"/>
                        </a:rPr>
                        <a:t>Service</a:t>
                      </a:r>
                      <a:endParaRPr lang="th-TH" sz="1200" b="0" i="0" u="none" strike="noStrike" kern="1200" dirty="0" smtClean="0">
                        <a:solidFill>
                          <a:schemeClr val="tx1"/>
                        </a:solidFill>
                        <a:effectLst/>
                        <a:latin typeface="CordiaUPC" pitchFamily="34" charset="-34"/>
                        <a:ea typeface="+mn-ea"/>
                        <a:cs typeface="CordiaUPC" pitchFamily="34" charset="-34"/>
                      </a:endParaRPr>
                    </a:p>
                  </a:txBody>
                  <a:tcPr marL="68580" marR="68580" marT="0" marB="0">
                    <a:lnL>
                      <a:noFill/>
                    </a:lnL>
                    <a:lnR>
                      <a:noFill/>
                    </a:lnR>
                    <a:lnT>
                      <a:noFill/>
                    </a:lnT>
                    <a:lnB>
                      <a:noFill/>
                    </a:lnB>
                    <a:lnTlToBr>
                      <a:noFill/>
                    </a:lnTlToBr>
                    <a:lnBlToTr>
                      <a:noFill/>
                    </a:lnBlToTr>
                    <a:noFill/>
                  </a:tcPr>
                </a:tc>
              </a:tr>
              <a:tr h="182880">
                <a:tc>
                  <a:txBody>
                    <a:bodyPr/>
                    <a:lstStyle/>
                    <a:p>
                      <a:pPr algn="ctr">
                        <a:spcAft>
                          <a:spcPts val="0"/>
                        </a:spcAft>
                      </a:pPr>
                      <a:r>
                        <a:rPr lang="th-TH" sz="1200" baseline="0" dirty="0" smtClean="0">
                          <a:solidFill>
                            <a:schemeClr val="tx1"/>
                          </a:solidFill>
                          <a:latin typeface="CordiaUPC" pitchFamily="34" charset="-34"/>
                          <a:ea typeface="Cordia New"/>
                          <a:cs typeface="CordiaUPC" pitchFamily="34" charset="-34"/>
                        </a:rPr>
                        <a:t>4</a:t>
                      </a:r>
                      <a:endParaRPr lang="en-US" sz="1200" baseline="0" dirty="0">
                        <a:solidFill>
                          <a:schemeClr val="tx1"/>
                        </a:solidFill>
                        <a:latin typeface="CordiaUPC" pitchFamily="34" charset="-34"/>
                        <a:ea typeface="Cordia New"/>
                        <a:cs typeface="CordiaUPC" pitchFamily="34" charset="-34"/>
                      </a:endParaRPr>
                    </a:p>
                  </a:txBody>
                  <a:tcPr marL="68580" marR="68580" marT="0" marB="0">
                    <a:lnL>
                      <a:noFill/>
                    </a:lnL>
                    <a:lnR>
                      <a:noFill/>
                    </a:lnR>
                    <a:lnT>
                      <a:noFill/>
                    </a:lnT>
                    <a:lnB>
                      <a:noFill/>
                    </a:lnB>
                    <a:lnTlToBr>
                      <a:noFill/>
                    </a:lnTlToBr>
                    <a:lnBlToTr>
                      <a:noFill/>
                    </a:lnBlToTr>
                    <a:noFill/>
                  </a:tcPr>
                </a:tc>
                <a:tc>
                  <a:txBody>
                    <a:bodyPr/>
                    <a:lstStyle/>
                    <a:p>
                      <a:pPr algn="l" fontAlgn="ctr"/>
                      <a:r>
                        <a:rPr lang="th-TH" sz="1200" i="0" kern="1200" dirty="0" err="1" smtClean="0">
                          <a:solidFill>
                            <a:schemeClr val="tx1"/>
                          </a:solidFill>
                          <a:latin typeface="CordiaUPC" pitchFamily="34" charset="-34"/>
                          <a:ea typeface="+mn-ea"/>
                          <a:cs typeface="CordiaUPC" pitchFamily="34" charset="-34"/>
                        </a:rPr>
                        <a:t>Miss</a:t>
                      </a:r>
                      <a:r>
                        <a:rPr lang="th-TH" sz="1200" i="0" kern="1200" dirty="0" smtClean="0">
                          <a:solidFill>
                            <a:schemeClr val="tx1"/>
                          </a:solidFill>
                          <a:latin typeface="CordiaUPC" pitchFamily="34" charset="-34"/>
                          <a:ea typeface="+mn-ea"/>
                          <a:cs typeface="CordiaUPC" pitchFamily="34" charset="-34"/>
                        </a:rPr>
                        <a:t> </a:t>
                      </a:r>
                      <a:r>
                        <a:rPr lang="th-TH" sz="1200" i="0" kern="1200" dirty="0" err="1" smtClean="0">
                          <a:solidFill>
                            <a:schemeClr val="tx1"/>
                          </a:solidFill>
                          <a:latin typeface="CordiaUPC" pitchFamily="34" charset="-34"/>
                          <a:ea typeface="+mn-ea"/>
                          <a:cs typeface="CordiaUPC" pitchFamily="34" charset="-34"/>
                        </a:rPr>
                        <a:t>Jittiya</a:t>
                      </a:r>
                      <a:r>
                        <a:rPr lang="th-TH" sz="1200" i="0" kern="1200" dirty="0" smtClean="0">
                          <a:solidFill>
                            <a:schemeClr val="tx1"/>
                          </a:solidFill>
                          <a:latin typeface="CordiaUPC" pitchFamily="34" charset="-34"/>
                          <a:ea typeface="+mn-ea"/>
                          <a:cs typeface="CordiaUPC" pitchFamily="34" charset="-34"/>
                        </a:rPr>
                        <a:t> </a:t>
                      </a:r>
                      <a:r>
                        <a:rPr lang="th-TH" sz="1200" i="0" kern="1200" dirty="0" err="1" smtClean="0">
                          <a:solidFill>
                            <a:schemeClr val="tx1"/>
                          </a:solidFill>
                          <a:latin typeface="CordiaUPC" pitchFamily="34" charset="-34"/>
                          <a:ea typeface="+mn-ea"/>
                          <a:cs typeface="CordiaUPC" pitchFamily="34" charset="-34"/>
                        </a:rPr>
                        <a:t>Luangjamekorn</a:t>
                      </a:r>
                      <a:endParaRPr lang="th-TH" sz="1200" b="0" i="0" u="none" strike="noStrike" dirty="0">
                        <a:solidFill>
                          <a:schemeClr val="tx1"/>
                        </a:solidFill>
                        <a:effectLst/>
                        <a:latin typeface="CordiaUPC" pitchFamily="34" charset="-34"/>
                        <a:cs typeface="CordiaUPC" pitchFamily="34" charset="-34"/>
                      </a:endParaRPr>
                    </a:p>
                  </a:txBody>
                  <a:tcPr marL="68580" marR="68580" marT="0" marB="0">
                    <a:lnL>
                      <a:noFill/>
                    </a:lnL>
                    <a:lnR>
                      <a:noFill/>
                    </a:lnR>
                    <a:lnT>
                      <a:noFill/>
                    </a:lnT>
                    <a:lnB>
                      <a:noFill/>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CordiaUPC" pitchFamily="34" charset="-34"/>
                        </a:rPr>
                        <a:t>Senior Marketing Manager </a:t>
                      </a:r>
                      <a:endParaRPr lang="en-US" sz="1200" b="0" i="0" u="none" strike="noStrike" dirty="0">
                        <a:solidFill>
                          <a:schemeClr val="tx1"/>
                        </a:solidFill>
                        <a:effectLst/>
                        <a:latin typeface="CordiaUPC" pitchFamily="34" charset="-34"/>
                        <a:cs typeface="CordiaUPC" pitchFamily="34" charset="-34"/>
                      </a:endParaRPr>
                    </a:p>
                  </a:txBody>
                  <a:tcPr marL="68580" marR="68580" marT="0" marB="0">
                    <a:lnL>
                      <a:noFill/>
                    </a:lnL>
                    <a:lnR>
                      <a:noFill/>
                    </a:lnR>
                    <a:lnT>
                      <a:noFill/>
                    </a:lnT>
                    <a:lnB>
                      <a:noFill/>
                    </a:lnB>
                    <a:lnTlToBr>
                      <a:noFill/>
                    </a:lnTlToBr>
                    <a:lnBlToTr>
                      <a:noFill/>
                    </a:lnBlToTr>
                    <a:noFill/>
                  </a:tcPr>
                </a:tc>
              </a:tr>
              <a:tr h="182880">
                <a:tc>
                  <a:txBody>
                    <a:bodyPr/>
                    <a:lstStyle/>
                    <a:p>
                      <a:pPr algn="ctr">
                        <a:spcAft>
                          <a:spcPts val="0"/>
                        </a:spcAft>
                      </a:pPr>
                      <a:r>
                        <a:rPr lang="th-TH" sz="1200" baseline="0" dirty="0" smtClean="0">
                          <a:solidFill>
                            <a:schemeClr val="tx1"/>
                          </a:solidFill>
                          <a:latin typeface="CordiaUPC" pitchFamily="34" charset="-34"/>
                          <a:ea typeface="Cordia New"/>
                          <a:cs typeface="CordiaUPC" pitchFamily="34" charset="-34"/>
                        </a:rPr>
                        <a:t>5</a:t>
                      </a:r>
                      <a:endParaRPr lang="en-US" sz="1200" baseline="0" dirty="0">
                        <a:solidFill>
                          <a:schemeClr val="tx1"/>
                        </a:solidFill>
                        <a:latin typeface="CordiaUPC" pitchFamily="34" charset="-34"/>
                        <a:ea typeface="Cordia New"/>
                        <a:cs typeface="CordiaUPC" pitchFamily="34" charset="-34"/>
                      </a:endParaRPr>
                    </a:p>
                  </a:txBody>
                  <a:tcPr marL="68580" marR="68580" marT="0" marB="0">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200" i="0" kern="1200" dirty="0" err="1" smtClean="0">
                          <a:solidFill>
                            <a:schemeClr val="tx1"/>
                          </a:solidFill>
                          <a:latin typeface="CordiaUPC" pitchFamily="34" charset="-34"/>
                          <a:ea typeface="+mn-ea"/>
                          <a:cs typeface="CordiaUPC" pitchFamily="34" charset="-34"/>
                        </a:rPr>
                        <a:t>Miss</a:t>
                      </a:r>
                      <a:r>
                        <a:rPr lang="th-TH" sz="1200" i="0" kern="1200" dirty="0" smtClean="0">
                          <a:solidFill>
                            <a:schemeClr val="tx1"/>
                          </a:solidFill>
                          <a:latin typeface="CordiaUPC" pitchFamily="34" charset="-34"/>
                          <a:ea typeface="+mn-ea"/>
                          <a:cs typeface="CordiaUPC" pitchFamily="34" charset="-34"/>
                        </a:rPr>
                        <a:t> </a:t>
                      </a:r>
                      <a:r>
                        <a:rPr lang="th-TH" sz="1200" i="0" kern="1200" dirty="0" err="1" smtClean="0">
                          <a:solidFill>
                            <a:schemeClr val="tx1"/>
                          </a:solidFill>
                          <a:latin typeface="CordiaUPC" pitchFamily="34" charset="-34"/>
                          <a:ea typeface="+mn-ea"/>
                          <a:cs typeface="CordiaUPC" pitchFamily="34" charset="-34"/>
                        </a:rPr>
                        <a:t>Pornpan</a:t>
                      </a:r>
                      <a:r>
                        <a:rPr lang="th-TH" sz="1200" i="0" kern="1200" dirty="0" smtClean="0">
                          <a:solidFill>
                            <a:schemeClr val="tx1"/>
                          </a:solidFill>
                          <a:latin typeface="CordiaUPC" pitchFamily="34" charset="-34"/>
                          <a:ea typeface="+mn-ea"/>
                          <a:cs typeface="CordiaUPC" pitchFamily="34" charset="-34"/>
                        </a:rPr>
                        <a:t> </a:t>
                      </a:r>
                      <a:r>
                        <a:rPr lang="th-TH" sz="1200" i="0" kern="1200" dirty="0" err="1" smtClean="0">
                          <a:solidFill>
                            <a:schemeClr val="tx1"/>
                          </a:solidFill>
                          <a:latin typeface="CordiaUPC" pitchFamily="34" charset="-34"/>
                          <a:ea typeface="+mn-ea"/>
                          <a:cs typeface="CordiaUPC" pitchFamily="34" charset="-34"/>
                        </a:rPr>
                        <a:t>Sattawatkul</a:t>
                      </a:r>
                      <a:endParaRPr lang="th-TH" sz="1200" b="0" i="0" u="none" strike="noStrike" dirty="0">
                        <a:solidFill>
                          <a:schemeClr val="tx1"/>
                        </a:solidFill>
                        <a:effectLst/>
                        <a:latin typeface="CordiaUPC" pitchFamily="34" charset="-34"/>
                        <a:cs typeface="CordiaUPC" pitchFamily="34" charset="-34"/>
                      </a:endParaRPr>
                    </a:p>
                  </a:txBody>
                  <a:tcPr marL="68580" marR="68580" marT="0" marB="0">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l" fontAlgn="ctr"/>
                      <a:r>
                        <a:rPr lang="en-US" sz="1200" kern="1200" dirty="0" smtClean="0">
                          <a:solidFill>
                            <a:schemeClr val="tx1"/>
                          </a:solidFill>
                          <a:latin typeface="CordiaUPC" pitchFamily="34" charset="-34"/>
                          <a:ea typeface="+mn-ea"/>
                          <a:cs typeface="CordiaUPC" pitchFamily="34" charset="-34"/>
                        </a:rPr>
                        <a:t>Finance and Accounting Manager</a:t>
                      </a:r>
                      <a:endParaRPr lang="en-US" sz="1200" b="0" i="0" u="none" strike="noStrike" dirty="0">
                        <a:solidFill>
                          <a:schemeClr val="tx1"/>
                        </a:solidFill>
                        <a:effectLst/>
                        <a:latin typeface="CordiaUPC" pitchFamily="34" charset="-34"/>
                        <a:cs typeface="CordiaUPC" pitchFamily="34" charset="-34"/>
                      </a:endParaRPr>
                    </a:p>
                  </a:txBody>
                  <a:tcPr marL="68580" marR="68580" marT="0" marB="0">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95282"/>
            <a:ext cx="5857916" cy="7663636"/>
          </a:xfrm>
          <a:prstGeom prst="rect">
            <a:avLst/>
          </a:prstGeom>
          <a:noFill/>
        </p:spPr>
        <p:txBody>
          <a:bodyPr wrap="square" rtlCol="0">
            <a:spAutoFit/>
          </a:bodyPr>
          <a:lstStyle/>
          <a:p>
            <a:pPr algn="just">
              <a:defRPr/>
            </a:pPr>
            <a:r>
              <a:rPr lang="en-US" sz="1200" b="1" dirty="0">
                <a:latin typeface="CordiaUPC" pitchFamily="34" charset="-34"/>
                <a:cs typeface="CordiaUPC" pitchFamily="34" charset="-34"/>
              </a:rPr>
              <a:t>Qualification of Executives </a:t>
            </a:r>
            <a:endParaRPr lang="en-US" sz="1200" dirty="0">
              <a:latin typeface="CordiaUPC" pitchFamily="34" charset="-34"/>
              <a:cs typeface="CordiaUPC" pitchFamily="34" charset="-34"/>
            </a:endParaRPr>
          </a:p>
          <a:p>
            <a:pPr algn="just">
              <a:tabLst>
                <a:tab pos="361950" algn="l"/>
              </a:tabLst>
              <a:defRPr/>
            </a:pPr>
            <a:r>
              <a:rPr lang="en-US" sz="1200" dirty="0">
                <a:latin typeface="CordiaUPC" pitchFamily="34" charset="-34"/>
                <a:cs typeface="CordiaUPC" pitchFamily="34" charset="-34"/>
              </a:rPr>
              <a:t>	Executive hereby certify that they have Ethics, a talented, an experienced in the business.   There are operating with honesty and care for the benefit of the Company.   There are intended to operate continuously, understanding and responsibility to the public and the person listed in contact information management</a:t>
            </a:r>
            <a:r>
              <a:rPr lang="en-US" sz="1200" dirty="0" smtClean="0">
                <a:latin typeface="CordiaUPC" pitchFamily="34" charset="-34"/>
                <a:cs typeface="CordiaUPC" pitchFamily="34" charset="-34"/>
              </a:rPr>
              <a:t>.</a:t>
            </a:r>
          </a:p>
          <a:p>
            <a:pPr algn="just">
              <a:tabLst>
                <a:tab pos="361950" algn="l"/>
              </a:tabLst>
              <a:defRPr/>
            </a:pPr>
            <a:endParaRPr lang="en-US" sz="1200" b="1" dirty="0" smtClean="0">
              <a:latin typeface="CordiaUPC" pitchFamily="34" charset="-34"/>
              <a:cs typeface="CordiaUPC" pitchFamily="34" charset="-34"/>
            </a:endParaRPr>
          </a:p>
          <a:p>
            <a:pPr algn="just"/>
            <a:r>
              <a:rPr lang="en-US" sz="1200" b="1" dirty="0" smtClean="0">
                <a:latin typeface="CordiaUPC" pitchFamily="34" charset="-34"/>
                <a:cs typeface="CordiaUPC" pitchFamily="34" charset="-34"/>
              </a:rPr>
              <a:t>Recruitment </a:t>
            </a:r>
            <a:r>
              <a:rPr lang="en-US" sz="1200" b="1" dirty="0">
                <a:latin typeface="CordiaUPC" pitchFamily="34" charset="-34"/>
                <a:cs typeface="CordiaUPC" pitchFamily="34" charset="-34"/>
              </a:rPr>
              <a:t>of Directors and Executives</a:t>
            </a:r>
            <a:endParaRPr lang="en-US" sz="1200" dirty="0">
              <a:latin typeface="CordiaUPC" pitchFamily="34" charset="-34"/>
              <a:cs typeface="CordiaUPC" pitchFamily="34" charset="-34"/>
            </a:endParaRPr>
          </a:p>
          <a:p>
            <a:pPr algn="just"/>
            <a:r>
              <a:rPr lang="en-US" sz="1200" b="1" dirty="0">
                <a:latin typeface="CordiaUPC" pitchFamily="34" charset="-34"/>
                <a:cs typeface="CordiaUPC" pitchFamily="34" charset="-34"/>
              </a:rPr>
              <a:t>    </a:t>
            </a:r>
            <a:r>
              <a:rPr lang="en-US" sz="1200" dirty="0">
                <a:latin typeface="CordiaUPC" pitchFamily="34" charset="-34"/>
                <a:cs typeface="CordiaUPC" pitchFamily="34" charset="-34"/>
              </a:rPr>
              <a:t>There is no nomination committee. The Company selects and appoints a person to be a director with the following steps.</a:t>
            </a:r>
          </a:p>
          <a:p>
            <a:pPr algn="just">
              <a:defRPr/>
            </a:pPr>
            <a:r>
              <a:rPr lang="en-US" sz="1200" b="1" dirty="0">
                <a:latin typeface="CordiaUPC" pitchFamily="34" charset="-34"/>
                <a:cs typeface="CordiaUPC" pitchFamily="34" charset="-34"/>
              </a:rPr>
              <a:t>- The Board of Directors</a:t>
            </a:r>
          </a:p>
          <a:p>
            <a:pPr algn="just">
              <a:tabLst>
                <a:tab pos="361950" algn="l"/>
              </a:tabLst>
              <a:defRPr/>
            </a:pPr>
            <a:r>
              <a:rPr lang="en-US" sz="1200" dirty="0">
                <a:latin typeface="CordiaUPC" pitchFamily="34" charset="-34"/>
                <a:cs typeface="CordiaUPC" pitchFamily="34" charset="-34"/>
              </a:rPr>
              <a:t>	The Board of Directors shall comprise at least five directors and not less than one-half of the directors must have the residence in Thailand.  Directors may be shareholders of the Company.</a:t>
            </a:r>
          </a:p>
          <a:p>
            <a:pPr algn="just">
              <a:defRPr/>
            </a:pPr>
            <a:r>
              <a:rPr lang="en-US" sz="1200" i="1" dirty="0">
                <a:latin typeface="CordiaUPC" pitchFamily="34" charset="-34"/>
                <a:cs typeface="CordiaUPC" pitchFamily="34" charset="-34"/>
              </a:rPr>
              <a:t>The rules and procedures in appointing the Director are as follows:</a:t>
            </a:r>
          </a:p>
          <a:p>
            <a:pPr marL="180975" indent="-180975" algn="just">
              <a:buFontTx/>
              <a:buAutoNum type="arabicPeriod"/>
              <a:defRPr/>
            </a:pPr>
            <a:r>
              <a:rPr lang="en-US" sz="1200" dirty="0">
                <a:latin typeface="CordiaUPC" pitchFamily="34" charset="-34"/>
                <a:cs typeface="CordiaUPC" pitchFamily="34" charset="-34"/>
              </a:rPr>
              <a:t>Each shareholder shall have one vote for each share. </a:t>
            </a:r>
          </a:p>
          <a:p>
            <a:pPr marL="180975" indent="-180975" algn="just">
              <a:buFontTx/>
              <a:buAutoNum type="arabicPeriod"/>
              <a:defRPr/>
            </a:pPr>
            <a:r>
              <a:rPr lang="en-US" sz="1200" dirty="0">
                <a:latin typeface="CordiaUPC" pitchFamily="34" charset="-34"/>
                <a:cs typeface="CordiaUPC" pitchFamily="34" charset="-34"/>
              </a:rPr>
              <a:t>Each shareholder may exercise all the votes he or she has under No. 1 to elect one or several persons as director or directors, but the shareholder cannot divide his or her votes between any particular person or persons.</a:t>
            </a:r>
          </a:p>
          <a:p>
            <a:pPr marL="180975" indent="-180975" algn="just">
              <a:buFontTx/>
              <a:buAutoNum type="arabicPeriod"/>
              <a:defRPr/>
            </a:pPr>
            <a:r>
              <a:rPr lang="en-US" sz="1200" dirty="0">
                <a:latin typeface="CordiaUPC" pitchFamily="34" charset="-34"/>
                <a:cs typeface="CordiaUPC" pitchFamily="34" charset="-34"/>
              </a:rPr>
              <a:t>The persons who receive the highest votes arranged in order from higher to lower in a number equal to that of the number of directors to be appointed are elected to be the directors of the Company.  In the event of a tie at a lower place, which would make the number of directors greater than that required, the chairman of the meeting shall have a casting vote.</a:t>
            </a:r>
            <a:endParaRPr lang="th-TH" sz="1200" dirty="0">
              <a:latin typeface="CordiaUPC" pitchFamily="34" charset="-34"/>
              <a:cs typeface="CordiaUPC" pitchFamily="34" charset="-34"/>
            </a:endParaRPr>
          </a:p>
          <a:p>
            <a:pPr marL="180975" indent="-180975" algn="just">
              <a:buFont typeface="+mj-lt"/>
              <a:buAutoNum type="arabicPeriod" startAt="4"/>
              <a:defRPr/>
            </a:pPr>
            <a:r>
              <a:rPr lang="en-US" sz="1200" dirty="0">
                <a:latin typeface="CordiaUPC" pitchFamily="34" charset="-34"/>
                <a:cs typeface="CordiaUPC" pitchFamily="34" charset="-34"/>
              </a:rPr>
              <a:t>At every annual general meeting of shareholders one-third (1/3) of the directors shall retire from their office.  If the number of directors is not a multiple of three, the number of directors nearest to one-third (1/3) shall vacate office. </a:t>
            </a:r>
          </a:p>
          <a:p>
            <a:pPr marL="180975" indent="-180975" algn="just">
              <a:buFontTx/>
              <a:buAutoNum type="arabicPeriod" startAt="4"/>
              <a:defRPr/>
            </a:pPr>
            <a:r>
              <a:rPr lang="en-US" sz="1200" dirty="0">
                <a:latin typeface="CordiaUPC" pitchFamily="34" charset="-34"/>
                <a:cs typeface="CordiaUPC" pitchFamily="34" charset="-34"/>
              </a:rPr>
              <a:t>The directors to vacate office in the first and second years following the registration of the conversion of the Company shall be drawn by lots. In subsequent years, the directors who have remained in office for the longest time shall vacate office.  A vacating director may be eligible for re-election.</a:t>
            </a:r>
          </a:p>
          <a:p>
            <a:pPr marL="180975" indent="-180975" algn="just">
              <a:buFontTx/>
              <a:buAutoNum type="arabicPeriod" startAt="4"/>
              <a:defRPr/>
            </a:pPr>
            <a:r>
              <a:rPr lang="en-GB" sz="1200" dirty="0">
                <a:latin typeface="CordiaUPC" pitchFamily="34" charset="-34"/>
                <a:cs typeface="CordiaUPC" pitchFamily="34" charset="-34"/>
              </a:rPr>
              <a:t>In addition to vacating office upon the termination, directors shall vacate office upon:</a:t>
            </a:r>
            <a:endParaRPr lang="en-US" sz="1200" dirty="0">
              <a:latin typeface="CordiaUPC" pitchFamily="34" charset="-34"/>
              <a:cs typeface="CordiaUPC" pitchFamily="34" charset="-34"/>
            </a:endParaRPr>
          </a:p>
          <a:p>
            <a:pPr algn="just">
              <a:tabLst>
                <a:tab pos="361950" algn="l"/>
              </a:tabLst>
              <a:defRPr/>
            </a:pPr>
            <a:r>
              <a:rPr lang="en-US" sz="1200" dirty="0">
                <a:latin typeface="CordiaUPC" pitchFamily="34" charset="-34"/>
                <a:cs typeface="CordiaUPC" pitchFamily="34" charset="-34"/>
              </a:rPr>
              <a:t>	- death</a:t>
            </a:r>
          </a:p>
          <a:p>
            <a:pPr algn="just">
              <a:tabLst>
                <a:tab pos="361950" algn="l"/>
              </a:tabLst>
              <a:defRPr/>
            </a:pPr>
            <a:r>
              <a:rPr lang="en-US" sz="1200" dirty="0">
                <a:latin typeface="CordiaUPC" pitchFamily="34" charset="-34"/>
                <a:cs typeface="CordiaUPC" pitchFamily="34" charset="-34"/>
              </a:rPr>
              <a:t>	- resignation</a:t>
            </a:r>
          </a:p>
          <a:p>
            <a:pPr algn="just">
              <a:tabLst>
                <a:tab pos="361950" algn="l"/>
              </a:tabLst>
              <a:defRPr/>
            </a:pPr>
            <a:r>
              <a:rPr lang="en-US" sz="1200" dirty="0">
                <a:latin typeface="CordiaUPC" pitchFamily="34" charset="-34"/>
                <a:cs typeface="CordiaUPC" pitchFamily="34" charset="-34"/>
              </a:rPr>
              <a:t>	- being disqualified or being under any of the prohibitions under Public Company Limited Act,  	   B.E.2535 </a:t>
            </a:r>
          </a:p>
          <a:p>
            <a:pPr marL="361950" indent="-266700" algn="just">
              <a:defRPr/>
            </a:pPr>
            <a:r>
              <a:rPr lang="en-US" sz="1200" dirty="0">
                <a:latin typeface="CordiaUPC" pitchFamily="34" charset="-34"/>
                <a:cs typeface="CordiaUPC" pitchFamily="34" charset="-34"/>
              </a:rPr>
              <a:t>	- the meeting of shareholders may pass a resolution by a vote of not less than three-fourth (3/4) of the   number of shareholders attending the meeting and having the rights to vote not less than one half of the number of shares held by shareholders attending the meeting and having the voting rights.</a:t>
            </a:r>
          </a:p>
          <a:p>
            <a:pPr algn="just">
              <a:tabLst>
                <a:tab pos="361950" algn="l"/>
              </a:tabLst>
              <a:defRPr/>
            </a:pPr>
            <a:r>
              <a:rPr lang="en-US" sz="1200" dirty="0">
                <a:latin typeface="CordiaUPC" pitchFamily="34" charset="-34"/>
                <a:cs typeface="CordiaUPC" pitchFamily="34" charset="-34"/>
              </a:rPr>
              <a:t>	- removal by court order</a:t>
            </a:r>
          </a:p>
          <a:p>
            <a:pPr marL="180975" indent="-180975" algn="just">
              <a:tabLst>
                <a:tab pos="180975" algn="l"/>
              </a:tabLst>
              <a:defRPr/>
            </a:pPr>
            <a:r>
              <a:rPr lang="en-US" sz="1200" dirty="0">
                <a:latin typeface="CordiaUPC" pitchFamily="34" charset="-34"/>
                <a:cs typeface="CordiaUPC" pitchFamily="34" charset="-34"/>
              </a:rPr>
              <a:t>7.  Any director wishing to resign from office shall submit his or her resignation letter to the Company and the resignation shall be effective from the date on which the Company receives the resignation letter.</a:t>
            </a:r>
          </a:p>
          <a:p>
            <a:pPr marL="180975" indent="-180975" algn="just">
              <a:buAutoNum type="arabicPeriod" startAt="8"/>
              <a:tabLst>
                <a:tab pos="180975" algn="l"/>
              </a:tabLst>
              <a:defRPr/>
            </a:pPr>
            <a:r>
              <a:rPr lang="en-US" sz="1200" dirty="0">
                <a:latin typeface="CordiaUPC" pitchFamily="34" charset="-34"/>
                <a:cs typeface="CordiaUPC" pitchFamily="34" charset="-34"/>
              </a:rPr>
              <a:t>In case of a vacancy in the Board of Directors for reasons other than the termination of the term of office, the Board of Directors shall elect a person who has the qualifications and is not being under any of the prohibitions by law as the substitute director at the next meeting of the Board of Directors, unless the remaining term of office of the said director is less than two months.  The substitute director shall hold office only for the remaining term of office of the director whom he or she replaces. </a:t>
            </a:r>
            <a:endParaRPr lang="th-TH" sz="1200" dirty="0">
              <a:latin typeface="CordiaUPC" pitchFamily="34" charset="-34"/>
              <a:cs typeface="CordiaUPC" pitchFamily="34" charset="-34"/>
            </a:endParaRPr>
          </a:p>
          <a:p>
            <a:pPr marL="180975" indent="-180975" algn="just">
              <a:buAutoNum type="arabicPeriod" startAt="8"/>
              <a:tabLst>
                <a:tab pos="180975" algn="l"/>
              </a:tabLst>
              <a:defRPr/>
            </a:pPr>
            <a:r>
              <a:rPr lang="en-US" sz="1200" dirty="0">
                <a:latin typeface="CordiaUPC" pitchFamily="34" charset="-34"/>
                <a:cs typeface="CordiaUPC" pitchFamily="34" charset="-34"/>
              </a:rPr>
              <a:t>The Board of Directors shall elect one of the directors to be the chairman of the board.  In the case where the Board of Directors deems expedient, the board may elect one or several directors to be vice-chairman.  The Board of Directors may entrust one or several directors to perform any act on its behalf.</a:t>
            </a:r>
            <a:endParaRPr lang="en-US" sz="1200" dirty="0" smtClean="0">
              <a:latin typeface="CordiaUPC" pitchFamily="34" charset="-34"/>
              <a:cs typeface="CordiaUPC" pitchFamily="34" charset="-34"/>
            </a:endParaRPr>
          </a:p>
          <a:p>
            <a:pPr algn="thaiDist"/>
            <a:r>
              <a:rPr lang="en-US" sz="1200" dirty="0" smtClean="0">
                <a:latin typeface="CordiaUPC" pitchFamily="34" charset="-34"/>
                <a:cs typeface="CordiaUPC" pitchFamily="34" charset="-34"/>
              </a:rPr>
              <a:t> </a:t>
            </a:r>
            <a:endParaRPr lang="en-US" sz="1200" dirty="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29</a:t>
            </a:r>
            <a:endParaRPr lang="th-TH" sz="1200" b="1" dirty="0">
              <a:solidFill>
                <a:srgbClr val="0070C0"/>
              </a:solidFill>
              <a:latin typeface="Cordia New" pitchFamily="34" charset="-34"/>
              <a:cs typeface="Cordia New" pitchFamily="34" charset="-34"/>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30</a:t>
            </a:r>
            <a:endParaRPr lang="th-TH" sz="1200" b="1" dirty="0">
              <a:solidFill>
                <a:srgbClr val="0070C0"/>
              </a:solidFill>
              <a:latin typeface="Cordia New" pitchFamily="34" charset="-34"/>
              <a:cs typeface="Cordia New" pitchFamily="34" charset="-34"/>
            </a:endParaRPr>
          </a:p>
        </p:txBody>
      </p:sp>
      <p:sp>
        <p:nvSpPr>
          <p:cNvPr id="7" name="สี่เหลี่ยมผืนผ้า 6"/>
          <p:cNvSpPr/>
          <p:nvPr/>
        </p:nvSpPr>
        <p:spPr>
          <a:xfrm>
            <a:off x="404665" y="416498"/>
            <a:ext cx="5904656" cy="6740307"/>
          </a:xfrm>
          <a:prstGeom prst="rect">
            <a:avLst/>
          </a:prstGeom>
        </p:spPr>
        <p:txBody>
          <a:bodyPr wrap="square">
            <a:spAutoFit/>
          </a:bodyPr>
          <a:lstStyle/>
          <a:p>
            <a:pPr algn="just" fontAlgn="auto">
              <a:spcBef>
                <a:spcPts val="0"/>
              </a:spcBef>
              <a:spcAft>
                <a:spcPts val="0"/>
              </a:spcAft>
              <a:defRPr/>
            </a:pPr>
            <a:r>
              <a:rPr lang="en-US" sz="1400" b="1" dirty="0" smtClean="0">
                <a:latin typeface="CordiaUPC" pitchFamily="34" charset="-34"/>
                <a:cs typeface="CordiaUPC" pitchFamily="34" charset="-34"/>
              </a:rPr>
              <a:t>The Audit Committee/Independence Director</a:t>
            </a:r>
          </a:p>
          <a:p>
            <a:pPr algn="just" fontAlgn="auto">
              <a:spcBef>
                <a:spcPts val="0"/>
              </a:spcBef>
              <a:spcAft>
                <a:spcPts val="0"/>
              </a:spcAft>
              <a:defRPr/>
            </a:pPr>
            <a:endParaRPr lang="en-US" sz="1200" dirty="0" smtClean="0">
              <a:latin typeface="CordiaUPC" pitchFamily="34" charset="-34"/>
              <a:cs typeface="CordiaUPC" pitchFamily="34" charset="-34"/>
            </a:endParaRPr>
          </a:p>
          <a:p>
            <a:pPr algn="just" fontAlgn="auto">
              <a:spcBef>
                <a:spcPts val="0"/>
              </a:spcBef>
              <a:spcAft>
                <a:spcPts val="0"/>
              </a:spcAft>
              <a:tabLst>
                <a:tab pos="447675" algn="l"/>
              </a:tabLst>
              <a:defRPr/>
            </a:pPr>
            <a:r>
              <a:rPr lang="en-US" sz="1200" dirty="0" smtClean="0">
                <a:latin typeface="CordiaUPC" pitchFamily="34" charset="-34"/>
                <a:cs typeface="CordiaUPC" pitchFamily="34" charset="-34"/>
              </a:rPr>
              <a:t>	The Audit Committee consists of at least 3 persons and the term of office is for 3 years.  The Company’s policy on recruitment the Audit Committee members/Independence directors are in compliance with the notifications of the Securities and Exchange.  The qualifications are listed as follows:</a:t>
            </a:r>
          </a:p>
          <a:p>
            <a:pPr marL="180975" indent="-180975" algn="just" fontAlgn="auto">
              <a:spcBef>
                <a:spcPts val="0"/>
              </a:spcBef>
              <a:spcAft>
                <a:spcPts val="0"/>
              </a:spcAft>
              <a:tabLst>
                <a:tab pos="180975" algn="l"/>
              </a:tabLst>
              <a:defRPr/>
            </a:pPr>
            <a:r>
              <a:rPr lang="en-US" sz="1200" dirty="0" smtClean="0">
                <a:latin typeface="CordiaUPC" pitchFamily="34" charset="-34"/>
                <a:cs typeface="CordiaUPC" pitchFamily="34" charset="-34"/>
              </a:rPr>
              <a:t>1.	Holding shares not more than 5 % of issued and paid-up capital of the Company, which shall be inclusive  of the shares held by related persons.</a:t>
            </a:r>
          </a:p>
          <a:p>
            <a:pPr marL="180975" indent="-180975" algn="just" fontAlgn="auto">
              <a:spcBef>
                <a:spcPts val="0"/>
              </a:spcBef>
              <a:spcAft>
                <a:spcPts val="0"/>
              </a:spcAft>
              <a:tabLst>
                <a:tab pos="180975" algn="l"/>
              </a:tabLst>
              <a:defRPr/>
            </a:pPr>
            <a:r>
              <a:rPr lang="en-US" sz="1200" dirty="0" smtClean="0">
                <a:latin typeface="CordiaUPC" pitchFamily="34" charset="-34"/>
                <a:cs typeface="CordiaUPC" pitchFamily="34" charset="-34"/>
              </a:rPr>
              <a:t>2.	Not being an employee, staff member or advisor who receives a regular salary from the Company or a  person who has control of the Company or entity who may have a conflict of interest.</a:t>
            </a:r>
          </a:p>
          <a:p>
            <a:pPr marL="180975" indent="-180975" algn="just" fontAlgn="auto">
              <a:spcBef>
                <a:spcPts val="0"/>
              </a:spcBef>
              <a:spcAft>
                <a:spcPts val="0"/>
              </a:spcAft>
              <a:buFontTx/>
              <a:buAutoNum type="arabicPeriod" startAt="3"/>
              <a:defRPr/>
            </a:pPr>
            <a:r>
              <a:rPr lang="en-US" sz="1200" dirty="0" smtClean="0">
                <a:latin typeface="CordiaUPC" pitchFamily="34" charset="-34"/>
                <a:cs typeface="CordiaUPC" pitchFamily="34" charset="-34"/>
              </a:rPr>
              <a:t>Having no blood relationship, no relationship in term of marriage or legal registration with a person of possible conflict of interest and no business relationship with the Company and entity that may have a conflict of interest.</a:t>
            </a:r>
          </a:p>
          <a:p>
            <a:pPr marL="180975" indent="-180975" algn="just" fontAlgn="auto">
              <a:spcBef>
                <a:spcPts val="0"/>
              </a:spcBef>
              <a:spcAft>
                <a:spcPts val="0"/>
              </a:spcAft>
              <a:buFontTx/>
              <a:buAutoNum type="arabicPeriod" startAt="3"/>
              <a:defRPr/>
            </a:pPr>
            <a:r>
              <a:rPr lang="ca-ES" sz="1200" dirty="0">
                <a:latin typeface="CordiaUPC" pitchFamily="34" charset="-34"/>
                <a:cs typeface="CordiaUPC" pitchFamily="34" charset="-34"/>
              </a:rPr>
              <a:t>Not having or has been in business relation with the Company, holding company, subsidiary, affiliated entity, major shareholder, or authorised person, in a manner that may obstruct the independent exercise of discretion; including not being or having been a significant shareholder or authorised person of the person with business relation with the Company, the holding company, subsidiary, affiliated entity, major shareholder, or authorised person.</a:t>
            </a:r>
            <a:endParaRPr lang="en-US" sz="1200" dirty="0">
              <a:latin typeface="CordiaUPC" pitchFamily="34" charset="-34"/>
              <a:cs typeface="CordiaUPC" pitchFamily="34" charset="-34"/>
            </a:endParaRPr>
          </a:p>
          <a:p>
            <a:pPr marL="180975" indent="-180975" algn="just" fontAlgn="auto">
              <a:spcBef>
                <a:spcPts val="0"/>
              </a:spcBef>
              <a:spcAft>
                <a:spcPts val="0"/>
              </a:spcAft>
              <a:buFontTx/>
              <a:buAutoNum type="arabicPeriod" startAt="3"/>
              <a:defRPr/>
            </a:pPr>
            <a:r>
              <a:rPr lang="ca-ES" sz="1200" dirty="0">
                <a:latin typeface="CordiaUPC" pitchFamily="34" charset="-34"/>
                <a:cs typeface="CordiaUPC" pitchFamily="34" charset="-34"/>
              </a:rPr>
              <a:t>Not being or has been an auditing personnel of the Company, holding company, subsidiary, affiliated entity, major shareholder, or authorised person; including not being a significant shareholder, authorised person, or partner of auditing office, with the auditor of the Company, holding company, subsidiary, affiliated entity, major shareholder, or authorised person in operation.</a:t>
            </a:r>
            <a:endParaRPr lang="en-US" sz="1200" dirty="0">
              <a:latin typeface="CordiaUPC" pitchFamily="34" charset="-34"/>
              <a:cs typeface="CordiaUPC" pitchFamily="34" charset="-34"/>
            </a:endParaRPr>
          </a:p>
          <a:p>
            <a:pPr marL="180975" indent="-180975" algn="just" fontAlgn="auto">
              <a:spcBef>
                <a:spcPts val="0"/>
              </a:spcBef>
              <a:spcAft>
                <a:spcPts val="0"/>
              </a:spcAft>
              <a:buFontTx/>
              <a:buAutoNum type="arabicPeriod" startAt="3"/>
              <a:defRPr/>
            </a:pPr>
            <a:r>
              <a:rPr lang="ca-ES" sz="1200" dirty="0">
                <a:latin typeface="CordiaUPC" pitchFamily="34" charset="-34"/>
                <a:cs typeface="CordiaUPC" pitchFamily="34" charset="-34"/>
              </a:rPr>
              <a:t>Not being or has been a provider of professional service which includes financial or legal consulting with service fee from the Company, holding company, subsidiary, affiliated entity, major shareholder, or authorised person of the company; and not being a significant shareholder, authorised person or partner of the provider of such professional service</a:t>
            </a:r>
            <a:r>
              <a:rPr lang="ca-ES" sz="1200" dirty="0" smtClean="0">
                <a:latin typeface="CordiaUPC" pitchFamily="34" charset="-34"/>
                <a:cs typeface="CordiaUPC" pitchFamily="34" charset="-34"/>
              </a:rPr>
              <a:t>.</a:t>
            </a:r>
          </a:p>
          <a:p>
            <a:pPr marL="180975" indent="-180975" algn="just" fontAlgn="auto">
              <a:spcBef>
                <a:spcPts val="0"/>
              </a:spcBef>
              <a:spcAft>
                <a:spcPts val="0"/>
              </a:spcAft>
              <a:buFontTx/>
              <a:buAutoNum type="arabicPeriod" startAt="3"/>
              <a:defRPr/>
            </a:pPr>
            <a:r>
              <a:rPr lang="ca-ES" sz="1200" dirty="0">
                <a:latin typeface="CordiaUPC" pitchFamily="34" charset="-34"/>
                <a:cs typeface="CordiaUPC" pitchFamily="34" charset="-34"/>
              </a:rPr>
              <a:t>Not being a director appointed as an agent of the director of the company, major shareholder, or shareholder with relasion with the major shareholder.</a:t>
            </a:r>
            <a:endParaRPr lang="en-US" sz="1200" dirty="0">
              <a:latin typeface="CordiaUPC" pitchFamily="34" charset="-34"/>
              <a:cs typeface="CordiaUPC" pitchFamily="34" charset="-34"/>
            </a:endParaRPr>
          </a:p>
          <a:p>
            <a:pPr marL="180975" indent="-180975" algn="just" fontAlgn="auto">
              <a:spcBef>
                <a:spcPts val="0"/>
              </a:spcBef>
              <a:spcAft>
                <a:spcPts val="0"/>
              </a:spcAft>
              <a:buFontTx/>
              <a:buAutoNum type="arabicPeriod" startAt="3"/>
              <a:defRPr/>
            </a:pPr>
            <a:r>
              <a:rPr lang="ca-ES" sz="1200" dirty="0">
                <a:latin typeface="CordiaUPC" pitchFamily="34" charset="-34"/>
                <a:cs typeface="CordiaUPC" pitchFamily="34" charset="-34"/>
              </a:rPr>
              <a:t>Not being in operation of similar or significant competitive business to the business of the company or its subsidiary; or not being significant partner in the partnership of directorship with participation of manageability on employees, consultant with regular salary or holding more than one per cent of the total shares with voting right in other company, operating similar or competing business with the business of the company or subsidiary.</a:t>
            </a:r>
            <a:endParaRPr lang="en-US" sz="1200" dirty="0">
              <a:latin typeface="CordiaUPC" pitchFamily="34" charset="-34"/>
              <a:cs typeface="CordiaUPC" pitchFamily="34" charset="-34"/>
            </a:endParaRPr>
          </a:p>
          <a:p>
            <a:pPr marL="180975" indent="-180975" algn="just" fontAlgn="auto">
              <a:spcBef>
                <a:spcPts val="0"/>
              </a:spcBef>
              <a:spcAft>
                <a:spcPts val="0"/>
              </a:spcAft>
              <a:buFontTx/>
              <a:buAutoNum type="arabicPeriod" startAt="3"/>
              <a:defRPr/>
            </a:pPr>
            <a:r>
              <a:rPr lang="ca-ES" sz="1200" dirty="0">
                <a:latin typeface="CordiaUPC" pitchFamily="34" charset="-34"/>
                <a:cs typeface="CordiaUPC" pitchFamily="34" charset="-34"/>
              </a:rPr>
              <a:t>Not having other factors that could hinder expression of liberal opinion in relation with the operation of the company</a:t>
            </a:r>
            <a:r>
              <a:rPr lang="ca-ES" sz="1200" dirty="0" smtClean="0">
                <a:latin typeface="CordiaUPC" pitchFamily="34" charset="-34"/>
                <a:cs typeface="CordiaUPC" pitchFamily="34" charset="-34"/>
              </a:rPr>
              <a:t>.</a:t>
            </a:r>
          </a:p>
          <a:p>
            <a:pPr marL="180975" indent="-180975" algn="just" fontAlgn="auto">
              <a:spcBef>
                <a:spcPts val="0"/>
              </a:spcBef>
              <a:spcAft>
                <a:spcPts val="0"/>
              </a:spcAft>
              <a:buFontTx/>
              <a:buAutoNum type="arabicPeriod" startAt="3"/>
              <a:defRPr/>
            </a:pPr>
            <a:endParaRPr lang="ca-ES" sz="1200" dirty="0">
              <a:latin typeface="CordiaUPC" pitchFamily="34" charset="-34"/>
              <a:cs typeface="CordiaUPC" pitchFamily="34" charset="-34"/>
            </a:endParaRPr>
          </a:p>
          <a:p>
            <a:pPr algn="just" fontAlgn="auto">
              <a:spcBef>
                <a:spcPts val="0"/>
              </a:spcBef>
              <a:spcAft>
                <a:spcPts val="0"/>
              </a:spcAft>
              <a:tabLst>
                <a:tab pos="447675" algn="l"/>
              </a:tabLst>
              <a:defRPr/>
            </a:pPr>
            <a:r>
              <a:rPr lang="en-US" sz="1200" dirty="0" smtClean="0">
                <a:latin typeface="CordiaUPC" pitchFamily="34" charset="-34"/>
                <a:cs typeface="CordiaUPC" pitchFamily="34" charset="-34"/>
              </a:rPr>
              <a:t>In </a:t>
            </a:r>
            <a:r>
              <a:rPr lang="en-US" sz="1200" dirty="0">
                <a:latin typeface="CordiaUPC" pitchFamily="34" charset="-34"/>
                <a:cs typeface="CordiaUPC" pitchFamily="34" charset="-34"/>
              </a:rPr>
              <a:t>addition, the Independence director who is a member of audit committee at least 1 must have knowledge and experience in accounting or finance that can have a reliable review the financial statement.  As well as the Company considers the other qualifications such as business experience, specific expertise related to business, ethic for the best of interest of the Company.</a:t>
            </a:r>
          </a:p>
          <a:p>
            <a:pPr algn="just" fontAlgn="auto">
              <a:spcBef>
                <a:spcPts val="0"/>
              </a:spcBef>
              <a:spcAft>
                <a:spcPts val="0"/>
              </a:spcAft>
              <a:tabLst>
                <a:tab pos="447675" algn="l"/>
              </a:tabLst>
              <a:defRPr/>
            </a:pPr>
            <a:endParaRPr lang="en-US" sz="1200" dirty="0">
              <a:latin typeface="CordiaUPC" pitchFamily="34" charset="-34"/>
              <a:cs typeface="CordiaUPC" pitchFamily="34" charset="-34"/>
            </a:endParaRPr>
          </a:p>
          <a:p>
            <a:pPr fontAlgn="auto">
              <a:spcBef>
                <a:spcPts val="0"/>
              </a:spcBef>
              <a:spcAft>
                <a:spcPts val="0"/>
              </a:spcAft>
              <a:defRPr/>
            </a:pPr>
            <a:r>
              <a:rPr lang="en-US" sz="1200" dirty="0" smtClean="0">
                <a:latin typeface="CordiaUPC" pitchFamily="34" charset="-34"/>
                <a:cs typeface="CordiaUPC" pitchFamily="34" charset="-34"/>
              </a:rPr>
              <a:t> </a:t>
            </a:r>
          </a:p>
          <a:p>
            <a:pPr algn="thaiDist">
              <a:tabLst>
                <a:tab pos="361950" algn="l"/>
                <a:tab pos="714375" algn="l"/>
                <a:tab pos="895350" algn="l"/>
              </a:tabLst>
            </a:pPr>
            <a:endParaRPr lang="th-TH" sz="1200" dirty="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2" y="488504"/>
            <a:ext cx="6097309" cy="7848302"/>
          </a:xfrm>
          <a:prstGeom prst="rect">
            <a:avLst/>
          </a:prstGeom>
          <a:noFill/>
        </p:spPr>
        <p:txBody>
          <a:bodyPr wrap="square" rtlCol="0">
            <a:spAutoFit/>
          </a:bodyPr>
          <a:lstStyle/>
          <a:p>
            <a:pPr algn="thaiDist"/>
            <a:r>
              <a:rPr lang="en-US" sz="1400" dirty="0">
                <a:latin typeface="CordiaUPC" pitchFamily="34" charset="-34"/>
                <a:cs typeface="CordiaUPC" pitchFamily="34" charset="-34"/>
              </a:rPr>
              <a:t>The regulations and criteria of appointment of members of the audit committee is in compliance with regulations concerning appointment of Company directors. A member of audit committee who retires on completion of the term may be re-appointed to the position. In case of vacancy in the position of member of audit committee caused by other reasons other than completion of term, the board of directors may appoint a person with adequate expertise and qualification to fill in the vacancy in the position according to the rules set by the board of directors. The person appointed to fill in the vacancy may hold the position for the period of time equal to the remaining period of time of the recently retired member of audit committee.</a:t>
            </a:r>
          </a:p>
          <a:p>
            <a:pPr lvl="0" algn="just"/>
            <a:endParaRPr lang="th-TH" sz="1400" b="1" dirty="0" smtClean="0">
              <a:latin typeface="CordiaUPC" pitchFamily="34" charset="-34"/>
              <a:cs typeface="CordiaUPC" pitchFamily="34" charset="-34"/>
            </a:endParaRPr>
          </a:p>
          <a:p>
            <a:pPr algn="thaiDist">
              <a:tabLst>
                <a:tab pos="447675" algn="l"/>
              </a:tabLst>
            </a:pPr>
            <a:r>
              <a:rPr lang="en-US" sz="1400" b="1" dirty="0">
                <a:latin typeface="CordiaUPC" pitchFamily="34" charset="-34"/>
                <a:cs typeface="CordiaUPC" pitchFamily="34" charset="-34"/>
              </a:rPr>
              <a:t>Executive</a:t>
            </a:r>
          </a:p>
          <a:p>
            <a:pPr algn="thaiDist">
              <a:tabLst>
                <a:tab pos="361950" algn="l"/>
              </a:tabLst>
            </a:pPr>
            <a:r>
              <a:rPr lang="en-US" sz="1400" b="1" dirty="0">
                <a:latin typeface="CordiaUPC" pitchFamily="34" charset="-34"/>
                <a:cs typeface="CordiaUPC" pitchFamily="34" charset="-34"/>
              </a:rPr>
              <a:t>	</a:t>
            </a:r>
            <a:r>
              <a:rPr lang="en-US" sz="1400" dirty="0">
                <a:latin typeface="CordiaUPC" pitchFamily="34" charset="-34"/>
                <a:cs typeface="CordiaUPC" pitchFamily="34" charset="-34"/>
              </a:rPr>
              <a:t> The Company considered a person who has the experience and knowledge in management the related field to be the Executive Committees.</a:t>
            </a:r>
            <a:endParaRPr lang="th-TH" sz="1400" dirty="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r>
              <a:rPr lang="en-US" sz="1400" b="1" dirty="0" smtClean="0">
                <a:latin typeface="CordiaUPC" pitchFamily="34" charset="-34"/>
                <a:cs typeface="CordiaUPC" pitchFamily="34" charset="-34"/>
              </a:rPr>
              <a:t>Remuneration </a:t>
            </a:r>
            <a:r>
              <a:rPr lang="en-US" sz="1400" b="1" dirty="0">
                <a:latin typeface="CordiaUPC" pitchFamily="34" charset="-34"/>
                <a:cs typeface="CordiaUPC" pitchFamily="34" charset="-34"/>
              </a:rPr>
              <a:t>of the Directors and Executives</a:t>
            </a:r>
            <a:endParaRPr lang="th-TH" sz="1400" b="1" dirty="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buFont typeface="Arial" pitchFamily="34" charset="0"/>
              <a:buNone/>
              <a:tabLst>
                <a:tab pos="361950" algn="l"/>
              </a:tabLst>
              <a:defRPr/>
            </a:pPr>
            <a:r>
              <a:rPr lang="th-TH" sz="1400" b="1" dirty="0">
                <a:latin typeface="CordiaUPC" pitchFamily="34" charset="-34"/>
                <a:cs typeface="CordiaUPC" pitchFamily="34" charset="-34"/>
              </a:rPr>
              <a:t>1. </a:t>
            </a:r>
            <a:r>
              <a:rPr lang="en-US" sz="1400" b="1" dirty="0">
                <a:latin typeface="CordiaUPC" pitchFamily="34" charset="-34"/>
                <a:cs typeface="CordiaUPC" pitchFamily="34" charset="-34"/>
              </a:rPr>
              <a:t>Remuneration of the Directors</a:t>
            </a:r>
          </a:p>
          <a:p>
            <a:pPr>
              <a:buFont typeface="Arial" pitchFamily="34" charset="0"/>
              <a:buNone/>
              <a:tabLst>
                <a:tab pos="361950" algn="l"/>
              </a:tabLst>
              <a:defRPr/>
            </a:pPr>
            <a:r>
              <a:rPr lang="en-US" sz="1400" dirty="0">
                <a:latin typeface="CordiaUPC" pitchFamily="34" charset="-34"/>
                <a:cs typeface="CordiaUPC" pitchFamily="34" charset="-34"/>
              </a:rPr>
              <a:t>The Company provided remuneration to the Board of Directors in terms of meeting fee and monthly fee at the amount of </a:t>
            </a:r>
            <a:r>
              <a:rPr lang="en-US" sz="1400" dirty="0" smtClean="0">
                <a:latin typeface="CordiaUPC" pitchFamily="34" charset="-34"/>
                <a:cs typeface="CordiaUPC" pitchFamily="34" charset="-34"/>
              </a:rPr>
              <a:t>Million Baht 1.83 </a:t>
            </a:r>
            <a:r>
              <a:rPr lang="en-US" sz="1400" dirty="0">
                <a:latin typeface="CordiaUPC" pitchFamily="34" charset="-34"/>
                <a:cs typeface="CordiaUPC" pitchFamily="34" charset="-34"/>
              </a:rPr>
              <a:t>as following:</a:t>
            </a:r>
          </a:p>
          <a:p>
            <a:pPr marL="342900" indent="-342900">
              <a:buAutoNum type="arabicPeriod"/>
            </a:pPr>
            <a:endParaRPr lang="th-TH" sz="1400" dirty="0">
              <a:latin typeface="CordiaUPC" pitchFamily="34" charset="-34"/>
              <a:cs typeface="CordiaUPC" pitchFamily="34" charset="-34"/>
            </a:endParaRPr>
          </a:p>
          <a:p>
            <a:pPr marL="342900" indent="-342900">
              <a:buAutoNum type="arabicPeriod"/>
            </a:pPr>
            <a:endParaRPr lang="th-TH" sz="1400" dirty="0" smtClean="0">
              <a:latin typeface="CordiaUPC" pitchFamily="34" charset="-34"/>
              <a:cs typeface="CordiaUPC" pitchFamily="34" charset="-34"/>
            </a:endParaRPr>
          </a:p>
          <a:p>
            <a:pPr marL="342900" indent="-342900">
              <a:buAutoNum type="arabicPeriod"/>
            </a:pPr>
            <a:endParaRPr lang="th-TH" sz="1400" dirty="0">
              <a:latin typeface="CordiaUPC" pitchFamily="34" charset="-34"/>
              <a:cs typeface="CordiaUPC" pitchFamily="34" charset="-34"/>
            </a:endParaRPr>
          </a:p>
          <a:p>
            <a:pPr marL="342900" indent="-342900">
              <a:buAutoNum type="arabicPeriod"/>
            </a:pPr>
            <a:endParaRPr lang="th-TH" sz="1400" dirty="0" smtClean="0">
              <a:latin typeface="CordiaUPC" pitchFamily="34" charset="-34"/>
              <a:cs typeface="CordiaUPC" pitchFamily="34" charset="-34"/>
            </a:endParaRPr>
          </a:p>
          <a:p>
            <a:pPr marL="342900" indent="-342900">
              <a:buAutoNum type="arabicPeriod"/>
            </a:pPr>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endParaRPr lang="th-TH" sz="1400" dirty="0" smtClean="0">
              <a:latin typeface="CordiaUPC" pitchFamily="34" charset="-34"/>
              <a:cs typeface="CordiaUPC" pitchFamily="34" charset="-34"/>
            </a:endParaRPr>
          </a:p>
          <a:p>
            <a:pPr algn="thaiDist"/>
            <a:r>
              <a:rPr lang="en-US" sz="1400" b="1" dirty="0" smtClean="0">
                <a:latin typeface="CordiaUPC" pitchFamily="34" charset="-34"/>
                <a:cs typeface="CordiaUPC" pitchFamily="34" charset="-34"/>
              </a:rPr>
              <a:t>2</a:t>
            </a:r>
            <a:r>
              <a:rPr lang="en-US" sz="1400" b="1" dirty="0">
                <a:latin typeface="CordiaUPC" pitchFamily="34" charset="-34"/>
                <a:cs typeface="CordiaUPC" pitchFamily="34" charset="-34"/>
              </a:rPr>
              <a:t>. Remuneration of the Executives</a:t>
            </a:r>
            <a:endParaRPr lang="en-US" sz="1400" dirty="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sp>
        <p:nvSpPr>
          <p:cNvPr id="5" name="สี่เหลี่ยมผืนผ้า 3"/>
          <p:cNvSpPr>
            <a:spLocks noChangeArrowheads="1"/>
          </p:cNvSpPr>
          <p:nvPr/>
        </p:nvSpPr>
        <p:spPr bwMode="auto">
          <a:xfrm>
            <a:off x="5085184" y="3974150"/>
            <a:ext cx="1077539" cy="253916"/>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050" dirty="0" smtClean="0">
                <a:latin typeface="BrowalliaUPC" pitchFamily="34" charset="-34"/>
                <a:cs typeface="BrowalliaUPC" pitchFamily="34" charset="-34"/>
              </a:rPr>
              <a:t>(</a:t>
            </a:r>
            <a:r>
              <a:rPr lang="en-US" sz="1050" dirty="0">
                <a:latin typeface="BrowalliaUPC" pitchFamily="34" charset="-34"/>
                <a:cs typeface="BrowalliaUPC" pitchFamily="34" charset="-34"/>
              </a:rPr>
              <a:t>unit: Thousand Baht)</a:t>
            </a:r>
            <a:endParaRPr lang="en-US" sz="1050" i="1" dirty="0">
              <a:latin typeface="BrowalliaUPC" pitchFamily="34" charset="-34"/>
              <a:cs typeface="BrowalliaUPC" pitchFamily="34" charset="-34"/>
            </a:endParaRPr>
          </a:p>
        </p:txBody>
      </p:sp>
      <p:pic>
        <p:nvPicPr>
          <p:cNvPr id="8" name="รูปภาพ 7"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9" name="TextBox 8"/>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31</a:t>
            </a:r>
            <a:endParaRPr lang="th-TH" sz="1200" b="1" dirty="0">
              <a:solidFill>
                <a:srgbClr val="0070C0"/>
              </a:solidFill>
              <a:latin typeface="Cordia New" pitchFamily="34" charset="-34"/>
              <a:cs typeface="Cordia New" pitchFamily="34" charset="-34"/>
            </a:endParaRPr>
          </a:p>
        </p:txBody>
      </p:sp>
      <p:graphicFrame>
        <p:nvGraphicFramePr>
          <p:cNvPr id="2" name="ตาราง 1"/>
          <p:cNvGraphicFramePr>
            <a:graphicFrameLocks noGrp="1"/>
          </p:cNvGraphicFramePr>
          <p:nvPr>
            <p:extLst>
              <p:ext uri="{D42A27DB-BD31-4B8C-83A1-F6EECF244321}">
                <p14:modId xmlns:p14="http://schemas.microsoft.com/office/powerpoint/2010/main" val="2111658043"/>
              </p:ext>
            </p:extLst>
          </p:nvPr>
        </p:nvGraphicFramePr>
        <p:xfrm>
          <a:off x="500042" y="4224807"/>
          <a:ext cx="5724110" cy="3418840"/>
        </p:xfrm>
        <a:graphic>
          <a:graphicData uri="http://schemas.openxmlformats.org/drawingml/2006/table">
            <a:tbl>
              <a:tblPr>
                <a:tableStyleId>{5C22544A-7EE6-4342-B048-85BDC9FD1C3A}</a:tableStyleId>
              </a:tblPr>
              <a:tblGrid>
                <a:gridCol w="2033339"/>
                <a:gridCol w="177939"/>
                <a:gridCol w="976647"/>
                <a:gridCol w="968256"/>
                <a:gridCol w="968256"/>
                <a:gridCol w="599673"/>
              </a:tblGrid>
              <a:tr h="162484">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636838" algn="ctr"/>
                          <a:tab pos="5273675" algn="r"/>
                        </a:tabLst>
                        <a:defRPr/>
                      </a:pP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Name</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Position</a:t>
                      </a:r>
                    </a:p>
                  </a:txBody>
                  <a:tcPr marL="68580" marR="68580" marT="0" marB="0" anchor="ctr">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rowSpan="2">
                  <a:txBody>
                    <a:bodyPr/>
                    <a:lstStyle/>
                    <a:p>
                      <a:pPr algn="ctr">
                        <a:spcAft>
                          <a:spcPts val="0"/>
                        </a:spcAft>
                        <a:tabLst>
                          <a:tab pos="2637155" algn="ctr"/>
                          <a:tab pos="5274310" algn="r"/>
                          <a:tab pos="457200" algn="l"/>
                        </a:tabLst>
                      </a:pPr>
                      <a:endParaRPr lang="en-US" sz="1200" dirty="0">
                        <a:effectLst/>
                        <a:latin typeface="CordiaUPC" pitchFamily="34" charset="-34"/>
                        <a:ea typeface="Cordia New"/>
                        <a:cs typeface="CordiaUPC" pitchFamily="34" charset="-34"/>
                      </a:endParaRPr>
                    </a:p>
                  </a:txBody>
                  <a:tcPr marL="68580" marR="68580" marT="0" marB="0"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gridSpan="2">
                  <a:txBody>
                    <a:bodyPr/>
                    <a:lstStyle/>
                    <a:p>
                      <a:pPr algn="ctr">
                        <a:spcAft>
                          <a:spcPts val="0"/>
                        </a:spcAft>
                        <a:tabLst>
                          <a:tab pos="2637155" algn="ctr"/>
                          <a:tab pos="5274310" algn="r"/>
                          <a:tab pos="457200" algn="l"/>
                        </a:tabLst>
                      </a:pPr>
                      <a:r>
                        <a:rPr lang="en-US" sz="1100" dirty="0" smtClean="0">
                          <a:effectLst/>
                          <a:latin typeface="CordiaUPC" pitchFamily="34" charset="-34"/>
                          <a:cs typeface="CordiaUPC" pitchFamily="34" charset="-34"/>
                        </a:rPr>
                        <a:t>2016</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hMerge="1">
                  <a:txBody>
                    <a:bodyPr/>
                    <a:lstStyle/>
                    <a:p>
                      <a:endParaRPr lang="th-TH"/>
                    </a:p>
                  </a:txBody>
                  <a:tcPr/>
                </a:tc>
                <a:tc gridSpan="2">
                  <a:txBody>
                    <a:bodyPr/>
                    <a:lstStyle/>
                    <a:p>
                      <a:pPr algn="ctr">
                        <a:spcAft>
                          <a:spcPts val="0"/>
                        </a:spcAft>
                        <a:tabLst>
                          <a:tab pos="2637155" algn="ctr"/>
                          <a:tab pos="5274310" algn="r"/>
                          <a:tab pos="457200" algn="l"/>
                        </a:tabLst>
                      </a:pPr>
                      <a:r>
                        <a:rPr lang="en-US" sz="1100" dirty="0" smtClean="0">
                          <a:effectLst/>
                          <a:latin typeface="CordiaUPC" pitchFamily="34" charset="-34"/>
                          <a:cs typeface="CordiaUPC" pitchFamily="34" charset="-34"/>
                        </a:rPr>
                        <a:t>2017</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hMerge="1">
                  <a:txBody>
                    <a:bodyPr/>
                    <a:lstStyle/>
                    <a:p>
                      <a:endParaRPr lang="th-TH"/>
                    </a:p>
                  </a:txBody>
                  <a:tcPr/>
                </a:tc>
              </a:tr>
              <a:tr h="189565">
                <a:tc vMerge="1">
                  <a:txBody>
                    <a:bodyPr/>
                    <a:lstStyle/>
                    <a:p>
                      <a:endParaRPr lang="th-TH"/>
                    </a:p>
                  </a:txBody>
                  <a:tcPr/>
                </a:tc>
                <a:tc vMerge="1">
                  <a:txBody>
                    <a:bodyPr/>
                    <a:lstStyle/>
                    <a:p>
                      <a:endParaRPr lang="th-TH"/>
                    </a:p>
                  </a:txBody>
                  <a:tcPr/>
                </a:tc>
                <a:tc>
                  <a:txBody>
                    <a:bodyPr/>
                    <a:lstStyle/>
                    <a:p>
                      <a:pPr algn="ctr" fontAlgn="ctr"/>
                      <a:r>
                        <a:rPr lang="en-US" sz="1200" b="0" i="0" u="none" strike="noStrike" dirty="0" smtClean="0">
                          <a:solidFill>
                            <a:schemeClr val="tx1"/>
                          </a:solidFill>
                          <a:effectLst/>
                          <a:latin typeface="CordiaUPC" pitchFamily="34" charset="-34"/>
                          <a:cs typeface="CordiaUPC" pitchFamily="34" charset="-34"/>
                        </a:rPr>
                        <a:t>Meeting Fee</a:t>
                      </a:r>
                      <a:endParaRPr lang="th-TH" sz="1200" b="0" i="0" u="none" strike="noStrike" dirty="0">
                        <a:solidFill>
                          <a:schemeClr val="tx1"/>
                        </a:solidFill>
                        <a:effectLst/>
                        <a:latin typeface="CordiaUPC" pitchFamily="34" charset="-34"/>
                        <a:cs typeface="CordiaUPC" pitchFamily="34" charset="-34"/>
                      </a:endParaRPr>
                    </a:p>
                  </a:txBody>
                  <a:tcPr marL="12700" marR="12700" marT="12700" marB="0" anchor="ctr">
                    <a:lnB w="12700" cap="flat" cmpd="sng" algn="ctr">
                      <a:solidFill>
                        <a:srgbClr val="00B0F0"/>
                      </a:solidFill>
                      <a:prstDash val="solid"/>
                      <a:round/>
                      <a:headEnd type="none" w="med" len="med"/>
                      <a:tailEnd type="none" w="med" len="med"/>
                    </a:lnB>
                    <a:noFill/>
                  </a:tcPr>
                </a:tc>
                <a:tc>
                  <a:txBody>
                    <a:bodyPr/>
                    <a:lstStyle/>
                    <a:p>
                      <a:pPr algn="ctr" fontAlgn="ctr"/>
                      <a:r>
                        <a:rPr lang="en-US" sz="1200" b="0" i="0" u="none" strike="noStrike" dirty="0" smtClean="0">
                          <a:solidFill>
                            <a:schemeClr val="tx1"/>
                          </a:solidFill>
                          <a:effectLst/>
                          <a:latin typeface="CordiaUPC" pitchFamily="34" charset="-34"/>
                          <a:cs typeface="CordiaUPC" pitchFamily="34" charset="-34"/>
                        </a:rPr>
                        <a:t>Others</a:t>
                      </a:r>
                      <a:endParaRPr lang="th-TH" sz="1200" b="0" i="0" u="none" strike="noStrike" dirty="0">
                        <a:solidFill>
                          <a:schemeClr val="tx1"/>
                        </a:solidFill>
                        <a:effectLst/>
                        <a:latin typeface="CordiaUPC" pitchFamily="34" charset="-34"/>
                        <a:cs typeface="CordiaUPC" pitchFamily="34" charset="-34"/>
                      </a:endParaRPr>
                    </a:p>
                  </a:txBody>
                  <a:tcPr marL="12700" marR="12700" marT="12700" marB="0" anchor="ctr">
                    <a:lnB w="12700" cap="flat" cmpd="sng" algn="ctr">
                      <a:solidFill>
                        <a:srgbClr val="00B0F0"/>
                      </a:solidFill>
                      <a:prstDash val="solid"/>
                      <a:round/>
                      <a:headEnd type="none" w="med" len="med"/>
                      <a:tailEnd type="none" w="med" len="med"/>
                    </a:lnB>
                    <a:noFill/>
                  </a:tcPr>
                </a:tc>
                <a:tc>
                  <a:txBody>
                    <a:bodyPr/>
                    <a:lstStyle/>
                    <a:p>
                      <a:pPr algn="ctr" fontAlgn="ctr"/>
                      <a:r>
                        <a:rPr lang="en-US" sz="1200" b="0" i="0" u="none" strike="noStrike" dirty="0" smtClean="0">
                          <a:solidFill>
                            <a:schemeClr val="tx1"/>
                          </a:solidFill>
                          <a:effectLst/>
                          <a:latin typeface="CordiaUPC" pitchFamily="34" charset="-34"/>
                          <a:cs typeface="CordiaUPC" pitchFamily="34" charset="-34"/>
                        </a:rPr>
                        <a:t>Meeting Fee</a:t>
                      </a:r>
                      <a:endParaRPr lang="th-TH" sz="1200" b="0" i="0" u="none" strike="noStrike" dirty="0">
                        <a:solidFill>
                          <a:schemeClr val="tx1"/>
                        </a:solidFill>
                        <a:effectLst/>
                        <a:latin typeface="CordiaUPC" pitchFamily="34" charset="-34"/>
                        <a:cs typeface="CordiaUPC" pitchFamily="34" charset="-34"/>
                      </a:endParaRPr>
                    </a:p>
                  </a:txBody>
                  <a:tcPr marL="12700" marR="12700" marT="12700" marB="0" anchor="ctr">
                    <a:lnB w="12700" cap="flat" cmpd="sng" algn="ctr">
                      <a:solidFill>
                        <a:srgbClr val="00B0F0"/>
                      </a:solidFill>
                      <a:prstDash val="solid"/>
                      <a:round/>
                      <a:headEnd type="none" w="med" len="med"/>
                      <a:tailEnd type="none" w="med" len="med"/>
                    </a:lnB>
                    <a:noFill/>
                  </a:tcPr>
                </a:tc>
                <a:tc>
                  <a:txBody>
                    <a:bodyPr/>
                    <a:lstStyle/>
                    <a:p>
                      <a:pPr algn="ctr" fontAlgn="ctr"/>
                      <a:r>
                        <a:rPr lang="en-US" sz="1200" b="0" i="0" u="none" strike="noStrike" dirty="0" smtClean="0">
                          <a:solidFill>
                            <a:schemeClr val="tx1"/>
                          </a:solidFill>
                          <a:effectLst/>
                          <a:latin typeface="CordiaUPC" pitchFamily="34" charset="-34"/>
                          <a:cs typeface="CordiaUPC" pitchFamily="34" charset="-34"/>
                        </a:rPr>
                        <a:t>Others</a:t>
                      </a:r>
                      <a:endParaRPr lang="th-TH" sz="1200" b="0" i="0" u="none" strike="noStrike" dirty="0">
                        <a:solidFill>
                          <a:schemeClr val="tx1"/>
                        </a:solidFill>
                        <a:effectLst/>
                        <a:latin typeface="CordiaUPC" pitchFamily="34" charset="-34"/>
                        <a:cs typeface="CordiaUPC" pitchFamily="34" charset="-34"/>
                      </a:endParaRPr>
                    </a:p>
                  </a:txBody>
                  <a:tcPr marL="12700" marR="12700" marT="12700" marB="0" anchor="ctr">
                    <a:lnB w="12700" cap="flat" cmpd="sng" algn="ctr">
                      <a:solidFill>
                        <a:srgbClr val="00B0F0"/>
                      </a:solidFill>
                      <a:prstDash val="solid"/>
                      <a:round/>
                      <a:headEnd type="none" w="med" len="med"/>
                      <a:tailEnd type="none" w="med" len="med"/>
                    </a:lnB>
                    <a:noFill/>
                  </a:tcPr>
                </a:tc>
              </a:tr>
              <a:tr h="480067">
                <a:tc>
                  <a:txBody>
                    <a:bodyPr/>
                    <a:lstStyle/>
                    <a:p>
                      <a:pPr algn="l" rtl="0" fontAlgn="ctr"/>
                      <a:r>
                        <a:rPr lang="th-TH" sz="1100" b="0" i="0" u="none" strike="noStrike" dirty="0" smtClean="0">
                          <a:solidFill>
                            <a:srgbClr val="000000"/>
                          </a:solidFill>
                          <a:effectLst/>
                          <a:latin typeface="CordiaUPC" panose="020B0304020202020204" pitchFamily="34" charset="-34"/>
                          <a:cs typeface="CordiaUPC" panose="020B0304020202020204" pitchFamily="34" charset="-34"/>
                        </a:rPr>
                        <a:t>1.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Mr</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Paitoon</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Chantarasereekul</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endParaRPr lang="th-TH" sz="1100" b="0" i="0" u="none" strike="noStrike" dirty="0" smtClean="0">
                        <a:solidFill>
                          <a:srgbClr val="000000"/>
                        </a:solidFill>
                        <a:effectLst/>
                        <a:latin typeface="CordiaUPC" panose="020B0304020202020204" pitchFamily="34" charset="-34"/>
                        <a:cs typeface="CordiaUPC" panose="020B0304020202020204" pitchFamily="34" charset="-34"/>
                      </a:endParaRPr>
                    </a:p>
                    <a:p>
                      <a:pPr marL="0" marR="0" indent="0" algn="l" defTabSz="914400" rtl="0" eaLnBrk="1" fontAlgn="auto" latinLnBrk="0" hangingPunct="1">
                        <a:lnSpc>
                          <a:spcPct val="100000"/>
                        </a:lnSpc>
                        <a:spcBef>
                          <a:spcPts val="0"/>
                        </a:spcBef>
                        <a:spcAft>
                          <a:spcPts val="0"/>
                        </a:spcAft>
                        <a:buClrTx/>
                        <a:buSzTx/>
                        <a:buFontTx/>
                        <a:buNone/>
                        <a:tabLst>
                          <a:tab pos="2637155" algn="ctr"/>
                          <a:tab pos="5274310" algn="r"/>
                          <a:tab pos="457200" algn="l"/>
                        </a:tabLst>
                        <a:defRPr/>
                      </a:pPr>
                      <a:r>
                        <a:rPr lang="th-TH" sz="1100" dirty="0" smtClean="0">
                          <a:effectLst/>
                          <a:latin typeface="CordiaUPC" pitchFamily="34" charset="-34"/>
                          <a:cs typeface="CordiaUPC" pitchFamily="34" charset="-34"/>
                        </a:rPr>
                        <a:t>    </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Chairman of the Board of Directors</a:t>
                      </a:r>
                      <a:endParaRPr lang="th-TH" sz="1100" b="0" i="0" u="none" strike="noStrike" dirty="0" smtClean="0">
                        <a:solidFill>
                          <a:srgbClr val="000000"/>
                        </a:solidFill>
                        <a:effectLst/>
                        <a:latin typeface="CordiaUPC" panose="020B0304020202020204" pitchFamily="34" charset="-34"/>
                        <a:cs typeface="CordiaUPC" panose="020B0304020202020204" pitchFamily="34" charset="-34"/>
                      </a:endParaRPr>
                    </a:p>
                    <a:p>
                      <a:r>
                        <a:rPr lang="th-TH" sz="1050" kern="1200" dirty="0" smtClean="0">
                          <a:solidFill>
                            <a:schemeClr val="dk1"/>
                          </a:solidFill>
                          <a:effectLst/>
                          <a:latin typeface="+mn-lt"/>
                          <a:ea typeface="+mn-ea"/>
                          <a:cs typeface="+mn-cs"/>
                        </a:rPr>
                        <a:t>     (</a:t>
                      </a:r>
                      <a:r>
                        <a:rPr lang="en-GB" sz="1050" kern="1200" dirty="0" smtClean="0">
                          <a:solidFill>
                            <a:schemeClr val="dk1"/>
                          </a:solidFill>
                          <a:effectLst/>
                          <a:latin typeface="+mn-lt"/>
                          <a:ea typeface="+mn-ea"/>
                          <a:cs typeface="+mn-cs"/>
                        </a:rPr>
                        <a:t>deceased on Sep</a:t>
                      </a:r>
                      <a:r>
                        <a:rPr lang="th-TH" sz="1050" kern="1200" dirty="0" smtClean="0">
                          <a:solidFill>
                            <a:schemeClr val="dk1"/>
                          </a:solidFill>
                          <a:effectLst/>
                          <a:latin typeface="+mn-lt"/>
                          <a:ea typeface="+mn-ea"/>
                          <a:cs typeface="+mn-cs"/>
                        </a:rPr>
                        <a:t>.</a:t>
                      </a:r>
                      <a:r>
                        <a:rPr lang="en-GB" sz="1050" kern="1200" dirty="0" smtClean="0">
                          <a:solidFill>
                            <a:schemeClr val="dk1"/>
                          </a:solidFill>
                          <a:effectLst/>
                          <a:latin typeface="+mn-lt"/>
                          <a:ea typeface="+mn-ea"/>
                          <a:cs typeface="+mn-cs"/>
                        </a:rPr>
                        <a:t> 2016.</a:t>
                      </a:r>
                      <a:r>
                        <a:rPr lang="th-TH" sz="1050" kern="1200" dirty="0" smtClean="0">
                          <a:solidFill>
                            <a:schemeClr val="dk1"/>
                          </a:solidFill>
                          <a:effectLst/>
                          <a:latin typeface="+mn-lt"/>
                          <a:ea typeface="+mn-ea"/>
                          <a:cs typeface="+mn-cs"/>
                        </a:rPr>
                        <a:t>)</a:t>
                      </a:r>
                      <a:endParaRPr lang="en-US" sz="1050" kern="1200" dirty="0">
                        <a:solidFill>
                          <a:schemeClr val="dk1"/>
                        </a:solidFill>
                        <a:effectLst/>
                        <a:latin typeface="+mn-lt"/>
                        <a:ea typeface="+mn-ea"/>
                        <a:cs typeface="+mn-cs"/>
                      </a:endParaRPr>
                    </a:p>
                  </a:txBody>
                  <a:tcPr marL="68580" marR="68580" marT="0" marB="0">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noFill/>
                  </a:tcPr>
                </a:tc>
                <a:tc>
                  <a:txBody>
                    <a:bodyPr/>
                    <a:lstStyle/>
                    <a:p>
                      <a:pPr algn="just">
                        <a:spcAft>
                          <a:spcPts val="0"/>
                        </a:spcAft>
                        <a:tabLst>
                          <a:tab pos="2637155" algn="ctr"/>
                          <a:tab pos="5274310" algn="r"/>
                          <a:tab pos="457200" algn="l"/>
                        </a:tabLst>
                      </a:pPr>
                      <a:r>
                        <a:rPr lang="en-US" sz="1100">
                          <a:effectLst/>
                          <a:latin typeface="CordiaUPC" pitchFamily="34" charset="-34"/>
                          <a:cs typeface="CordiaUPC" pitchFamily="34" charset="-34"/>
                        </a:rPr>
                        <a:t> </a:t>
                      </a:r>
                      <a:endParaRPr lang="en-US" sz="1200">
                        <a:effectLst/>
                        <a:latin typeface="CordiaUPC" pitchFamily="34" charset="-34"/>
                        <a:ea typeface="Cordia New"/>
                        <a:cs typeface="CordiaUPC" pitchFamily="34" charset="-34"/>
                      </a:endParaRPr>
                    </a:p>
                  </a:txBody>
                  <a:tcPr marL="68580" marR="68580" marT="0" marB="0">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noFill/>
                  </a:tcPr>
                </a:tc>
                <a:tc>
                  <a:txBody>
                    <a:bodyPr/>
                    <a:lstStyle/>
                    <a:p>
                      <a:pPr marR="215900" algn="r">
                        <a:spcAft>
                          <a:spcPts val="0"/>
                        </a:spcAft>
                        <a:tabLst>
                          <a:tab pos="2637155" algn="ctr"/>
                          <a:tab pos="5274310" algn="r"/>
                          <a:tab pos="457200" algn="l"/>
                        </a:tabLst>
                      </a:pPr>
                      <a:r>
                        <a:rPr lang="th-TH" sz="1100" dirty="0">
                          <a:effectLst/>
                          <a:latin typeface="CordiaUPC" pitchFamily="34" charset="-34"/>
                          <a:cs typeface="CordiaUPC" pitchFamily="34" charset="-34"/>
                        </a:rPr>
                        <a:t>104.31</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algn="r">
                        <a:spcAft>
                          <a:spcPts val="0"/>
                        </a:spcAft>
                        <a:tabLst>
                          <a:tab pos="2637155" algn="ctr"/>
                          <a:tab pos="5274310" algn="r"/>
                          <a:tab pos="457200" algn="l"/>
                        </a:tabLst>
                      </a:pPr>
                      <a:r>
                        <a:rPr lang="en-US" sz="1100">
                          <a:effectLst/>
                          <a:latin typeface="CordiaUPC" pitchFamily="34" charset="-34"/>
                          <a:cs typeface="CordiaUPC" pitchFamily="34" charset="-34"/>
                        </a:rPr>
                        <a:t>-</a:t>
                      </a:r>
                      <a:endParaRPr lang="en-US" sz="1200">
                        <a:effectLst/>
                        <a:latin typeface="CordiaUPC" pitchFamily="34" charset="-34"/>
                        <a:cs typeface="CordiaUPC" pitchFamily="34" charset="-34"/>
                      </a:endParaRPr>
                    </a:p>
                    <a:p>
                      <a:pPr algn="r">
                        <a:spcAft>
                          <a:spcPts val="0"/>
                        </a:spcAft>
                        <a:tabLst>
                          <a:tab pos="2637155" algn="ctr"/>
                          <a:tab pos="5274310" algn="r"/>
                          <a:tab pos="457200" algn="l"/>
                        </a:tabLst>
                      </a:pPr>
                      <a:r>
                        <a:rPr lang="en-US" sz="1100">
                          <a:effectLst/>
                          <a:latin typeface="CordiaUPC" pitchFamily="34" charset="-34"/>
                          <a:cs typeface="CordiaUPC" pitchFamily="34" charset="-34"/>
                        </a:rPr>
                        <a:t> </a:t>
                      </a:r>
                      <a:endParaRPr lang="en-US" sz="120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marR="215900" algn="r">
                        <a:spcAft>
                          <a:spcPts val="0"/>
                        </a:spcAft>
                        <a:tabLst>
                          <a:tab pos="2637155" algn="ctr"/>
                          <a:tab pos="5274310" algn="r"/>
                          <a:tab pos="457200" algn="l"/>
                        </a:tabLst>
                      </a:pPr>
                      <a:r>
                        <a:rPr lang="en-US" sz="1200" dirty="0" smtClean="0">
                          <a:effectLst/>
                          <a:latin typeface="CordiaUPC" pitchFamily="34" charset="-34"/>
                          <a:ea typeface="Cordia New"/>
                          <a:cs typeface="CordiaUPC" pitchFamily="34" charset="-34"/>
                        </a:rPr>
                        <a:t>-</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algn="r">
                        <a:spcAft>
                          <a:spcPts val="0"/>
                        </a:spcAft>
                        <a:tabLst>
                          <a:tab pos="2637155" algn="ctr"/>
                          <a:tab pos="5274310" algn="r"/>
                          <a:tab pos="457200" algn="l"/>
                        </a:tabLst>
                      </a:pPr>
                      <a:r>
                        <a:rPr lang="en-US" sz="1100" dirty="0">
                          <a:effectLst/>
                          <a:latin typeface="CordiaUPC" pitchFamily="34" charset="-34"/>
                          <a:cs typeface="CordiaUPC" pitchFamily="34" charset="-34"/>
                        </a:rPr>
                        <a:t>-</a:t>
                      </a:r>
                      <a:endParaRPr lang="en-US" sz="1200" dirty="0">
                        <a:effectLst/>
                        <a:latin typeface="CordiaUPC" pitchFamily="34" charset="-34"/>
                        <a:cs typeface="CordiaUPC" pitchFamily="34" charset="-34"/>
                      </a:endParaRPr>
                    </a:p>
                    <a:p>
                      <a:pPr algn="r">
                        <a:spcAft>
                          <a:spcPts val="0"/>
                        </a:spcAft>
                        <a:tabLst>
                          <a:tab pos="2637155" algn="ctr"/>
                          <a:tab pos="5274310" algn="r"/>
                          <a:tab pos="457200" algn="l"/>
                        </a:tabLst>
                      </a:pPr>
                      <a:r>
                        <a:rPr lang="en-US" sz="1100" dirty="0">
                          <a:effectLst/>
                          <a:latin typeface="CordiaUPC" pitchFamily="34" charset="-34"/>
                          <a:cs typeface="CordiaUPC" pitchFamily="34" charset="-34"/>
                        </a:rPr>
                        <a:t> </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r>
              <a:tr h="324968">
                <a:tc>
                  <a:txBody>
                    <a:bodyPr/>
                    <a:lstStyle/>
                    <a:p>
                      <a:pPr marL="0" marR="0" indent="0" algn="just" defTabSz="914400" rtl="0" eaLnBrk="1" fontAlgn="auto" latinLnBrk="0" hangingPunct="1">
                        <a:lnSpc>
                          <a:spcPct val="100000"/>
                        </a:lnSpc>
                        <a:spcBef>
                          <a:spcPts val="0"/>
                        </a:spcBef>
                        <a:spcAft>
                          <a:spcPts val="0"/>
                        </a:spcAft>
                        <a:buClrTx/>
                        <a:buSzTx/>
                        <a:buFontTx/>
                        <a:buNone/>
                        <a:tabLst>
                          <a:tab pos="2637155" algn="ctr"/>
                          <a:tab pos="5274310" algn="r"/>
                          <a:tab pos="457200" algn="l"/>
                        </a:tabLst>
                        <a:defRPr/>
                      </a:pPr>
                      <a:r>
                        <a:rPr lang="th-TH" sz="1100" dirty="0">
                          <a:effectLst/>
                          <a:latin typeface="CordiaUPC" pitchFamily="34" charset="-34"/>
                          <a:cs typeface="CordiaUPC" pitchFamily="34" charset="-34"/>
                        </a:rPr>
                        <a:t>2. </a:t>
                      </a:r>
                      <a:r>
                        <a:rPr lang="th-TH" sz="1100" b="0" i="0" u="none" strike="noStrike" dirty="0" smtClean="0">
                          <a:solidFill>
                            <a:srgbClr val="000000"/>
                          </a:solidFill>
                          <a:effectLst/>
                          <a:latin typeface="CordiaUPC" panose="020B0304020202020204" pitchFamily="34" charset="-34"/>
                          <a:cs typeface="CordiaUPC" panose="020B0304020202020204"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Mr</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Pithep</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Chantarasereekul</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endParaRPr lang="en-US" sz="1200" dirty="0">
                        <a:effectLst/>
                        <a:latin typeface="CordiaUPC" pitchFamily="34" charset="-34"/>
                        <a:cs typeface="CordiaUPC" pitchFamily="34" charset="-34"/>
                      </a:endParaRPr>
                    </a:p>
                    <a:p>
                      <a:pPr algn="just">
                        <a:spcAft>
                          <a:spcPts val="0"/>
                        </a:spcAft>
                        <a:tabLst>
                          <a:tab pos="2637155" algn="ctr"/>
                          <a:tab pos="5274310" algn="r"/>
                          <a:tab pos="457200" algn="l"/>
                        </a:tabLst>
                      </a:pPr>
                      <a:r>
                        <a:rPr lang="th-TH" sz="1100" dirty="0">
                          <a:effectLst/>
                          <a:latin typeface="CordiaUPC" pitchFamily="34" charset="-34"/>
                          <a:cs typeface="CordiaUPC" pitchFamily="34" charset="-34"/>
                        </a:rPr>
                        <a:t>    </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Chairman of the Board of Directors</a:t>
                      </a:r>
                      <a:endParaRPr lang="en-US" sz="1200" dirty="0">
                        <a:effectLst/>
                        <a:latin typeface="CordiaUPC" pitchFamily="34" charset="-34"/>
                        <a:ea typeface="Cordia New"/>
                        <a:cs typeface="CordiaUPC" pitchFamily="34" charset="-34"/>
                      </a:endParaRPr>
                    </a:p>
                  </a:txBody>
                  <a:tcPr marL="68580" marR="68580" marT="0" marB="0">
                    <a:lnR w="12700" cap="flat" cmpd="sng" algn="ctr">
                      <a:solidFill>
                        <a:srgbClr val="00B0F0"/>
                      </a:solidFill>
                      <a:prstDash val="solid"/>
                      <a:round/>
                      <a:headEnd type="none" w="med" len="med"/>
                      <a:tailEnd type="none" w="med" len="med"/>
                    </a:lnR>
                    <a:noFill/>
                  </a:tcPr>
                </a:tc>
                <a:tc>
                  <a:txBody>
                    <a:bodyPr/>
                    <a:lstStyle/>
                    <a:p>
                      <a:pPr algn="just">
                        <a:spcAft>
                          <a:spcPts val="0"/>
                        </a:spcAft>
                        <a:tabLst>
                          <a:tab pos="2637155" algn="ctr"/>
                          <a:tab pos="5274310" algn="r"/>
                          <a:tab pos="457200" algn="l"/>
                        </a:tabLst>
                      </a:pPr>
                      <a:r>
                        <a:rPr lang="en-US" sz="1100">
                          <a:effectLst/>
                          <a:latin typeface="CordiaUPC" pitchFamily="34" charset="-34"/>
                          <a:cs typeface="CordiaUPC" pitchFamily="34" charset="-34"/>
                        </a:rPr>
                        <a:t> </a:t>
                      </a:r>
                      <a:endParaRPr lang="en-US" sz="1200">
                        <a:effectLst/>
                        <a:latin typeface="CordiaUPC" pitchFamily="34" charset="-34"/>
                        <a:ea typeface="Cordia New"/>
                        <a:cs typeface="CordiaUPC" pitchFamily="34" charset="-34"/>
                      </a:endParaRPr>
                    </a:p>
                  </a:txBody>
                  <a:tcPr marL="68580" marR="68580" marT="0" marB="0">
                    <a:lnL w="12700" cap="flat" cmpd="sng" algn="ctr">
                      <a:solidFill>
                        <a:srgbClr val="00B0F0"/>
                      </a:solidFill>
                      <a:prstDash val="solid"/>
                      <a:round/>
                      <a:headEnd type="none" w="med" len="med"/>
                      <a:tailEnd type="none" w="med" len="med"/>
                    </a:lnL>
                    <a:noFill/>
                  </a:tcPr>
                </a:tc>
                <a:tc>
                  <a:txBody>
                    <a:bodyPr/>
                    <a:lstStyle/>
                    <a:p>
                      <a:pPr marR="215900" algn="r">
                        <a:spcAft>
                          <a:spcPts val="0"/>
                        </a:spcAft>
                        <a:tabLst>
                          <a:tab pos="2637155" algn="ctr"/>
                          <a:tab pos="5274310" algn="r"/>
                          <a:tab pos="457200" algn="l"/>
                        </a:tabLst>
                      </a:pPr>
                      <a:r>
                        <a:rPr lang="th-TH" sz="1100" dirty="0">
                          <a:effectLst/>
                          <a:latin typeface="CordiaUPC" pitchFamily="34" charset="-34"/>
                          <a:cs typeface="CordiaUPC" pitchFamily="34" charset="-34"/>
                        </a:rPr>
                        <a:t>188.45</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a:effectLst/>
                          <a:latin typeface="CordiaUPC" pitchFamily="34" charset="-34"/>
                          <a:cs typeface="CordiaUPC" pitchFamily="34" charset="-34"/>
                        </a:rPr>
                        <a:t>-</a:t>
                      </a:r>
                      <a:endParaRPr lang="en-US" sz="1200">
                        <a:effectLst/>
                        <a:latin typeface="CordiaUPC" pitchFamily="34" charset="-34"/>
                        <a:ea typeface="Cordia New"/>
                        <a:cs typeface="CordiaUPC" pitchFamily="34" charset="-34"/>
                      </a:endParaRPr>
                    </a:p>
                  </a:txBody>
                  <a:tcPr marL="68580" marR="68580" marT="0" marB="0">
                    <a:noFill/>
                  </a:tcPr>
                </a:tc>
                <a:tc>
                  <a:txBody>
                    <a:bodyPr/>
                    <a:lstStyle/>
                    <a:p>
                      <a:pPr marR="215900" algn="r">
                        <a:spcAft>
                          <a:spcPts val="0"/>
                        </a:spcAft>
                        <a:tabLst>
                          <a:tab pos="2637155" algn="ctr"/>
                          <a:tab pos="5274310" algn="r"/>
                          <a:tab pos="457200" algn="l"/>
                        </a:tabLst>
                      </a:pPr>
                      <a:r>
                        <a:rPr lang="en-US" sz="1100" dirty="0" smtClean="0">
                          <a:effectLst/>
                          <a:latin typeface="CordiaUPC" pitchFamily="34" charset="-34"/>
                          <a:cs typeface="CordiaUPC" pitchFamily="34" charset="-34"/>
                        </a:rPr>
                        <a:t>250.99</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dirty="0">
                          <a:effectLst/>
                          <a:latin typeface="CordiaUPC" pitchFamily="34" charset="-34"/>
                          <a:cs typeface="CordiaUPC" pitchFamily="34" charset="-34"/>
                        </a:rPr>
                        <a:t>-</a:t>
                      </a:r>
                      <a:endParaRPr lang="en-US" sz="1200" dirty="0">
                        <a:effectLst/>
                        <a:latin typeface="CordiaUPC" pitchFamily="34" charset="-34"/>
                        <a:ea typeface="Cordia New"/>
                        <a:cs typeface="CordiaUPC" pitchFamily="34" charset="-34"/>
                      </a:endParaRPr>
                    </a:p>
                  </a:txBody>
                  <a:tcPr marL="68580" marR="68580" marT="0" marB="0">
                    <a:noFill/>
                  </a:tcPr>
                </a:tc>
              </a:tr>
              <a:tr h="324968">
                <a:tc>
                  <a:txBody>
                    <a:bodyPr/>
                    <a:lstStyle/>
                    <a:p>
                      <a:pPr algn="just">
                        <a:spcAft>
                          <a:spcPts val="0"/>
                        </a:spcAft>
                        <a:tabLst>
                          <a:tab pos="2637155" algn="ctr"/>
                          <a:tab pos="5274310" algn="r"/>
                          <a:tab pos="457200" algn="l"/>
                        </a:tabLst>
                      </a:pPr>
                      <a:r>
                        <a:rPr lang="th-TH" sz="1100" dirty="0">
                          <a:effectLst/>
                          <a:latin typeface="CordiaUPC" pitchFamily="34" charset="-34"/>
                          <a:cs typeface="CordiaUPC" pitchFamily="34" charset="-34"/>
                        </a:rPr>
                        <a:t>3.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Mr</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Pi</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chit</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Chantarasereekul</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endParaRPr lang="en-US" sz="1200" dirty="0">
                        <a:effectLst/>
                        <a:latin typeface="CordiaUPC" pitchFamily="34" charset="-34"/>
                        <a:cs typeface="CordiaUPC" pitchFamily="34" charset="-34"/>
                      </a:endParaRPr>
                    </a:p>
                    <a:p>
                      <a:pPr algn="just" rtl="0" fontAlgn="ctr"/>
                      <a:r>
                        <a:rPr lang="th-TH" sz="1100" dirty="0">
                          <a:effectLst/>
                          <a:latin typeface="CordiaUPC" pitchFamily="34" charset="-34"/>
                          <a:cs typeface="CordiaUPC" pitchFamily="34" charset="-34"/>
                        </a:rPr>
                        <a:t>    </a:t>
                      </a:r>
                      <a:r>
                        <a:rPr kumimoji="0" lang="en-US" sz="105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Managing Director</a:t>
                      </a:r>
                      <a:endParaRPr lang="th-TH" sz="1050" b="0" i="0" u="none" strike="noStrike" dirty="0">
                        <a:solidFill>
                          <a:srgbClr val="000000"/>
                        </a:solidFill>
                        <a:effectLst/>
                        <a:latin typeface="CordiaUPC" panose="020B0304020202020204" pitchFamily="34" charset="-34"/>
                        <a:cs typeface="CordiaUPC" panose="020B0304020202020204" pitchFamily="34" charset="-34"/>
                      </a:endParaRPr>
                    </a:p>
                  </a:txBody>
                  <a:tcPr marL="68580" marR="68580" marT="0" marB="0">
                    <a:lnR w="12700" cap="flat" cmpd="sng" algn="ctr">
                      <a:solidFill>
                        <a:srgbClr val="00B0F0"/>
                      </a:solidFill>
                      <a:prstDash val="solid"/>
                      <a:round/>
                      <a:headEnd type="none" w="med" len="med"/>
                      <a:tailEnd type="none" w="med" len="med"/>
                    </a:lnR>
                    <a:noFill/>
                  </a:tcPr>
                </a:tc>
                <a:tc>
                  <a:txBody>
                    <a:bodyPr/>
                    <a:lstStyle/>
                    <a:p>
                      <a:pPr algn="just">
                        <a:spcAft>
                          <a:spcPts val="0"/>
                        </a:spcAft>
                        <a:tabLst>
                          <a:tab pos="2637155" algn="ctr"/>
                          <a:tab pos="5274310" algn="r"/>
                          <a:tab pos="457200" algn="l"/>
                        </a:tabLst>
                      </a:pPr>
                      <a:r>
                        <a:rPr lang="th-TH" sz="1100">
                          <a:effectLst/>
                          <a:latin typeface="CordiaUPC" pitchFamily="34" charset="-34"/>
                          <a:cs typeface="CordiaUPC" pitchFamily="34" charset="-34"/>
                        </a:rPr>
                        <a:t> </a:t>
                      </a:r>
                      <a:endParaRPr lang="en-US" sz="1200">
                        <a:effectLst/>
                        <a:latin typeface="CordiaUPC" pitchFamily="34" charset="-34"/>
                        <a:ea typeface="Cordia New"/>
                        <a:cs typeface="CordiaUPC" pitchFamily="34" charset="-34"/>
                      </a:endParaRPr>
                    </a:p>
                  </a:txBody>
                  <a:tcPr marL="68580" marR="68580" marT="0" marB="0">
                    <a:lnL w="12700" cap="flat" cmpd="sng" algn="ctr">
                      <a:solidFill>
                        <a:srgbClr val="00B0F0"/>
                      </a:solidFill>
                      <a:prstDash val="solid"/>
                      <a:round/>
                      <a:headEnd type="none" w="med" len="med"/>
                      <a:tailEnd type="none" w="med" len="med"/>
                    </a:lnL>
                    <a:noFill/>
                  </a:tcPr>
                </a:tc>
                <a:tc>
                  <a:txBody>
                    <a:bodyPr/>
                    <a:lstStyle/>
                    <a:p>
                      <a:pPr marR="215900" algn="r">
                        <a:spcAft>
                          <a:spcPts val="0"/>
                        </a:spcAft>
                        <a:tabLst>
                          <a:tab pos="2637155" algn="ctr"/>
                          <a:tab pos="5274310" algn="r"/>
                          <a:tab pos="457200" algn="l"/>
                        </a:tabLst>
                      </a:pPr>
                      <a:r>
                        <a:rPr lang="th-TH" sz="1100" dirty="0">
                          <a:effectLst/>
                          <a:latin typeface="CordiaUPC" pitchFamily="34" charset="-34"/>
                          <a:cs typeface="CordiaUPC" pitchFamily="34" charset="-34"/>
                        </a:rPr>
                        <a:t>188.45</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dirty="0">
                          <a:effectLst/>
                          <a:latin typeface="CordiaUPC" pitchFamily="34" charset="-34"/>
                          <a:cs typeface="CordiaUPC" pitchFamily="34" charset="-34"/>
                        </a:rPr>
                        <a:t>-</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marR="215900" algn="r">
                        <a:spcAft>
                          <a:spcPts val="0"/>
                        </a:spcAft>
                        <a:tabLst>
                          <a:tab pos="2637155" algn="ctr"/>
                          <a:tab pos="5274310" algn="r"/>
                          <a:tab pos="457200" algn="l"/>
                        </a:tabLst>
                      </a:pPr>
                      <a:r>
                        <a:rPr lang="en-US" sz="1100" dirty="0" smtClean="0">
                          <a:effectLst/>
                          <a:latin typeface="CordiaUPC" pitchFamily="34" charset="-34"/>
                          <a:cs typeface="CordiaUPC" pitchFamily="34" charset="-34"/>
                        </a:rPr>
                        <a:t>207.29</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dirty="0">
                          <a:effectLst/>
                          <a:latin typeface="CordiaUPC" pitchFamily="34" charset="-34"/>
                          <a:cs typeface="CordiaUPC" pitchFamily="34" charset="-34"/>
                        </a:rPr>
                        <a:t>-</a:t>
                      </a:r>
                      <a:endParaRPr lang="en-US" sz="1200" dirty="0">
                        <a:effectLst/>
                        <a:latin typeface="CordiaUPC" pitchFamily="34" charset="-34"/>
                        <a:ea typeface="Cordia New"/>
                        <a:cs typeface="CordiaUPC" pitchFamily="34" charset="-34"/>
                      </a:endParaRPr>
                    </a:p>
                  </a:txBody>
                  <a:tcPr marL="68580" marR="68580" marT="0" marB="0">
                    <a:noFill/>
                  </a:tcPr>
                </a:tc>
              </a:tr>
              <a:tr h="32496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 pos="2636838" algn="ctr"/>
                          <a:tab pos="5273675" algn="r"/>
                        </a:tabLst>
                      </a:pPr>
                      <a:r>
                        <a:rPr lang="th-TH" sz="1100" dirty="0" smtClean="0">
                          <a:effectLst/>
                          <a:latin typeface="CordiaUPC" pitchFamily="34" charset="-34"/>
                          <a:cs typeface="CordiaUPC" pitchFamily="34" charset="-34"/>
                        </a:rPr>
                        <a:t>4.</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Mr</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en-US"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Karoon</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lang="ca-ES" sz="1100" dirty="0" smtClean="0">
                          <a:latin typeface="CordiaUPC" pitchFamily="34" charset="-34"/>
                          <a:cs typeface="CordiaUPC" pitchFamily="34" charset="-34"/>
                        </a:rPr>
                        <a:t>Laoharatanun</a:t>
                      </a:r>
                      <a:endParaRPr kumimoji="0" lang="en-US" sz="1100" b="0" i="0" u="none" strike="noStrike" cap="none" normalizeH="0" baseline="0" dirty="0" smtClean="0">
                        <a:ln>
                          <a:noFill/>
                        </a:ln>
                        <a:solidFill>
                          <a:schemeClr val="tx1"/>
                        </a:solidFill>
                        <a:effectLst/>
                        <a:latin typeface="CordiaUPC" pitchFamily="34" charset="-34"/>
                        <a:cs typeface="CordiaUPC" pitchFamily="34" charset="-34"/>
                      </a:endParaRPr>
                    </a:p>
                    <a:p>
                      <a:pPr algn="just">
                        <a:spcAft>
                          <a:spcPts val="0"/>
                        </a:spcAft>
                        <a:tabLst>
                          <a:tab pos="2637155" algn="ctr"/>
                          <a:tab pos="5274310" algn="r"/>
                          <a:tab pos="457200" algn="l"/>
                        </a:tabLst>
                      </a:pPr>
                      <a:r>
                        <a:rPr lang="th-TH" sz="1100" dirty="0" smtClean="0">
                          <a:effectLst/>
                          <a:latin typeface="CordiaUPC" pitchFamily="34" charset="-34"/>
                          <a:cs typeface="CordiaUPC" pitchFamily="34" charset="-34"/>
                        </a:rPr>
                        <a:t>    </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Director</a:t>
                      </a:r>
                      <a:endParaRPr lang="en-US" sz="1200" dirty="0">
                        <a:effectLst/>
                        <a:latin typeface="CordiaUPC" pitchFamily="34" charset="-34"/>
                        <a:ea typeface="Cordia New"/>
                        <a:cs typeface="CordiaUPC" pitchFamily="34" charset="-34"/>
                      </a:endParaRPr>
                    </a:p>
                  </a:txBody>
                  <a:tcPr marL="68580" marR="68580" marT="0" marB="0">
                    <a:lnR w="12700" cap="flat" cmpd="sng" algn="ctr">
                      <a:solidFill>
                        <a:srgbClr val="00B0F0"/>
                      </a:solidFill>
                      <a:prstDash val="solid"/>
                      <a:round/>
                      <a:headEnd type="none" w="med" len="med"/>
                      <a:tailEnd type="none" w="med" len="med"/>
                    </a:lnR>
                    <a:noFill/>
                  </a:tcPr>
                </a:tc>
                <a:tc>
                  <a:txBody>
                    <a:bodyPr/>
                    <a:lstStyle/>
                    <a:p>
                      <a:pPr algn="just">
                        <a:spcAft>
                          <a:spcPts val="0"/>
                        </a:spcAft>
                        <a:tabLst>
                          <a:tab pos="2637155" algn="ctr"/>
                          <a:tab pos="5274310" algn="r"/>
                          <a:tab pos="457200" algn="l"/>
                        </a:tabLst>
                      </a:pPr>
                      <a:r>
                        <a:rPr lang="th-TH" sz="1100">
                          <a:effectLst/>
                          <a:latin typeface="CordiaUPC" pitchFamily="34" charset="-34"/>
                          <a:cs typeface="CordiaUPC" pitchFamily="34" charset="-34"/>
                        </a:rPr>
                        <a:t> </a:t>
                      </a:r>
                      <a:endParaRPr lang="en-US" sz="1200">
                        <a:effectLst/>
                        <a:latin typeface="CordiaUPC" pitchFamily="34" charset="-34"/>
                        <a:ea typeface="Cordia New"/>
                        <a:cs typeface="CordiaUPC" pitchFamily="34" charset="-34"/>
                      </a:endParaRPr>
                    </a:p>
                  </a:txBody>
                  <a:tcPr marL="68580" marR="68580" marT="0" marB="0">
                    <a:lnL w="12700" cap="flat" cmpd="sng" algn="ctr">
                      <a:solidFill>
                        <a:srgbClr val="00B0F0"/>
                      </a:solidFill>
                      <a:prstDash val="solid"/>
                      <a:round/>
                      <a:headEnd type="none" w="med" len="med"/>
                      <a:tailEnd type="none" w="med" len="med"/>
                    </a:lnL>
                    <a:noFill/>
                  </a:tcPr>
                </a:tc>
                <a:tc>
                  <a:txBody>
                    <a:bodyPr/>
                    <a:lstStyle/>
                    <a:p>
                      <a:pPr marR="215900" algn="r">
                        <a:spcAft>
                          <a:spcPts val="0"/>
                        </a:spcAft>
                        <a:tabLst>
                          <a:tab pos="2637155" algn="ctr"/>
                          <a:tab pos="5274310" algn="r"/>
                          <a:tab pos="457200" algn="l"/>
                        </a:tabLst>
                      </a:pPr>
                      <a:r>
                        <a:rPr lang="th-TH" sz="1100" dirty="0">
                          <a:effectLst/>
                          <a:latin typeface="CordiaUPC" pitchFamily="34" charset="-34"/>
                          <a:cs typeface="CordiaUPC" pitchFamily="34" charset="-34"/>
                        </a:rPr>
                        <a:t>192.52</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dirty="0">
                          <a:effectLst/>
                          <a:latin typeface="CordiaUPC" pitchFamily="34" charset="-34"/>
                          <a:cs typeface="CordiaUPC" pitchFamily="34" charset="-34"/>
                        </a:rPr>
                        <a:t>-</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marR="215900" algn="r">
                        <a:spcAft>
                          <a:spcPts val="0"/>
                        </a:spcAft>
                        <a:tabLst>
                          <a:tab pos="2637155" algn="ctr"/>
                          <a:tab pos="5274310" algn="r"/>
                          <a:tab pos="457200" algn="l"/>
                        </a:tabLst>
                      </a:pPr>
                      <a:r>
                        <a:rPr lang="en-US" sz="1100" dirty="0" smtClean="0">
                          <a:effectLst/>
                          <a:latin typeface="CordiaUPC" pitchFamily="34" charset="-34"/>
                          <a:cs typeface="CordiaUPC" pitchFamily="34" charset="-34"/>
                        </a:rPr>
                        <a:t>141.18</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dirty="0" smtClean="0">
                          <a:effectLst/>
                          <a:latin typeface="CordiaUPC" pitchFamily="34" charset="-34"/>
                          <a:cs typeface="CordiaUPC" pitchFamily="34" charset="-34"/>
                        </a:rPr>
                        <a:t>161.35-</a:t>
                      </a:r>
                      <a:endParaRPr lang="en-US" sz="1200" dirty="0">
                        <a:effectLst/>
                        <a:latin typeface="CordiaUPC" pitchFamily="34" charset="-34"/>
                        <a:ea typeface="Cordia New"/>
                        <a:cs typeface="CordiaUPC" pitchFamily="34" charset="-34"/>
                      </a:endParaRPr>
                    </a:p>
                  </a:txBody>
                  <a:tcPr marL="68580" marR="68580" marT="0" marB="0">
                    <a:noFill/>
                  </a:tcPr>
                </a:tc>
              </a:tr>
              <a:tr h="32496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 pos="2636838" algn="ctr"/>
                          <a:tab pos="5273675" algn="r"/>
                        </a:tabLst>
                        <a:defRPr/>
                      </a:pPr>
                      <a:r>
                        <a:rPr lang="th-TH" sz="1100" dirty="0">
                          <a:effectLst/>
                          <a:latin typeface="CordiaUPC" pitchFamily="34" charset="-34"/>
                          <a:cs typeface="CordiaUPC" pitchFamily="34" charset="-34"/>
                        </a:rPr>
                        <a:t>5.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Mr</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Chaiwat</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Atsawintarangkun</a:t>
                      </a:r>
                      <a:endParaRPr kumimoji="0" lang="en-US" sz="11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just" defTabSz="914400" rtl="0" eaLnBrk="1" fontAlgn="auto" latinLnBrk="0" hangingPunct="1">
                        <a:lnSpc>
                          <a:spcPct val="100000"/>
                        </a:lnSpc>
                        <a:spcBef>
                          <a:spcPts val="0"/>
                        </a:spcBef>
                        <a:spcAft>
                          <a:spcPts val="0"/>
                        </a:spcAft>
                        <a:buClrTx/>
                        <a:buSzTx/>
                        <a:buFontTx/>
                        <a:buNone/>
                        <a:tabLst>
                          <a:tab pos="2637155" algn="ctr"/>
                          <a:tab pos="5274310" algn="r"/>
                          <a:tab pos="457200" algn="l"/>
                        </a:tabLst>
                        <a:defRPr/>
                      </a:pPr>
                      <a:r>
                        <a:rPr lang="th-TH" sz="1100" dirty="0" smtClean="0">
                          <a:effectLst/>
                          <a:latin typeface="CordiaUPC" pitchFamily="34" charset="-34"/>
                          <a:cs typeface="CordiaUPC" pitchFamily="34" charset="-34"/>
                        </a:rPr>
                        <a:t>    </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The Chairman of the Audit </a:t>
                      </a:r>
                      <a:endParaRPr kumimoji="0" lang="en-US" sz="1100" b="0" i="0" u="none" strike="noStrike" cap="none" normalizeH="0" baseline="0" dirty="0" smtClean="0">
                        <a:ln>
                          <a:noFill/>
                        </a:ln>
                        <a:solidFill>
                          <a:schemeClr val="tx1"/>
                        </a:solidFill>
                        <a:effectLst/>
                        <a:latin typeface="CordiaUPC" pitchFamily="34" charset="-34"/>
                        <a:cs typeface="CordiaUPC" pitchFamily="34" charset="-34"/>
                      </a:endParaRPr>
                    </a:p>
                  </a:txBody>
                  <a:tcPr marL="68580" marR="68580" marT="0" marB="0">
                    <a:lnR w="12700" cap="flat" cmpd="sng" algn="ctr">
                      <a:solidFill>
                        <a:srgbClr val="00B0F0"/>
                      </a:solidFill>
                      <a:prstDash val="solid"/>
                      <a:round/>
                      <a:headEnd type="none" w="med" len="med"/>
                      <a:tailEnd type="none" w="med" len="med"/>
                    </a:lnR>
                    <a:noFill/>
                  </a:tcPr>
                </a:tc>
                <a:tc>
                  <a:txBody>
                    <a:bodyPr/>
                    <a:lstStyle/>
                    <a:p>
                      <a:pPr algn="just">
                        <a:spcAft>
                          <a:spcPts val="0"/>
                        </a:spcAft>
                        <a:tabLst>
                          <a:tab pos="2637155" algn="ctr"/>
                          <a:tab pos="5274310" algn="r"/>
                          <a:tab pos="457200" algn="l"/>
                        </a:tabLst>
                      </a:pPr>
                      <a:r>
                        <a:rPr lang="th-TH" sz="1100">
                          <a:effectLst/>
                          <a:latin typeface="CordiaUPC" pitchFamily="34" charset="-34"/>
                          <a:cs typeface="CordiaUPC" pitchFamily="34" charset="-34"/>
                        </a:rPr>
                        <a:t> </a:t>
                      </a:r>
                      <a:endParaRPr lang="en-US" sz="1200">
                        <a:effectLst/>
                        <a:latin typeface="CordiaUPC" pitchFamily="34" charset="-34"/>
                        <a:ea typeface="Cordia New"/>
                        <a:cs typeface="CordiaUPC" pitchFamily="34" charset="-34"/>
                      </a:endParaRPr>
                    </a:p>
                  </a:txBody>
                  <a:tcPr marL="68580" marR="68580" marT="0" marB="0">
                    <a:lnL w="12700" cap="flat" cmpd="sng" algn="ctr">
                      <a:solidFill>
                        <a:srgbClr val="00B0F0"/>
                      </a:solidFill>
                      <a:prstDash val="solid"/>
                      <a:round/>
                      <a:headEnd type="none" w="med" len="med"/>
                      <a:tailEnd type="none" w="med" len="med"/>
                    </a:lnL>
                    <a:noFill/>
                  </a:tcPr>
                </a:tc>
                <a:tc>
                  <a:txBody>
                    <a:bodyPr/>
                    <a:lstStyle/>
                    <a:p>
                      <a:pPr marR="215900" algn="r">
                        <a:spcAft>
                          <a:spcPts val="0"/>
                        </a:spcAft>
                        <a:tabLst>
                          <a:tab pos="2637155" algn="ctr"/>
                          <a:tab pos="5274310" algn="r"/>
                          <a:tab pos="457200" algn="l"/>
                        </a:tabLst>
                      </a:pPr>
                      <a:r>
                        <a:rPr lang="th-TH" sz="1100" dirty="0">
                          <a:effectLst/>
                          <a:latin typeface="CordiaUPC" pitchFamily="34" charset="-34"/>
                          <a:cs typeface="CordiaUPC" pitchFamily="34" charset="-34"/>
                        </a:rPr>
                        <a:t>136.68</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dirty="0">
                          <a:effectLst/>
                          <a:latin typeface="CordiaUPC" pitchFamily="34" charset="-34"/>
                          <a:cs typeface="CordiaUPC" pitchFamily="34" charset="-34"/>
                        </a:rPr>
                        <a:t>238.92</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marR="215900" algn="r">
                        <a:spcAft>
                          <a:spcPts val="0"/>
                        </a:spcAft>
                        <a:tabLst>
                          <a:tab pos="2637155" algn="ctr"/>
                          <a:tab pos="5274310" algn="r"/>
                          <a:tab pos="457200" algn="l"/>
                        </a:tabLst>
                      </a:pPr>
                      <a:r>
                        <a:rPr lang="th-TH" sz="1100" dirty="0" smtClean="0">
                          <a:effectLst/>
                          <a:latin typeface="CordiaUPC" pitchFamily="34" charset="-34"/>
                          <a:cs typeface="CordiaUPC" pitchFamily="34" charset="-34"/>
                        </a:rPr>
                        <a:t>150.35</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dirty="0" smtClean="0">
                          <a:effectLst/>
                          <a:latin typeface="CordiaUPC" pitchFamily="34" charset="-34"/>
                          <a:cs typeface="CordiaUPC" pitchFamily="34" charset="-34"/>
                        </a:rPr>
                        <a:t>262.81</a:t>
                      </a:r>
                      <a:endParaRPr lang="en-US" sz="1200" dirty="0">
                        <a:effectLst/>
                        <a:latin typeface="CordiaUPC" pitchFamily="34" charset="-34"/>
                        <a:ea typeface="Cordia New"/>
                        <a:cs typeface="CordiaUPC" pitchFamily="34" charset="-34"/>
                      </a:endParaRPr>
                    </a:p>
                  </a:txBody>
                  <a:tcPr marL="68580" marR="68580" marT="0" marB="0">
                    <a:noFill/>
                  </a:tcPr>
                </a:tc>
              </a:tr>
              <a:tr h="324968">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tab pos="2637155" algn="ctr"/>
                          <a:tab pos="5274310" algn="r"/>
                          <a:tab pos="102870" algn="l"/>
                        </a:tabLst>
                        <a:defRPr/>
                      </a:pPr>
                      <a:r>
                        <a:rPr lang="th-TH" sz="1100" dirty="0" smtClean="0">
                          <a:effectLst/>
                          <a:latin typeface="CordiaUPC" pitchFamily="34" charset="-34"/>
                          <a:cs typeface="CordiaUPC" pitchFamily="34" charset="-34"/>
                        </a:rPr>
                        <a:t>6.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Mrs</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Supaporn</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th-TH" sz="1100" b="0" i="0" u="none" strike="noStrike" cap="none" normalizeH="0" baseline="0" dirty="0" err="1" smtClean="0">
                          <a:ln>
                            <a:noFill/>
                          </a:ln>
                          <a:solidFill>
                            <a:schemeClr val="tx1"/>
                          </a:solidFill>
                          <a:effectLst/>
                          <a:latin typeface="CordiaUPC" pitchFamily="34" charset="-34"/>
                          <a:ea typeface="Times New Roman" pitchFamily="18" charset="0"/>
                          <a:cs typeface="CordiaUPC" pitchFamily="34" charset="-34"/>
                        </a:rPr>
                        <a:t>Jittmittraparp</a:t>
                      </a:r>
                      <a:endParaRPr lang="en-US" sz="1200" dirty="0">
                        <a:effectLst/>
                        <a:latin typeface="CordiaUPC" pitchFamily="34" charset="-34"/>
                        <a:cs typeface="CordiaUPC" pitchFamily="34" charset="-34"/>
                      </a:endParaRPr>
                    </a:p>
                    <a:p>
                      <a:pPr marL="0" marR="0" lvl="0" indent="0" algn="l" defTabSz="457200" rtl="0" eaLnBrk="1" fontAlgn="base" latinLnBrk="0" hangingPunct="1">
                        <a:lnSpc>
                          <a:spcPct val="100000"/>
                        </a:lnSpc>
                        <a:spcBef>
                          <a:spcPct val="0"/>
                        </a:spcBef>
                        <a:spcAft>
                          <a:spcPct val="0"/>
                        </a:spcAft>
                        <a:buClrTx/>
                        <a:buSzTx/>
                        <a:buFontTx/>
                        <a:buNone/>
                        <a:tabLst>
                          <a:tab pos="457200" algn="l"/>
                          <a:tab pos="2636838" algn="ctr"/>
                          <a:tab pos="5273675" algn="r"/>
                        </a:tabLst>
                      </a:pP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Audit Committee member</a:t>
                      </a:r>
                    </a:p>
                  </a:txBody>
                  <a:tcPr marL="68580" marR="68580" marT="0" marB="0">
                    <a:lnR w="12700" cap="flat" cmpd="sng" algn="ctr">
                      <a:solidFill>
                        <a:srgbClr val="00B0F0"/>
                      </a:solidFill>
                      <a:prstDash val="solid"/>
                      <a:round/>
                      <a:headEnd type="none" w="med" len="med"/>
                      <a:tailEnd type="none" w="med" len="med"/>
                    </a:lnR>
                    <a:noFill/>
                  </a:tcPr>
                </a:tc>
                <a:tc>
                  <a:txBody>
                    <a:bodyPr/>
                    <a:lstStyle/>
                    <a:p>
                      <a:pPr algn="just">
                        <a:spcAft>
                          <a:spcPts val="0"/>
                        </a:spcAft>
                        <a:tabLst>
                          <a:tab pos="2637155" algn="ctr"/>
                          <a:tab pos="5274310" algn="r"/>
                          <a:tab pos="457200" algn="l"/>
                        </a:tabLst>
                      </a:pPr>
                      <a:r>
                        <a:rPr lang="th-TH" sz="1100">
                          <a:effectLst/>
                          <a:latin typeface="CordiaUPC" pitchFamily="34" charset="-34"/>
                          <a:cs typeface="CordiaUPC" pitchFamily="34" charset="-34"/>
                        </a:rPr>
                        <a:t> </a:t>
                      </a:r>
                      <a:endParaRPr lang="en-US" sz="1200">
                        <a:effectLst/>
                        <a:latin typeface="CordiaUPC" pitchFamily="34" charset="-34"/>
                        <a:ea typeface="Cordia New"/>
                        <a:cs typeface="CordiaUPC" pitchFamily="34" charset="-34"/>
                      </a:endParaRPr>
                    </a:p>
                  </a:txBody>
                  <a:tcPr marL="68580" marR="68580" marT="0" marB="0">
                    <a:lnL w="12700" cap="flat" cmpd="sng" algn="ctr">
                      <a:solidFill>
                        <a:srgbClr val="00B0F0"/>
                      </a:solidFill>
                      <a:prstDash val="solid"/>
                      <a:round/>
                      <a:headEnd type="none" w="med" len="med"/>
                      <a:tailEnd type="none" w="med" len="med"/>
                    </a:lnL>
                    <a:noFill/>
                  </a:tcPr>
                </a:tc>
                <a:tc>
                  <a:txBody>
                    <a:bodyPr/>
                    <a:lstStyle/>
                    <a:p>
                      <a:pPr marR="215900" algn="r">
                        <a:spcAft>
                          <a:spcPts val="0"/>
                        </a:spcAft>
                        <a:tabLst>
                          <a:tab pos="2637155" algn="ctr"/>
                          <a:tab pos="5274310" algn="r"/>
                          <a:tab pos="457200" algn="l"/>
                        </a:tabLst>
                      </a:pPr>
                      <a:r>
                        <a:rPr lang="th-TH" sz="1100" dirty="0">
                          <a:effectLst/>
                          <a:latin typeface="CordiaUPC" pitchFamily="34" charset="-34"/>
                          <a:cs typeface="CordiaUPC" pitchFamily="34" charset="-34"/>
                        </a:rPr>
                        <a:t>116.68</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dirty="0">
                          <a:effectLst/>
                          <a:latin typeface="CordiaUPC" pitchFamily="34" charset="-34"/>
                          <a:cs typeface="CordiaUPC" pitchFamily="34" charset="-34"/>
                        </a:rPr>
                        <a:t>191.13</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marR="215900" algn="r">
                        <a:spcAft>
                          <a:spcPts val="0"/>
                        </a:spcAft>
                        <a:tabLst>
                          <a:tab pos="2637155" algn="ctr"/>
                          <a:tab pos="5274310" algn="r"/>
                          <a:tab pos="457200" algn="l"/>
                        </a:tabLst>
                      </a:pPr>
                      <a:r>
                        <a:rPr lang="th-TH" sz="1100" dirty="0" smtClean="0">
                          <a:effectLst/>
                          <a:latin typeface="CordiaUPC" pitchFamily="34" charset="-34"/>
                          <a:cs typeface="CordiaUPC" pitchFamily="34" charset="-34"/>
                        </a:rPr>
                        <a:t>128.35</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algn="r">
                        <a:spcAft>
                          <a:spcPts val="0"/>
                        </a:spcAft>
                        <a:tabLst>
                          <a:tab pos="2637155" algn="ctr"/>
                          <a:tab pos="5274310" algn="r"/>
                          <a:tab pos="457200" algn="l"/>
                        </a:tabLst>
                      </a:pPr>
                      <a:r>
                        <a:rPr lang="en-US" sz="1100" dirty="0" smtClean="0">
                          <a:effectLst/>
                          <a:latin typeface="CordiaUPC" pitchFamily="34" charset="-34"/>
                          <a:cs typeface="CordiaUPC" pitchFamily="34" charset="-34"/>
                        </a:rPr>
                        <a:t>210.25</a:t>
                      </a:r>
                      <a:endParaRPr lang="en-US" sz="1200" dirty="0">
                        <a:effectLst/>
                        <a:latin typeface="CordiaUPC" pitchFamily="34" charset="-34"/>
                        <a:ea typeface="Cordia New"/>
                        <a:cs typeface="CordiaUPC" pitchFamily="34" charset="-34"/>
                      </a:endParaRPr>
                    </a:p>
                  </a:txBody>
                  <a:tcPr marL="68580" marR="68580" marT="0" marB="0">
                    <a:noFill/>
                  </a:tcPr>
                </a:tc>
              </a:tr>
              <a:tr h="667547">
                <a:tc>
                  <a:txBody>
                    <a:bodyPr/>
                    <a:lstStyle/>
                    <a:p>
                      <a:pPr marL="0" lvl="0" indent="0">
                        <a:spcAft>
                          <a:spcPts val="0"/>
                        </a:spcAft>
                        <a:buFont typeface="+mj-lt"/>
                        <a:buNone/>
                        <a:tabLst>
                          <a:tab pos="2637155" algn="ctr"/>
                          <a:tab pos="5274310" algn="r"/>
                          <a:tab pos="102870" algn="l"/>
                        </a:tabLst>
                      </a:pPr>
                      <a:r>
                        <a:rPr lang="th-TH" sz="1100" dirty="0" smtClean="0">
                          <a:effectLst/>
                          <a:latin typeface="CordiaUPC" pitchFamily="34" charset="-34"/>
                          <a:cs typeface="CordiaUPC" pitchFamily="34" charset="-34"/>
                        </a:rPr>
                        <a:t>7. </a:t>
                      </a:r>
                      <a:r>
                        <a:rPr kumimoji="0" lang="en-US" sz="1100" b="0" i="0" u="none" strike="noStrike" cap="none" normalizeH="0" baseline="0" dirty="0" smtClean="0">
                          <a:ln>
                            <a:noFill/>
                          </a:ln>
                          <a:solidFill>
                            <a:schemeClr val="tx1"/>
                          </a:solidFill>
                          <a:effectLst/>
                          <a:latin typeface="CordiaUPC" pitchFamily="34" charset="-34"/>
                          <a:cs typeface="CordiaUPC" pitchFamily="34" charset="-34"/>
                        </a:rPr>
                        <a:t>Police Lieutenant General </a:t>
                      </a:r>
                      <a:endParaRPr lang="en-US" sz="1200" dirty="0">
                        <a:effectLst/>
                        <a:latin typeface="CordiaUPC" pitchFamily="34" charset="-34"/>
                        <a:cs typeface="CordiaUPC"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tab pos="2637155" algn="ctr"/>
                          <a:tab pos="5274310" algn="r"/>
                          <a:tab pos="457200" algn="l"/>
                        </a:tabLst>
                        <a:defRPr/>
                      </a:pPr>
                      <a:r>
                        <a:rPr lang="th-TH" sz="1100" dirty="0">
                          <a:effectLst/>
                          <a:latin typeface="CordiaUPC" pitchFamily="34" charset="-34"/>
                          <a:cs typeface="CordiaUPC" pitchFamily="34" charset="-34"/>
                        </a:rPr>
                        <a:t>   </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Audit Committee member</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lang="th-TH" sz="1100" dirty="0" smtClean="0">
                          <a:effectLst/>
                          <a:latin typeface="CordiaUPC" pitchFamily="34" charset="-34"/>
                          <a:cs typeface="CordiaUPC" pitchFamily="34" charset="-34"/>
                        </a:rPr>
                        <a:t>(</a:t>
                      </a:r>
                      <a:r>
                        <a:rPr lang="en-GB" sz="1200" kern="1200" dirty="0" smtClean="0">
                          <a:solidFill>
                            <a:schemeClr val="dk1"/>
                          </a:solidFill>
                          <a:effectLst/>
                          <a:latin typeface="+mn-lt"/>
                          <a:ea typeface="+mn-ea"/>
                          <a:cs typeface="+mn-cs"/>
                        </a:rPr>
                        <a:t>resigned</a:t>
                      </a:r>
                      <a:r>
                        <a:rPr lang="th-TH" sz="1200" kern="1200" dirty="0" smtClean="0">
                          <a:solidFill>
                            <a:schemeClr val="dk1"/>
                          </a:solidFill>
                          <a:effectLst/>
                          <a:latin typeface="+mn-lt"/>
                          <a:ea typeface="+mn-ea"/>
                          <a:cs typeface="+mn-cs"/>
                        </a:rPr>
                        <a:t>)</a:t>
                      </a:r>
                      <a:endParaRPr lang="en-US" sz="1200" dirty="0">
                        <a:effectLst/>
                        <a:latin typeface="CordiaUPC" pitchFamily="34" charset="-34"/>
                        <a:cs typeface="CordiaUPC" pitchFamily="34" charset="-34"/>
                      </a:endParaRPr>
                    </a:p>
                    <a:p>
                      <a:pPr marL="0" lvl="0" indent="0">
                        <a:spcAft>
                          <a:spcPts val="0"/>
                        </a:spcAft>
                        <a:buFont typeface="+mj-lt"/>
                        <a:buNone/>
                        <a:tabLst>
                          <a:tab pos="2637155" algn="ctr"/>
                          <a:tab pos="5274310" algn="r"/>
                          <a:tab pos="80010" algn="l"/>
                        </a:tabLst>
                      </a:pPr>
                      <a:r>
                        <a:rPr lang="th-TH" sz="1100" dirty="0" smtClean="0">
                          <a:effectLst/>
                          <a:latin typeface="CordiaUPC" pitchFamily="34" charset="-34"/>
                          <a:cs typeface="CordiaUPC" pitchFamily="34" charset="-34"/>
                        </a:rPr>
                        <a:t>8. </a:t>
                      </a:r>
                      <a:r>
                        <a:rPr lang="en-GB" sz="1200" kern="1200" dirty="0" err="1" smtClean="0">
                          <a:solidFill>
                            <a:schemeClr val="dk1"/>
                          </a:solidFill>
                          <a:effectLst/>
                          <a:latin typeface="+mn-lt"/>
                          <a:ea typeface="+mn-ea"/>
                          <a:cs typeface="+mn-cs"/>
                        </a:rPr>
                        <a:t>Assoc</a:t>
                      </a:r>
                      <a:r>
                        <a:rPr lang="en-GB" sz="1200" kern="1200" dirty="0" smtClean="0">
                          <a:solidFill>
                            <a:schemeClr val="dk1"/>
                          </a:solidFill>
                          <a:effectLst/>
                          <a:latin typeface="+mn-lt"/>
                          <a:ea typeface="+mn-ea"/>
                          <a:cs typeface="+mn-cs"/>
                        </a:rPr>
                        <a:t> Prof Dr </a:t>
                      </a:r>
                      <a:r>
                        <a:rPr lang="en-GB" sz="1200" kern="1200" dirty="0" err="1" smtClean="0">
                          <a:solidFill>
                            <a:schemeClr val="dk1"/>
                          </a:solidFill>
                          <a:effectLst/>
                          <a:latin typeface="+mn-lt"/>
                          <a:ea typeface="+mn-ea"/>
                          <a:cs typeface="+mn-cs"/>
                        </a:rPr>
                        <a:t>Pasu</a:t>
                      </a:r>
                      <a:r>
                        <a:rPr lang="en-GB" sz="1200" kern="1200" dirty="0" smtClean="0">
                          <a:solidFill>
                            <a:schemeClr val="dk1"/>
                          </a:solidFill>
                          <a:effectLst/>
                          <a:latin typeface="+mn-lt"/>
                          <a:ea typeface="+mn-ea"/>
                          <a:cs typeface="+mn-cs"/>
                        </a:rPr>
                        <a:t> </a:t>
                      </a:r>
                      <a:r>
                        <a:rPr lang="en-GB" sz="1200" kern="1200" dirty="0" err="1" smtClean="0">
                          <a:solidFill>
                            <a:schemeClr val="dk1"/>
                          </a:solidFill>
                          <a:effectLst/>
                          <a:latin typeface="+mn-lt"/>
                          <a:ea typeface="+mn-ea"/>
                          <a:cs typeface="+mn-cs"/>
                        </a:rPr>
                        <a:t>Decharin</a:t>
                      </a:r>
                      <a:r>
                        <a:rPr lang="en-GB" sz="1200" kern="1200" dirty="0" smtClean="0">
                          <a:solidFill>
                            <a:schemeClr val="dk1"/>
                          </a:solidFill>
                          <a:effectLst/>
                          <a:latin typeface="+mn-lt"/>
                          <a:ea typeface="+mn-ea"/>
                          <a:cs typeface="+mn-cs"/>
                        </a:rPr>
                        <a:t> </a:t>
                      </a:r>
                      <a:r>
                        <a:rPr lang="th-TH" sz="1200" dirty="0" smtClean="0">
                          <a:effectLst/>
                          <a:latin typeface="CordiaUPC" pitchFamily="34" charset="-34"/>
                          <a:cs typeface="CordiaUPC" pitchFamily="34" charset="-34"/>
                        </a:rPr>
                        <a:t> </a:t>
                      </a:r>
                      <a:endParaRPr lang="en-US" sz="1200" dirty="0" smtClean="0">
                        <a:effectLst/>
                        <a:latin typeface="CordiaUPC" pitchFamily="34" charset="-34"/>
                        <a:cs typeface="CordiaUPC" pitchFamily="34" charset="-34"/>
                      </a:endParaRPr>
                    </a:p>
                    <a:p>
                      <a:pPr marL="0" lvl="0" indent="0">
                        <a:spcAft>
                          <a:spcPts val="0"/>
                        </a:spcAft>
                        <a:buFont typeface="+mj-lt"/>
                        <a:buNone/>
                        <a:tabLst>
                          <a:tab pos="2637155" algn="ctr"/>
                          <a:tab pos="5274310" algn="r"/>
                          <a:tab pos="80010" algn="l"/>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en-US"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Audit Committee member</a:t>
                      </a:r>
                      <a:r>
                        <a:rPr kumimoji="0" lang="th-TH" sz="11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endParaRPr lang="en-US" sz="1200" dirty="0">
                        <a:effectLst/>
                        <a:latin typeface="CordiaUPC" pitchFamily="34" charset="-34"/>
                        <a:ea typeface="Cordia New"/>
                        <a:cs typeface="CordiaUPC" pitchFamily="34" charset="-34"/>
                      </a:endParaRPr>
                    </a:p>
                  </a:txBody>
                  <a:tcPr marL="68580" marR="68580" marT="0" marB="0">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noFill/>
                  </a:tcPr>
                </a:tc>
                <a:tc>
                  <a:txBody>
                    <a:bodyPr/>
                    <a:lstStyle/>
                    <a:p>
                      <a:pPr algn="just">
                        <a:spcAft>
                          <a:spcPts val="0"/>
                        </a:spcAft>
                        <a:tabLst>
                          <a:tab pos="2637155" algn="ctr"/>
                          <a:tab pos="5274310" algn="r"/>
                          <a:tab pos="457200" algn="l"/>
                        </a:tabLst>
                      </a:pPr>
                      <a:r>
                        <a:rPr lang="th-TH" sz="1100">
                          <a:effectLst/>
                          <a:latin typeface="CordiaUPC" pitchFamily="34" charset="-34"/>
                          <a:cs typeface="CordiaUPC" pitchFamily="34" charset="-34"/>
                        </a:rPr>
                        <a:t> </a:t>
                      </a:r>
                      <a:endParaRPr lang="en-US" sz="1200">
                        <a:effectLst/>
                        <a:latin typeface="CordiaUPC" pitchFamily="34" charset="-34"/>
                        <a:ea typeface="Cordia New"/>
                        <a:cs typeface="CordiaUPC" pitchFamily="34" charset="-34"/>
                      </a:endParaRPr>
                    </a:p>
                  </a:txBody>
                  <a:tcPr marL="68580" marR="68580" marT="0" marB="0">
                    <a:lnL w="12700" cap="flat" cmpd="sng" algn="ctr">
                      <a:solidFill>
                        <a:srgbClr val="00B0F0"/>
                      </a:solidFill>
                      <a:prstDash val="solid"/>
                      <a:round/>
                      <a:headEnd type="none" w="med" len="med"/>
                      <a:tailEnd type="none" w="med" len="med"/>
                    </a:lnL>
                    <a:lnB w="12700" cap="flat" cmpd="sng" algn="ctr">
                      <a:solidFill>
                        <a:srgbClr val="00B0F0"/>
                      </a:solidFill>
                      <a:prstDash val="solid"/>
                      <a:round/>
                      <a:headEnd type="none" w="med" len="med"/>
                      <a:tailEnd type="none" w="med" len="med"/>
                    </a:lnB>
                    <a:noFill/>
                  </a:tcPr>
                </a:tc>
                <a:tc>
                  <a:txBody>
                    <a:bodyPr/>
                    <a:lstStyle/>
                    <a:p>
                      <a:pPr marR="215900" algn="r">
                        <a:spcAft>
                          <a:spcPts val="0"/>
                        </a:spcAft>
                        <a:tabLst>
                          <a:tab pos="2637155" algn="ctr"/>
                          <a:tab pos="5274310" algn="r"/>
                          <a:tab pos="457200" algn="l"/>
                        </a:tabLst>
                      </a:pPr>
                      <a:r>
                        <a:rPr lang="th-TH" sz="1100" dirty="0">
                          <a:effectLst/>
                          <a:latin typeface="CordiaUPC" pitchFamily="34" charset="-34"/>
                          <a:cs typeface="CordiaUPC" pitchFamily="34" charset="-34"/>
                        </a:rPr>
                        <a:t>63.71</a:t>
                      </a:r>
                      <a:endParaRPr lang="en-US" sz="1200" dirty="0">
                        <a:effectLst/>
                        <a:latin typeface="CordiaUPC" pitchFamily="34" charset="-34"/>
                        <a:cs typeface="CordiaUPC" pitchFamily="34" charset="-34"/>
                      </a:endParaRPr>
                    </a:p>
                    <a:p>
                      <a:pPr marR="215900" algn="r">
                        <a:spcAft>
                          <a:spcPts val="0"/>
                        </a:spcAft>
                        <a:tabLst>
                          <a:tab pos="2637155" algn="ctr"/>
                          <a:tab pos="5274310" algn="r"/>
                          <a:tab pos="457200" algn="l"/>
                        </a:tabLst>
                      </a:pPr>
                      <a:r>
                        <a:rPr lang="en-US" sz="1100" dirty="0">
                          <a:effectLst/>
                          <a:latin typeface="CordiaUPC" pitchFamily="34" charset="-34"/>
                          <a:cs typeface="CordiaUPC" pitchFamily="34" charset="-34"/>
                        </a:rPr>
                        <a:t> </a:t>
                      </a:r>
                      <a:endParaRPr lang="en-US" sz="1200" dirty="0">
                        <a:effectLst/>
                        <a:latin typeface="CordiaUPC" pitchFamily="34" charset="-34"/>
                        <a:cs typeface="CordiaUPC" pitchFamily="34" charset="-34"/>
                      </a:endParaRPr>
                    </a:p>
                    <a:p>
                      <a:pPr marR="215900" algn="r">
                        <a:spcAft>
                          <a:spcPts val="0"/>
                        </a:spcAft>
                        <a:tabLst>
                          <a:tab pos="2637155" algn="ctr"/>
                          <a:tab pos="5274310" algn="r"/>
                          <a:tab pos="457200" algn="l"/>
                        </a:tabLst>
                      </a:pPr>
                      <a:r>
                        <a:rPr lang="en-US" sz="1100" dirty="0">
                          <a:effectLst/>
                          <a:latin typeface="CordiaUPC" pitchFamily="34" charset="-34"/>
                          <a:cs typeface="CordiaUPC" pitchFamily="34" charset="-34"/>
                        </a:rPr>
                        <a:t> </a:t>
                      </a:r>
                      <a:endParaRPr lang="en-US" sz="1200" dirty="0">
                        <a:effectLst/>
                        <a:latin typeface="CordiaUPC" pitchFamily="34" charset="-34"/>
                        <a:cs typeface="CordiaUPC" pitchFamily="34" charset="-34"/>
                      </a:endParaRPr>
                    </a:p>
                    <a:p>
                      <a:pPr marR="215900" algn="r">
                        <a:spcAft>
                          <a:spcPts val="0"/>
                        </a:spcAft>
                        <a:tabLst>
                          <a:tab pos="2637155" algn="ctr"/>
                          <a:tab pos="5274310" algn="r"/>
                          <a:tab pos="457200" algn="l"/>
                        </a:tabLst>
                      </a:pPr>
                      <a:r>
                        <a:rPr lang="th-TH" sz="1100" dirty="0">
                          <a:effectLst/>
                          <a:latin typeface="CordiaUPC" pitchFamily="34" charset="-34"/>
                          <a:cs typeface="CordiaUPC" pitchFamily="34" charset="-34"/>
                        </a:rPr>
                        <a:t>16.30</a:t>
                      </a:r>
                      <a:endParaRPr lang="en-US" sz="1200" dirty="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algn="r">
                        <a:spcAft>
                          <a:spcPts val="0"/>
                        </a:spcAft>
                        <a:tabLst>
                          <a:tab pos="2637155" algn="ctr"/>
                          <a:tab pos="5274310" algn="r"/>
                          <a:tab pos="457200" algn="l"/>
                        </a:tabLst>
                      </a:pPr>
                      <a:r>
                        <a:rPr lang="en-US" sz="1100" dirty="0">
                          <a:effectLst/>
                          <a:latin typeface="CordiaUPC" pitchFamily="34" charset="-34"/>
                          <a:cs typeface="CordiaUPC" pitchFamily="34" charset="-34"/>
                        </a:rPr>
                        <a:t>191.13</a:t>
                      </a:r>
                      <a:endParaRPr lang="en-US" sz="1200" dirty="0">
                        <a:effectLst/>
                        <a:latin typeface="CordiaUPC" pitchFamily="34" charset="-34"/>
                        <a:cs typeface="CordiaUPC" pitchFamily="34" charset="-34"/>
                      </a:endParaRPr>
                    </a:p>
                    <a:p>
                      <a:pPr algn="r">
                        <a:spcAft>
                          <a:spcPts val="0"/>
                        </a:spcAft>
                        <a:tabLst>
                          <a:tab pos="2637155" algn="ctr"/>
                          <a:tab pos="5274310" algn="r"/>
                          <a:tab pos="457200" algn="l"/>
                        </a:tabLst>
                      </a:pPr>
                      <a:r>
                        <a:rPr lang="en-US" sz="1100" dirty="0">
                          <a:effectLst/>
                          <a:latin typeface="CordiaUPC" pitchFamily="34" charset="-34"/>
                          <a:cs typeface="CordiaUPC" pitchFamily="34" charset="-34"/>
                        </a:rPr>
                        <a:t> </a:t>
                      </a:r>
                      <a:endParaRPr lang="en-US" sz="1200" dirty="0">
                        <a:effectLst/>
                        <a:latin typeface="CordiaUPC" pitchFamily="34" charset="-34"/>
                        <a:cs typeface="CordiaUPC" pitchFamily="34" charset="-34"/>
                      </a:endParaRPr>
                    </a:p>
                    <a:p>
                      <a:pPr algn="r">
                        <a:spcAft>
                          <a:spcPts val="0"/>
                        </a:spcAft>
                        <a:tabLst>
                          <a:tab pos="2637155" algn="ctr"/>
                          <a:tab pos="5274310" algn="r"/>
                          <a:tab pos="457200" algn="l"/>
                        </a:tabLst>
                      </a:pPr>
                      <a:r>
                        <a:rPr lang="en-US" sz="1100" dirty="0">
                          <a:effectLst/>
                          <a:latin typeface="CordiaUPC" pitchFamily="34" charset="-34"/>
                          <a:cs typeface="CordiaUPC" pitchFamily="34" charset="-34"/>
                        </a:rPr>
                        <a:t> </a:t>
                      </a:r>
                      <a:endParaRPr lang="en-US" sz="1200" dirty="0">
                        <a:effectLst/>
                        <a:latin typeface="CordiaUPC" pitchFamily="34" charset="-34"/>
                        <a:cs typeface="CordiaUPC" pitchFamily="34" charset="-34"/>
                      </a:endParaRPr>
                    </a:p>
                    <a:p>
                      <a:pPr algn="r">
                        <a:spcAft>
                          <a:spcPts val="0"/>
                        </a:spcAft>
                        <a:tabLst>
                          <a:tab pos="2637155" algn="ctr"/>
                          <a:tab pos="5274310" algn="r"/>
                          <a:tab pos="457200" algn="l"/>
                        </a:tabLst>
                      </a:pPr>
                      <a:r>
                        <a:rPr lang="en-US" sz="1100" dirty="0">
                          <a:effectLst/>
                          <a:latin typeface="CordiaUPC" pitchFamily="34" charset="-34"/>
                          <a:cs typeface="CordiaUPC" pitchFamily="34" charset="-34"/>
                        </a:rPr>
                        <a:t>16.30</a:t>
                      </a:r>
                      <a:endParaRPr lang="en-US" sz="1200" dirty="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marR="215900" algn="r">
                        <a:spcAft>
                          <a:spcPts val="0"/>
                        </a:spcAft>
                        <a:tabLst>
                          <a:tab pos="2637155" algn="ctr"/>
                          <a:tab pos="5274310" algn="r"/>
                          <a:tab pos="457200" algn="l"/>
                        </a:tabLst>
                      </a:pPr>
                      <a:r>
                        <a:rPr lang="th-TH" sz="1100" dirty="0" smtClean="0">
                          <a:effectLst/>
                          <a:latin typeface="CordiaUPC" pitchFamily="34" charset="-34"/>
                          <a:cs typeface="CordiaUPC" pitchFamily="34" charset="-34"/>
                        </a:rPr>
                        <a:t>-</a:t>
                      </a:r>
                      <a:endParaRPr lang="en-US" sz="1200" dirty="0">
                        <a:effectLst/>
                        <a:latin typeface="CordiaUPC" pitchFamily="34" charset="-34"/>
                        <a:cs typeface="CordiaUPC" pitchFamily="34" charset="-34"/>
                      </a:endParaRPr>
                    </a:p>
                    <a:p>
                      <a:pPr marR="215900" algn="r">
                        <a:spcAft>
                          <a:spcPts val="0"/>
                        </a:spcAft>
                        <a:tabLst>
                          <a:tab pos="2637155" algn="ctr"/>
                          <a:tab pos="5274310" algn="r"/>
                          <a:tab pos="457200" algn="l"/>
                        </a:tabLst>
                      </a:pPr>
                      <a:r>
                        <a:rPr lang="en-US" sz="1100" dirty="0">
                          <a:effectLst/>
                          <a:latin typeface="CordiaUPC" pitchFamily="34" charset="-34"/>
                          <a:cs typeface="CordiaUPC" pitchFamily="34" charset="-34"/>
                        </a:rPr>
                        <a:t> </a:t>
                      </a:r>
                      <a:endParaRPr lang="en-US" sz="1200" dirty="0">
                        <a:effectLst/>
                        <a:latin typeface="CordiaUPC" pitchFamily="34" charset="-34"/>
                        <a:cs typeface="CordiaUPC" pitchFamily="34" charset="-34"/>
                      </a:endParaRPr>
                    </a:p>
                    <a:p>
                      <a:pPr marR="215900" algn="r">
                        <a:spcAft>
                          <a:spcPts val="0"/>
                        </a:spcAft>
                        <a:tabLst>
                          <a:tab pos="2637155" algn="ctr"/>
                          <a:tab pos="5274310" algn="r"/>
                          <a:tab pos="457200" algn="l"/>
                        </a:tabLst>
                      </a:pPr>
                      <a:r>
                        <a:rPr lang="en-US" sz="1100" dirty="0">
                          <a:effectLst/>
                          <a:latin typeface="CordiaUPC" pitchFamily="34" charset="-34"/>
                          <a:cs typeface="CordiaUPC" pitchFamily="34" charset="-34"/>
                        </a:rPr>
                        <a:t> </a:t>
                      </a:r>
                      <a:endParaRPr lang="en-US" sz="1200" dirty="0">
                        <a:effectLst/>
                        <a:latin typeface="CordiaUPC" pitchFamily="34" charset="-34"/>
                        <a:cs typeface="CordiaUPC" pitchFamily="34" charset="-34"/>
                      </a:endParaRPr>
                    </a:p>
                    <a:p>
                      <a:pPr marR="215900" algn="r">
                        <a:spcAft>
                          <a:spcPts val="0"/>
                        </a:spcAft>
                        <a:tabLst>
                          <a:tab pos="2637155" algn="ctr"/>
                          <a:tab pos="5274310" algn="r"/>
                          <a:tab pos="457200" algn="l"/>
                        </a:tabLst>
                      </a:pPr>
                      <a:r>
                        <a:rPr lang="th-TH" sz="1100" dirty="0" smtClean="0">
                          <a:effectLst/>
                          <a:latin typeface="CordiaUPC" pitchFamily="34" charset="-34"/>
                          <a:cs typeface="CordiaUPC" pitchFamily="34" charset="-34"/>
                        </a:rPr>
                        <a:t>105.94</a:t>
                      </a:r>
                      <a:endParaRPr lang="en-US" sz="1200" dirty="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algn="r">
                        <a:spcAft>
                          <a:spcPts val="0"/>
                        </a:spcAft>
                        <a:tabLst>
                          <a:tab pos="2637155" algn="ctr"/>
                          <a:tab pos="5274310" algn="r"/>
                          <a:tab pos="457200" algn="l"/>
                        </a:tabLst>
                      </a:pPr>
                      <a:r>
                        <a:rPr lang="en-US" sz="1100" dirty="0" smtClean="0">
                          <a:effectLst/>
                          <a:latin typeface="CordiaUPC" pitchFamily="34" charset="-34"/>
                          <a:cs typeface="CordiaUPC" pitchFamily="34" charset="-34"/>
                        </a:rPr>
                        <a:t>-</a:t>
                      </a:r>
                      <a:endParaRPr lang="en-US" sz="1200" dirty="0">
                        <a:effectLst/>
                        <a:latin typeface="CordiaUPC" pitchFamily="34" charset="-34"/>
                        <a:cs typeface="CordiaUPC" pitchFamily="34" charset="-34"/>
                      </a:endParaRPr>
                    </a:p>
                    <a:p>
                      <a:pPr algn="r">
                        <a:spcAft>
                          <a:spcPts val="0"/>
                        </a:spcAft>
                        <a:tabLst>
                          <a:tab pos="2637155" algn="ctr"/>
                          <a:tab pos="5274310" algn="r"/>
                          <a:tab pos="457200" algn="l"/>
                        </a:tabLst>
                      </a:pPr>
                      <a:r>
                        <a:rPr lang="en-US" sz="1100" dirty="0">
                          <a:effectLst/>
                          <a:latin typeface="CordiaUPC" pitchFamily="34" charset="-34"/>
                          <a:cs typeface="CordiaUPC" pitchFamily="34" charset="-34"/>
                        </a:rPr>
                        <a:t> </a:t>
                      </a:r>
                      <a:endParaRPr lang="en-US" sz="1200" dirty="0">
                        <a:effectLst/>
                        <a:latin typeface="CordiaUPC" pitchFamily="34" charset="-34"/>
                        <a:cs typeface="CordiaUPC" pitchFamily="34" charset="-34"/>
                      </a:endParaRPr>
                    </a:p>
                    <a:p>
                      <a:pPr algn="r">
                        <a:spcAft>
                          <a:spcPts val="0"/>
                        </a:spcAft>
                        <a:tabLst>
                          <a:tab pos="2637155" algn="ctr"/>
                          <a:tab pos="5274310" algn="r"/>
                          <a:tab pos="457200" algn="l"/>
                        </a:tabLst>
                      </a:pPr>
                      <a:r>
                        <a:rPr lang="en-US" sz="1100" dirty="0">
                          <a:effectLst/>
                          <a:latin typeface="CordiaUPC" pitchFamily="34" charset="-34"/>
                          <a:cs typeface="CordiaUPC" pitchFamily="34" charset="-34"/>
                        </a:rPr>
                        <a:t> </a:t>
                      </a:r>
                      <a:endParaRPr lang="en-US" sz="1200" dirty="0">
                        <a:effectLst/>
                        <a:latin typeface="CordiaUPC" pitchFamily="34" charset="-34"/>
                        <a:cs typeface="CordiaUPC" pitchFamily="34" charset="-34"/>
                      </a:endParaRPr>
                    </a:p>
                    <a:p>
                      <a:pPr algn="r">
                        <a:spcAft>
                          <a:spcPts val="0"/>
                        </a:spcAft>
                        <a:tabLst>
                          <a:tab pos="2637155" algn="ctr"/>
                          <a:tab pos="5274310" algn="r"/>
                          <a:tab pos="457200" algn="l"/>
                        </a:tabLst>
                      </a:pPr>
                      <a:r>
                        <a:rPr lang="en-US" sz="1100" dirty="0" smtClean="0">
                          <a:effectLst/>
                          <a:latin typeface="CordiaUPC" pitchFamily="34" charset="-34"/>
                          <a:cs typeface="CordiaUPC" pitchFamily="34" charset="-34"/>
                        </a:rPr>
                        <a:t>210.25</a:t>
                      </a:r>
                      <a:endParaRPr lang="en-US" sz="1200" dirty="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r>
              <a:tr h="162484">
                <a:tc>
                  <a:txBody>
                    <a:bodyPr/>
                    <a:lstStyle/>
                    <a:p>
                      <a:pPr algn="ctr">
                        <a:spcAft>
                          <a:spcPts val="0"/>
                        </a:spcAft>
                        <a:tabLst>
                          <a:tab pos="2637155" algn="ctr"/>
                          <a:tab pos="5274310" algn="r"/>
                          <a:tab pos="457200" algn="l"/>
                        </a:tabLst>
                      </a:pPr>
                      <a:r>
                        <a:rPr lang="th-TH" sz="1100" dirty="0">
                          <a:effectLst/>
                          <a:latin typeface="CordiaUPC" pitchFamily="34" charset="-34"/>
                          <a:cs typeface="CordiaUPC" pitchFamily="34" charset="-34"/>
                        </a:rPr>
                        <a:t>รวม</a:t>
                      </a:r>
                      <a:endParaRPr lang="en-US" sz="1200" dirty="0">
                        <a:effectLst/>
                        <a:latin typeface="CordiaUPC" pitchFamily="34" charset="-34"/>
                        <a:ea typeface="Cordia New"/>
                        <a:cs typeface="CordiaUPC" pitchFamily="34" charset="-34"/>
                      </a:endParaRPr>
                    </a:p>
                  </a:txBody>
                  <a:tcPr marL="68580" marR="68580" marT="0" marB="0">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just">
                        <a:spcAft>
                          <a:spcPts val="0"/>
                        </a:spcAft>
                        <a:tabLst>
                          <a:tab pos="2637155" algn="ctr"/>
                          <a:tab pos="5274310" algn="r"/>
                          <a:tab pos="457200" algn="l"/>
                        </a:tabLst>
                      </a:pPr>
                      <a:r>
                        <a:rPr lang="th-TH" sz="1100">
                          <a:effectLst/>
                          <a:latin typeface="CordiaUPC" pitchFamily="34" charset="-34"/>
                          <a:cs typeface="CordiaUPC" pitchFamily="34" charset="-34"/>
                        </a:rPr>
                        <a:t> </a:t>
                      </a:r>
                      <a:endParaRPr lang="en-US" sz="1200">
                        <a:effectLst/>
                        <a:latin typeface="CordiaUPC" pitchFamily="34" charset="-34"/>
                        <a:ea typeface="Cordia New"/>
                        <a:cs typeface="CordiaUPC" pitchFamily="34" charset="-34"/>
                      </a:endParaRPr>
                    </a:p>
                  </a:txBody>
                  <a:tcPr marL="68580" marR="68580" marT="0" marB="0">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R="215900" algn="r">
                        <a:spcAft>
                          <a:spcPts val="0"/>
                        </a:spcAft>
                        <a:tabLst>
                          <a:tab pos="2637155" algn="ctr"/>
                          <a:tab pos="5274310" algn="r"/>
                          <a:tab pos="457200" algn="l"/>
                        </a:tabLst>
                      </a:pPr>
                      <a:r>
                        <a:rPr lang="en-US" sz="1100" dirty="0">
                          <a:effectLst/>
                          <a:latin typeface="CordiaUPC" pitchFamily="34" charset="-34"/>
                          <a:cs typeface="CordiaUPC" pitchFamily="34" charset="-34"/>
                        </a:rPr>
                        <a:t>1,007.10</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r">
                        <a:spcAft>
                          <a:spcPts val="0"/>
                        </a:spcAft>
                        <a:tabLst>
                          <a:tab pos="2637155" algn="ctr"/>
                          <a:tab pos="5274310" algn="r"/>
                          <a:tab pos="457200" algn="l"/>
                        </a:tabLst>
                      </a:pPr>
                      <a:r>
                        <a:rPr lang="en-US" sz="1100" dirty="0">
                          <a:effectLst/>
                          <a:latin typeface="CordiaUPC" pitchFamily="34" charset="-34"/>
                          <a:cs typeface="CordiaUPC" pitchFamily="34" charset="-34"/>
                        </a:rPr>
                        <a:t>637.48</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R="215900" algn="r">
                        <a:spcAft>
                          <a:spcPts val="0"/>
                        </a:spcAft>
                        <a:tabLst>
                          <a:tab pos="2637155" algn="ctr"/>
                          <a:tab pos="5274310" algn="r"/>
                          <a:tab pos="457200" algn="l"/>
                        </a:tabLst>
                      </a:pPr>
                      <a:r>
                        <a:rPr lang="en-US" sz="1100" dirty="0" smtClean="0">
                          <a:effectLst/>
                          <a:latin typeface="CordiaUPC" pitchFamily="34" charset="-34"/>
                          <a:cs typeface="CordiaUPC" pitchFamily="34" charset="-34"/>
                        </a:rPr>
                        <a:t>984.11</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r">
                        <a:spcAft>
                          <a:spcPts val="0"/>
                        </a:spcAft>
                        <a:tabLst>
                          <a:tab pos="2637155" algn="ctr"/>
                          <a:tab pos="5274310" algn="r"/>
                          <a:tab pos="457200" algn="l"/>
                        </a:tabLst>
                      </a:pPr>
                      <a:r>
                        <a:rPr lang="en-US" sz="1100" dirty="0" smtClean="0">
                          <a:effectLst/>
                          <a:latin typeface="CordiaUPC" pitchFamily="34" charset="-34"/>
                          <a:cs typeface="CordiaUPC" pitchFamily="34" charset="-34"/>
                        </a:rPr>
                        <a:t>844.66</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bl>
          </a:graphicData>
        </a:graphic>
      </p:graphicFrame>
      <p:graphicFrame>
        <p:nvGraphicFramePr>
          <p:cNvPr id="3" name="ตาราง 2"/>
          <p:cNvGraphicFramePr>
            <a:graphicFrameLocks noGrp="1"/>
          </p:cNvGraphicFramePr>
          <p:nvPr>
            <p:extLst>
              <p:ext uri="{D42A27DB-BD31-4B8C-83A1-F6EECF244321}">
                <p14:modId xmlns:p14="http://schemas.microsoft.com/office/powerpoint/2010/main" val="3748130853"/>
              </p:ext>
            </p:extLst>
          </p:nvPr>
        </p:nvGraphicFramePr>
        <p:xfrm>
          <a:off x="513463" y="8026670"/>
          <a:ext cx="5832649" cy="1501140"/>
        </p:xfrm>
        <a:graphic>
          <a:graphicData uri="http://schemas.openxmlformats.org/drawingml/2006/table">
            <a:tbl>
              <a:tblPr>
                <a:tableStyleId>{5C22544A-7EE6-4342-B048-85BDC9FD1C3A}</a:tableStyleId>
              </a:tblPr>
              <a:tblGrid>
                <a:gridCol w="2414904"/>
                <a:gridCol w="728372"/>
                <a:gridCol w="980146"/>
                <a:gridCol w="730499"/>
                <a:gridCol w="978728"/>
              </a:tblGrid>
              <a:tr h="0">
                <a:tc>
                  <a:txBody>
                    <a:bodyPr/>
                    <a:lstStyle/>
                    <a:p>
                      <a:pPr algn="just">
                        <a:spcAft>
                          <a:spcPts val="0"/>
                        </a:spcAft>
                        <a:tabLst>
                          <a:tab pos="2637155" algn="ctr"/>
                          <a:tab pos="5274310" algn="r"/>
                          <a:tab pos="457200" algn="l"/>
                        </a:tabLst>
                      </a:pPr>
                      <a:r>
                        <a:rPr lang="en-US" sz="1200" dirty="0">
                          <a:effectLst/>
                        </a:rPr>
                        <a:t> </a:t>
                      </a:r>
                      <a:endParaRPr lang="en-US" sz="1200" dirty="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noFill/>
                  </a:tcPr>
                </a:tc>
                <a:tc gridSpan="2">
                  <a:txBody>
                    <a:bodyPr/>
                    <a:lstStyle/>
                    <a:p>
                      <a:pPr algn="ctr">
                        <a:spcAft>
                          <a:spcPts val="0"/>
                        </a:spcAft>
                        <a:tabLst>
                          <a:tab pos="2637155" algn="ctr"/>
                          <a:tab pos="5274310" algn="r"/>
                          <a:tab pos="457200" algn="l"/>
                        </a:tabLst>
                      </a:pPr>
                      <a:r>
                        <a:rPr lang="th-TH" sz="1200" dirty="0" smtClean="0">
                          <a:effectLst/>
                        </a:rPr>
                        <a:t>2016</a:t>
                      </a:r>
                      <a:endParaRPr lang="en-US" sz="1200" dirty="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noFill/>
                  </a:tcPr>
                </a:tc>
                <a:tc hMerge="1">
                  <a:txBody>
                    <a:bodyPr/>
                    <a:lstStyle/>
                    <a:p>
                      <a:endParaRPr lang="th-TH"/>
                    </a:p>
                  </a:txBody>
                  <a:tcPr/>
                </a:tc>
                <a:tc gridSpan="2">
                  <a:txBody>
                    <a:bodyPr/>
                    <a:lstStyle/>
                    <a:p>
                      <a:pPr algn="ctr">
                        <a:spcAft>
                          <a:spcPts val="0"/>
                        </a:spcAft>
                        <a:tabLst>
                          <a:tab pos="2637155" algn="ctr"/>
                          <a:tab pos="5274310" algn="r"/>
                          <a:tab pos="457200" algn="l"/>
                        </a:tabLst>
                      </a:pPr>
                      <a:r>
                        <a:rPr lang="th-TH" sz="1200" dirty="0" smtClean="0">
                          <a:effectLst/>
                        </a:rPr>
                        <a:t>2017</a:t>
                      </a:r>
                      <a:endParaRPr lang="en-US" sz="1200" dirty="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noFill/>
                  </a:tcPr>
                </a:tc>
                <a:tc hMerge="1">
                  <a:txBody>
                    <a:bodyPr/>
                    <a:lstStyle/>
                    <a:p>
                      <a:endParaRPr lang="th-TH"/>
                    </a:p>
                  </a:txBody>
                  <a:tcPr/>
                </a:tc>
              </a:tr>
              <a:tr h="0">
                <a:tc>
                  <a:txBody>
                    <a:bodyPr/>
                    <a:lstStyle/>
                    <a:p>
                      <a:pPr marL="114300" indent="-114300">
                        <a:spcAft>
                          <a:spcPts val="0"/>
                        </a:spcAft>
                        <a:tabLst>
                          <a:tab pos="2637155" algn="ctr"/>
                          <a:tab pos="5274310" algn="r"/>
                          <a:tab pos="457200" algn="l"/>
                        </a:tabLst>
                      </a:pPr>
                      <a:r>
                        <a:rPr lang="en-US" sz="1200" dirty="0">
                          <a:effectLst/>
                        </a:rPr>
                        <a:t> </a:t>
                      </a:r>
                      <a:endParaRPr lang="en-US" sz="1200" dirty="0">
                        <a:effectLst/>
                        <a:latin typeface="Cordia New"/>
                        <a:ea typeface="Cordia New"/>
                        <a:cs typeface="Angsana New"/>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636838" algn="ctr"/>
                          <a:tab pos="5273675" algn="r"/>
                        </a:tabLst>
                      </a:pPr>
                      <a:r>
                        <a:rPr kumimoji="0" lang="en-US" sz="1200" b="0" i="0" u="none" strike="noStrike" cap="none" normalizeH="0" baseline="0" dirty="0" smtClean="0">
                          <a:ln>
                            <a:noFill/>
                          </a:ln>
                          <a:solidFill>
                            <a:schemeClr val="tx1"/>
                          </a:solidFill>
                          <a:effectLst/>
                          <a:latin typeface="BrowalliaUPC" pitchFamily="34" charset="-34"/>
                          <a:cs typeface="BrowalliaUPC" pitchFamily="34" charset="-34"/>
                        </a:rPr>
                        <a:t>Number</a:t>
                      </a:r>
                    </a:p>
                    <a:p>
                      <a:pPr algn="ctr">
                        <a:spcAft>
                          <a:spcPts val="0"/>
                        </a:spcAft>
                        <a:tabLst>
                          <a:tab pos="2637155" algn="ctr"/>
                          <a:tab pos="5274310" algn="r"/>
                          <a:tab pos="457200" algn="l"/>
                        </a:tabLst>
                      </a:pPr>
                      <a:r>
                        <a:rPr kumimoji="0" lang="th-TH" sz="1200" b="0" i="0" u="none" strike="noStrike" cap="none" normalizeH="0" baseline="0" dirty="0" smtClean="0">
                          <a:ln>
                            <a:noFill/>
                          </a:ln>
                          <a:solidFill>
                            <a:schemeClr val="tx1"/>
                          </a:solidFill>
                          <a:effectLst/>
                          <a:latin typeface="BrowalliaUPC" pitchFamily="34" charset="-34"/>
                          <a:cs typeface="BrowalliaUPC" pitchFamily="34" charset="-34"/>
                        </a:rPr>
                        <a:t>(</a:t>
                      </a:r>
                      <a:r>
                        <a:rPr kumimoji="0" lang="en-US" sz="1200" b="0" i="0" u="none" strike="noStrike" cap="none" normalizeH="0" baseline="0" dirty="0" smtClean="0">
                          <a:ln>
                            <a:noFill/>
                          </a:ln>
                          <a:solidFill>
                            <a:schemeClr val="tx1"/>
                          </a:solidFill>
                          <a:effectLst/>
                          <a:latin typeface="BrowalliaUPC" pitchFamily="34" charset="-34"/>
                          <a:cs typeface="BrowalliaUPC" pitchFamily="34" charset="-34"/>
                        </a:rPr>
                        <a:t>Person</a:t>
                      </a:r>
                      <a:r>
                        <a:rPr kumimoji="0" lang="th-TH" sz="1200" b="0" i="0" u="none" strike="noStrike" cap="none" normalizeH="0" baseline="0" dirty="0" smtClean="0">
                          <a:ln>
                            <a:noFill/>
                          </a:ln>
                          <a:solidFill>
                            <a:schemeClr val="tx1"/>
                          </a:solidFill>
                          <a:effectLst/>
                          <a:latin typeface="BrowalliaUPC" pitchFamily="34" charset="-34"/>
                          <a:cs typeface="BrowalliaUPC" pitchFamily="34" charset="-34"/>
                        </a:rPr>
                        <a:t>)</a:t>
                      </a:r>
                      <a:endParaRPr lang="en-US" sz="1200" b="0" dirty="0">
                        <a:effectLst/>
                        <a:latin typeface="Cordia New"/>
                        <a:ea typeface="Cordia New"/>
                        <a:cs typeface="Angsana New"/>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636838" algn="ctr"/>
                          <a:tab pos="5273675" algn="r"/>
                        </a:tabLst>
                      </a:pPr>
                      <a:r>
                        <a:rPr kumimoji="0" lang="en-US" sz="1200" b="0" i="0" u="none" strike="noStrike" cap="none" normalizeH="0" baseline="0" dirty="0" smtClean="0">
                          <a:ln>
                            <a:noFill/>
                          </a:ln>
                          <a:solidFill>
                            <a:schemeClr val="tx1"/>
                          </a:solidFill>
                          <a:effectLst/>
                          <a:latin typeface="BrowalliaUPC" pitchFamily="34" charset="-34"/>
                          <a:cs typeface="BrowalliaUPC" pitchFamily="34" charset="-34"/>
                        </a:rPr>
                        <a:t>Amount</a:t>
                      </a:r>
                    </a:p>
                    <a:p>
                      <a:pPr algn="ctr" fontAlgn="ctr"/>
                      <a:r>
                        <a:rPr lang="en-US" sz="1200" b="0" kern="1200" dirty="0" smtClean="0">
                          <a:solidFill>
                            <a:schemeClr val="tx1"/>
                          </a:solidFill>
                          <a:latin typeface="BrowalliaUPC" pitchFamily="34" charset="-34"/>
                          <a:ea typeface="+mn-ea"/>
                          <a:cs typeface="BrowalliaUPC" pitchFamily="34" charset="-34"/>
                        </a:rPr>
                        <a:t>(Million Baht)</a:t>
                      </a:r>
                      <a:endParaRPr lang="en-US" sz="1200" b="0" i="0" u="none" strike="noStrike" dirty="0">
                        <a:solidFill>
                          <a:schemeClr val="tx1"/>
                        </a:solidFill>
                        <a:effectLst/>
                        <a:latin typeface="BrowalliaUPC" pitchFamily="34" charset="-34"/>
                        <a:cs typeface="Browall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636838" algn="ctr"/>
                          <a:tab pos="5273675" algn="r"/>
                        </a:tabLst>
                      </a:pPr>
                      <a:r>
                        <a:rPr kumimoji="0" lang="en-US" sz="1200" b="0" i="0" u="none" strike="noStrike" cap="none" normalizeH="0" baseline="0" dirty="0" smtClean="0">
                          <a:ln>
                            <a:noFill/>
                          </a:ln>
                          <a:solidFill>
                            <a:schemeClr val="tx1"/>
                          </a:solidFill>
                          <a:effectLst/>
                          <a:latin typeface="BrowalliaUPC" pitchFamily="34" charset="-34"/>
                          <a:cs typeface="BrowalliaUPC" pitchFamily="34" charset="-34"/>
                        </a:rPr>
                        <a:t>Number</a:t>
                      </a:r>
                    </a:p>
                    <a:p>
                      <a:pPr algn="ctr">
                        <a:spcAft>
                          <a:spcPts val="0"/>
                        </a:spcAft>
                        <a:tabLst>
                          <a:tab pos="2637155" algn="ctr"/>
                          <a:tab pos="5274310" algn="r"/>
                          <a:tab pos="457200" algn="l"/>
                        </a:tabLst>
                      </a:pPr>
                      <a:r>
                        <a:rPr kumimoji="0" lang="th-TH" sz="1200" b="0" i="0" u="none" strike="noStrike" cap="none" normalizeH="0" baseline="0" dirty="0" smtClean="0">
                          <a:ln>
                            <a:noFill/>
                          </a:ln>
                          <a:solidFill>
                            <a:schemeClr val="tx1"/>
                          </a:solidFill>
                          <a:effectLst/>
                          <a:latin typeface="BrowalliaUPC" pitchFamily="34" charset="-34"/>
                          <a:cs typeface="BrowalliaUPC" pitchFamily="34" charset="-34"/>
                        </a:rPr>
                        <a:t>(</a:t>
                      </a:r>
                      <a:r>
                        <a:rPr kumimoji="0" lang="en-US" sz="1200" b="0" i="0" u="none" strike="noStrike" cap="none" normalizeH="0" baseline="0" dirty="0" smtClean="0">
                          <a:ln>
                            <a:noFill/>
                          </a:ln>
                          <a:solidFill>
                            <a:schemeClr val="tx1"/>
                          </a:solidFill>
                          <a:effectLst/>
                          <a:latin typeface="BrowalliaUPC" pitchFamily="34" charset="-34"/>
                          <a:cs typeface="BrowalliaUPC" pitchFamily="34" charset="-34"/>
                        </a:rPr>
                        <a:t>Person</a:t>
                      </a:r>
                      <a:r>
                        <a:rPr kumimoji="0" lang="th-TH" sz="1200" b="0" i="0" u="none" strike="noStrike" cap="none" normalizeH="0" baseline="0" dirty="0" smtClean="0">
                          <a:ln>
                            <a:noFill/>
                          </a:ln>
                          <a:solidFill>
                            <a:schemeClr val="tx1"/>
                          </a:solidFill>
                          <a:effectLst/>
                          <a:latin typeface="BrowalliaUPC" pitchFamily="34" charset="-34"/>
                          <a:cs typeface="BrowalliaUPC" pitchFamily="34" charset="-34"/>
                        </a:rPr>
                        <a:t>)</a:t>
                      </a:r>
                      <a:endParaRPr lang="en-US" sz="1200" b="0" dirty="0">
                        <a:effectLst/>
                        <a:latin typeface="Cordia New"/>
                        <a:ea typeface="Cordia New"/>
                        <a:cs typeface="Angsana New"/>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636838" algn="ctr"/>
                          <a:tab pos="5273675" algn="r"/>
                        </a:tabLst>
                      </a:pPr>
                      <a:r>
                        <a:rPr kumimoji="0" lang="en-US" sz="1200" b="0" i="0" u="none" strike="noStrike" cap="none" normalizeH="0" baseline="0" dirty="0" smtClean="0">
                          <a:ln>
                            <a:noFill/>
                          </a:ln>
                          <a:solidFill>
                            <a:schemeClr val="tx1"/>
                          </a:solidFill>
                          <a:effectLst/>
                          <a:latin typeface="BrowalliaUPC" pitchFamily="34" charset="-34"/>
                          <a:cs typeface="BrowalliaUPC" pitchFamily="34" charset="-34"/>
                        </a:rPr>
                        <a:t>Amount</a:t>
                      </a:r>
                    </a:p>
                    <a:p>
                      <a:pPr algn="ctr" fontAlgn="ctr"/>
                      <a:r>
                        <a:rPr lang="en-US" sz="1200" b="0" kern="1200" dirty="0" smtClean="0">
                          <a:solidFill>
                            <a:schemeClr val="tx1"/>
                          </a:solidFill>
                          <a:latin typeface="BrowalliaUPC" pitchFamily="34" charset="-34"/>
                          <a:ea typeface="+mn-ea"/>
                          <a:cs typeface="BrowalliaUPC" pitchFamily="34" charset="-34"/>
                        </a:rPr>
                        <a:t>(Million Baht)</a:t>
                      </a:r>
                      <a:endParaRPr lang="en-US" sz="1200" b="0" i="0" u="none" strike="noStrike" dirty="0">
                        <a:solidFill>
                          <a:schemeClr val="tx1"/>
                        </a:solidFill>
                        <a:effectLst/>
                        <a:latin typeface="BrowalliaUPC" pitchFamily="34" charset="-34"/>
                        <a:cs typeface="BrowalliaUPC" pitchFamily="34" charset="-34"/>
                      </a:endParaRPr>
                    </a:p>
                  </a:txBody>
                  <a:tcPr marL="68580" marR="68580" marT="0" marB="0">
                    <a:lnB w="12700" cap="flat" cmpd="sng" algn="ctr">
                      <a:solidFill>
                        <a:srgbClr val="00B0F0"/>
                      </a:solidFill>
                      <a:prstDash val="solid"/>
                      <a:round/>
                      <a:headEnd type="none" w="med" len="med"/>
                      <a:tailEnd type="none" w="med" len="med"/>
                    </a:lnB>
                    <a:noFill/>
                  </a:tcPr>
                </a:tc>
              </a:tr>
              <a:tr h="0">
                <a:tc>
                  <a:txBody>
                    <a:bodyPr/>
                    <a:lstStyle/>
                    <a:p>
                      <a:pPr marL="114300" indent="-114300">
                        <a:spcAft>
                          <a:spcPts val="0"/>
                        </a:spcAft>
                        <a:tabLst>
                          <a:tab pos="2637155" algn="ctr"/>
                          <a:tab pos="5274310" algn="r"/>
                          <a:tab pos="457200" algn="l"/>
                        </a:tabLst>
                      </a:pPr>
                      <a:r>
                        <a:rPr lang="th-TH" sz="1200" dirty="0">
                          <a:effectLst/>
                        </a:rPr>
                        <a:t>ค่าตอบแทนผู้บริหาร</a:t>
                      </a:r>
                      <a:endParaRPr lang="en-US" sz="1200" dirty="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algn="ctr">
                        <a:spcAft>
                          <a:spcPts val="0"/>
                        </a:spcAft>
                        <a:tabLst>
                          <a:tab pos="2637155" algn="ctr"/>
                          <a:tab pos="5274310" algn="r"/>
                          <a:tab pos="457200" algn="l"/>
                        </a:tabLst>
                      </a:pPr>
                      <a:r>
                        <a:rPr lang="en-US" sz="1200">
                          <a:effectLst/>
                        </a:rPr>
                        <a:t> </a:t>
                      </a:r>
                      <a:endParaRPr lang="en-US" sz="120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algn="ctr">
                        <a:spcAft>
                          <a:spcPts val="0"/>
                        </a:spcAft>
                        <a:tabLst>
                          <a:tab pos="2637155" algn="ctr"/>
                          <a:tab pos="5274310" algn="r"/>
                          <a:tab pos="457200" algn="l"/>
                        </a:tabLst>
                      </a:pPr>
                      <a:r>
                        <a:rPr lang="en-US" sz="1200" dirty="0">
                          <a:effectLst/>
                        </a:rPr>
                        <a:t> </a:t>
                      </a:r>
                      <a:endParaRPr lang="en-US" sz="1200" dirty="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algn="ctr">
                        <a:spcAft>
                          <a:spcPts val="0"/>
                        </a:spcAft>
                        <a:tabLst>
                          <a:tab pos="2637155" algn="ctr"/>
                          <a:tab pos="5274310" algn="r"/>
                          <a:tab pos="457200" algn="l"/>
                        </a:tabLst>
                      </a:pPr>
                      <a:r>
                        <a:rPr lang="en-US" sz="1200">
                          <a:effectLst/>
                        </a:rPr>
                        <a:t> </a:t>
                      </a:r>
                      <a:endParaRPr lang="en-US" sz="120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algn="ctr">
                        <a:spcAft>
                          <a:spcPts val="0"/>
                        </a:spcAft>
                        <a:tabLst>
                          <a:tab pos="2637155" algn="ctr"/>
                          <a:tab pos="5274310" algn="r"/>
                          <a:tab pos="457200" algn="l"/>
                        </a:tabLst>
                      </a:pPr>
                      <a:r>
                        <a:rPr lang="en-US" sz="1200" dirty="0">
                          <a:effectLst/>
                        </a:rPr>
                        <a:t> </a:t>
                      </a:r>
                      <a:endParaRPr lang="en-US" sz="1200" dirty="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noFill/>
                  </a:tcPr>
                </a:tc>
              </a:tr>
              <a:tr h="0">
                <a:tc>
                  <a:txBody>
                    <a:bodyPr/>
                    <a:lstStyle/>
                    <a:p>
                      <a:pPr algn="l" fontAlgn="ctr"/>
                      <a:r>
                        <a:rPr lang="th-TH" sz="1200" kern="1200" dirty="0" smtClean="0">
                          <a:solidFill>
                            <a:schemeClr val="tx1"/>
                          </a:solidFill>
                          <a:latin typeface="CordiaUPC" pitchFamily="34" charset="-34"/>
                          <a:ea typeface="+mn-ea"/>
                          <a:cs typeface="CordiaUPC" pitchFamily="34" charset="-34"/>
                        </a:rPr>
                        <a:t>- </a:t>
                      </a:r>
                      <a:r>
                        <a:rPr lang="en-US" sz="1200" kern="1200" dirty="0" smtClean="0">
                          <a:solidFill>
                            <a:schemeClr val="tx1"/>
                          </a:solidFill>
                          <a:latin typeface="CordiaUPC" pitchFamily="34" charset="-34"/>
                          <a:ea typeface="+mn-ea"/>
                          <a:cs typeface="CordiaUPC" pitchFamily="34" charset="-34"/>
                        </a:rPr>
                        <a:t>Salary and remuneration</a:t>
                      </a:r>
                      <a:endParaRPr lang="en-US" sz="1200" b="0" i="0" u="none" strike="noStrike" dirty="0">
                        <a:solidFill>
                          <a:srgbClr val="000000"/>
                        </a:solidFill>
                        <a:effectLst/>
                        <a:latin typeface="CordiaUPC" pitchFamily="34" charset="-34"/>
                        <a:cs typeface="CordiaUPC" pitchFamily="34" charset="-34"/>
                      </a:endParaRPr>
                    </a:p>
                  </a:txBody>
                  <a:tcPr marL="152400" marR="12700" marT="12700" marB="0" anchor="ctr">
                    <a:noFill/>
                  </a:tcPr>
                </a:tc>
                <a:tc>
                  <a:txBody>
                    <a:bodyPr/>
                    <a:lstStyle/>
                    <a:p>
                      <a:pPr algn="ctr">
                        <a:spcAft>
                          <a:spcPts val="0"/>
                        </a:spcAft>
                        <a:tabLst>
                          <a:tab pos="2637155" algn="ctr"/>
                          <a:tab pos="5274310" algn="r"/>
                          <a:tab pos="457200" algn="l"/>
                        </a:tabLst>
                      </a:pPr>
                      <a:r>
                        <a:rPr lang="en-US" sz="1200">
                          <a:effectLst/>
                        </a:rPr>
                        <a:t>8</a:t>
                      </a:r>
                      <a:endParaRPr lang="en-US" sz="1200">
                        <a:effectLst/>
                        <a:latin typeface="Cordia New"/>
                        <a:ea typeface="Cordia New"/>
                        <a:cs typeface="Angsana New"/>
                      </a:endParaRPr>
                    </a:p>
                  </a:txBody>
                  <a:tcPr marL="68580" marR="68580" marT="0" marB="0">
                    <a:noFill/>
                  </a:tcPr>
                </a:tc>
                <a:tc>
                  <a:txBody>
                    <a:bodyPr/>
                    <a:lstStyle/>
                    <a:p>
                      <a:pPr algn="r">
                        <a:spcAft>
                          <a:spcPts val="0"/>
                        </a:spcAft>
                        <a:tabLst>
                          <a:tab pos="2637155" algn="ctr"/>
                          <a:tab pos="5274310" algn="r"/>
                          <a:tab pos="457200" algn="l"/>
                        </a:tabLst>
                      </a:pPr>
                      <a:r>
                        <a:rPr lang="en-US" sz="1200" dirty="0">
                          <a:effectLst/>
                        </a:rPr>
                        <a:t>13.70</a:t>
                      </a:r>
                      <a:endParaRPr lang="en-US" sz="1200" dirty="0">
                        <a:effectLst/>
                        <a:latin typeface="Cordia New"/>
                        <a:ea typeface="Cordia New"/>
                        <a:cs typeface="Angsana New"/>
                      </a:endParaRPr>
                    </a:p>
                  </a:txBody>
                  <a:tcPr marL="68580" marR="68580" marT="0" marB="0">
                    <a:noFill/>
                  </a:tcPr>
                </a:tc>
                <a:tc>
                  <a:txBody>
                    <a:bodyPr/>
                    <a:lstStyle/>
                    <a:p>
                      <a:pPr algn="ctr">
                        <a:spcAft>
                          <a:spcPts val="0"/>
                        </a:spcAft>
                        <a:tabLst>
                          <a:tab pos="2637155" algn="ctr"/>
                          <a:tab pos="5274310" algn="r"/>
                          <a:tab pos="457200" algn="l"/>
                        </a:tabLst>
                      </a:pPr>
                      <a:r>
                        <a:rPr lang="th-TH" sz="1200" dirty="0" smtClean="0">
                          <a:effectLst/>
                        </a:rPr>
                        <a:t>7</a:t>
                      </a:r>
                      <a:endParaRPr lang="en-US" sz="1200" dirty="0">
                        <a:effectLst/>
                        <a:latin typeface="Cordia New"/>
                        <a:ea typeface="Cordia New"/>
                        <a:cs typeface="Angsana New"/>
                      </a:endParaRPr>
                    </a:p>
                  </a:txBody>
                  <a:tcPr marL="68580" marR="68580" marT="0" marB="0">
                    <a:noFill/>
                  </a:tcPr>
                </a:tc>
                <a:tc>
                  <a:txBody>
                    <a:bodyPr/>
                    <a:lstStyle/>
                    <a:p>
                      <a:pPr algn="r">
                        <a:spcAft>
                          <a:spcPts val="0"/>
                        </a:spcAft>
                        <a:tabLst>
                          <a:tab pos="2637155" algn="ctr"/>
                          <a:tab pos="5274310" algn="r"/>
                          <a:tab pos="457200" algn="l"/>
                        </a:tabLst>
                      </a:pPr>
                      <a:r>
                        <a:rPr lang="en-US" sz="1200" dirty="0" smtClean="0">
                          <a:effectLst/>
                        </a:rPr>
                        <a:t>12.8</a:t>
                      </a:r>
                      <a:endParaRPr lang="en-US" sz="1200" dirty="0">
                        <a:effectLst/>
                        <a:latin typeface="Cordia New"/>
                        <a:ea typeface="Cordia New"/>
                        <a:cs typeface="Angsana New"/>
                      </a:endParaRPr>
                    </a:p>
                  </a:txBody>
                  <a:tcPr marL="68580" marR="68580" marT="0" marB="0">
                    <a:noFill/>
                  </a:tcPr>
                </a:tc>
              </a:tr>
              <a:tr h="0">
                <a:tc>
                  <a:txBody>
                    <a:bodyPr/>
                    <a:lstStyle/>
                    <a:p>
                      <a:pPr algn="l" fontAlgn="ctr"/>
                      <a:r>
                        <a:rPr lang="th-TH" sz="1200" kern="1200" dirty="0" smtClean="0">
                          <a:solidFill>
                            <a:schemeClr val="tx1"/>
                          </a:solidFill>
                          <a:latin typeface="CordiaUPC" pitchFamily="34" charset="-34"/>
                          <a:ea typeface="+mn-ea"/>
                          <a:cs typeface="CordiaUPC" pitchFamily="34" charset="-34"/>
                        </a:rPr>
                        <a:t>- </a:t>
                      </a:r>
                      <a:r>
                        <a:rPr lang="en-US" sz="1200" kern="1200" dirty="0" smtClean="0">
                          <a:solidFill>
                            <a:schemeClr val="tx1"/>
                          </a:solidFill>
                          <a:latin typeface="CordiaUPC" pitchFamily="34" charset="-34"/>
                          <a:ea typeface="+mn-ea"/>
                          <a:cs typeface="CordiaUPC" pitchFamily="34" charset="-34"/>
                        </a:rPr>
                        <a:t>Bonus</a:t>
                      </a:r>
                      <a:endParaRPr lang="en-US" sz="1200" b="0" i="0" u="none" strike="noStrike" dirty="0">
                        <a:solidFill>
                          <a:srgbClr val="000000"/>
                        </a:solidFill>
                        <a:effectLst/>
                        <a:latin typeface="CordiaUPC" pitchFamily="34" charset="-34"/>
                        <a:cs typeface="CordiaUPC" pitchFamily="34" charset="-34"/>
                      </a:endParaRPr>
                    </a:p>
                  </a:txBody>
                  <a:tcPr marL="152400" marR="12700" marT="12700" marB="0" anchor="ctr">
                    <a:noFill/>
                  </a:tcPr>
                </a:tc>
                <a:tc>
                  <a:txBody>
                    <a:bodyPr/>
                    <a:lstStyle/>
                    <a:p>
                      <a:pPr algn="ctr">
                        <a:spcAft>
                          <a:spcPts val="0"/>
                        </a:spcAft>
                        <a:tabLst>
                          <a:tab pos="2637155" algn="ctr"/>
                          <a:tab pos="5274310" algn="r"/>
                          <a:tab pos="457200" algn="l"/>
                        </a:tabLst>
                      </a:pPr>
                      <a:r>
                        <a:rPr lang="en-US" sz="1200">
                          <a:effectLst/>
                        </a:rPr>
                        <a:t>8</a:t>
                      </a:r>
                      <a:endParaRPr lang="en-US" sz="1200">
                        <a:effectLst/>
                        <a:latin typeface="Cordia New"/>
                        <a:ea typeface="Cordia New"/>
                        <a:cs typeface="Angsana New"/>
                      </a:endParaRPr>
                    </a:p>
                  </a:txBody>
                  <a:tcPr marL="68580" marR="68580" marT="0" marB="0">
                    <a:noFill/>
                  </a:tcPr>
                </a:tc>
                <a:tc>
                  <a:txBody>
                    <a:bodyPr/>
                    <a:lstStyle/>
                    <a:p>
                      <a:pPr algn="r">
                        <a:spcAft>
                          <a:spcPts val="0"/>
                        </a:spcAft>
                        <a:tabLst>
                          <a:tab pos="2637155" algn="ctr"/>
                          <a:tab pos="5274310" algn="r"/>
                          <a:tab pos="457200" algn="l"/>
                        </a:tabLst>
                      </a:pPr>
                      <a:r>
                        <a:rPr lang="en-US" sz="1200" dirty="0">
                          <a:effectLst/>
                        </a:rPr>
                        <a:t>3.66</a:t>
                      </a:r>
                      <a:endParaRPr lang="en-US" sz="1200" dirty="0">
                        <a:effectLst/>
                        <a:latin typeface="Cordia New"/>
                        <a:ea typeface="Cordia New"/>
                        <a:cs typeface="Angsana New"/>
                      </a:endParaRPr>
                    </a:p>
                  </a:txBody>
                  <a:tcPr marL="68580" marR="68580" marT="0" marB="0">
                    <a:noFill/>
                  </a:tcPr>
                </a:tc>
                <a:tc>
                  <a:txBody>
                    <a:bodyPr/>
                    <a:lstStyle/>
                    <a:p>
                      <a:pPr algn="ctr">
                        <a:spcAft>
                          <a:spcPts val="0"/>
                        </a:spcAft>
                        <a:tabLst>
                          <a:tab pos="2637155" algn="ctr"/>
                          <a:tab pos="5274310" algn="r"/>
                          <a:tab pos="457200" algn="l"/>
                        </a:tabLst>
                      </a:pPr>
                      <a:r>
                        <a:rPr lang="th-TH" sz="1200" dirty="0" smtClean="0">
                          <a:effectLst/>
                          <a:latin typeface="+mn-lt"/>
                          <a:ea typeface="+mn-ea"/>
                          <a:cs typeface="+mn-cs"/>
                        </a:rPr>
                        <a:t>7</a:t>
                      </a:r>
                      <a:endParaRPr lang="en-US" sz="1200" dirty="0">
                        <a:effectLst/>
                        <a:latin typeface="Cordia New"/>
                        <a:ea typeface="Cordia New"/>
                        <a:cs typeface="Angsana New"/>
                      </a:endParaRPr>
                    </a:p>
                  </a:txBody>
                  <a:tcPr marL="68580" marR="68580" marT="0" marB="0">
                    <a:noFill/>
                  </a:tcPr>
                </a:tc>
                <a:tc>
                  <a:txBody>
                    <a:bodyPr/>
                    <a:lstStyle/>
                    <a:p>
                      <a:pPr algn="r">
                        <a:spcAft>
                          <a:spcPts val="0"/>
                        </a:spcAft>
                        <a:tabLst>
                          <a:tab pos="2637155" algn="ctr"/>
                          <a:tab pos="5274310" algn="r"/>
                          <a:tab pos="457200" algn="l"/>
                        </a:tabLst>
                      </a:pPr>
                      <a:r>
                        <a:rPr lang="en-US" sz="1200" dirty="0" smtClean="0">
                          <a:effectLst/>
                        </a:rPr>
                        <a:t>3.2</a:t>
                      </a:r>
                      <a:endParaRPr lang="en-US" sz="1200" dirty="0">
                        <a:effectLst/>
                        <a:latin typeface="Cordia New"/>
                        <a:ea typeface="Cordia New"/>
                        <a:cs typeface="Angsana New"/>
                      </a:endParaRPr>
                    </a:p>
                  </a:txBody>
                  <a:tcPr marL="68580" marR="68580" marT="0" marB="0">
                    <a:noFill/>
                  </a:tcPr>
                </a:tc>
              </a:tr>
              <a:tr h="0">
                <a:tc>
                  <a:txBody>
                    <a:bodyPr/>
                    <a:lstStyle/>
                    <a:p>
                      <a:pPr algn="l" fontAlgn="ctr"/>
                      <a:r>
                        <a:rPr lang="th-TH" sz="1200" kern="1200" dirty="0" smtClean="0">
                          <a:solidFill>
                            <a:schemeClr val="tx1"/>
                          </a:solidFill>
                          <a:latin typeface="CordiaUPC" pitchFamily="34" charset="-34"/>
                          <a:ea typeface="+mn-ea"/>
                          <a:cs typeface="CordiaUPC" pitchFamily="34" charset="-34"/>
                        </a:rPr>
                        <a:t>- </a:t>
                      </a:r>
                      <a:r>
                        <a:rPr lang="en-US" sz="1200" kern="1200" dirty="0" smtClean="0">
                          <a:solidFill>
                            <a:schemeClr val="tx1"/>
                          </a:solidFill>
                          <a:latin typeface="CordiaUPC" pitchFamily="34" charset="-34"/>
                          <a:ea typeface="+mn-ea"/>
                          <a:cs typeface="CordiaUPC" pitchFamily="34" charset="-34"/>
                        </a:rPr>
                        <a:t>Provident fund</a:t>
                      </a:r>
                      <a:endParaRPr lang="en-US" sz="1200" b="0" i="0" u="none" strike="noStrike" dirty="0">
                        <a:solidFill>
                          <a:srgbClr val="000000"/>
                        </a:solidFill>
                        <a:effectLst/>
                        <a:latin typeface="CordiaUPC" pitchFamily="34" charset="-34"/>
                        <a:cs typeface="CordiaUPC" pitchFamily="34" charset="-34"/>
                      </a:endParaRPr>
                    </a:p>
                  </a:txBody>
                  <a:tcPr marL="152400" marR="12700" marT="12700" marB="0" anchor="ctr">
                    <a:lnB w="12700" cap="flat" cmpd="sng" algn="ctr">
                      <a:solidFill>
                        <a:srgbClr val="00B0F0"/>
                      </a:solidFill>
                      <a:prstDash val="solid"/>
                      <a:round/>
                      <a:headEnd type="none" w="med" len="med"/>
                      <a:tailEnd type="none" w="med" len="med"/>
                    </a:lnB>
                    <a:noFill/>
                  </a:tcPr>
                </a:tc>
                <a:tc>
                  <a:txBody>
                    <a:bodyPr/>
                    <a:lstStyle/>
                    <a:p>
                      <a:pPr algn="ctr">
                        <a:spcAft>
                          <a:spcPts val="0"/>
                        </a:spcAft>
                        <a:tabLst>
                          <a:tab pos="2637155" algn="ctr"/>
                          <a:tab pos="5274310" algn="r"/>
                          <a:tab pos="457200" algn="l"/>
                        </a:tabLst>
                      </a:pPr>
                      <a:r>
                        <a:rPr lang="en-US" sz="1200">
                          <a:effectLst/>
                        </a:rPr>
                        <a:t>8</a:t>
                      </a:r>
                      <a:endParaRPr lang="en-US" sz="1200">
                        <a:effectLst/>
                        <a:latin typeface="Cordia New"/>
                        <a:ea typeface="Cordia New"/>
                        <a:cs typeface="Angsana New"/>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algn="r">
                        <a:spcAft>
                          <a:spcPts val="0"/>
                        </a:spcAft>
                        <a:tabLst>
                          <a:tab pos="2637155" algn="ctr"/>
                          <a:tab pos="5274310" algn="r"/>
                          <a:tab pos="457200" algn="l"/>
                        </a:tabLst>
                      </a:pPr>
                      <a:r>
                        <a:rPr lang="en-US" sz="1200" dirty="0">
                          <a:effectLst/>
                        </a:rPr>
                        <a:t>0.52</a:t>
                      </a:r>
                      <a:endParaRPr lang="en-US" sz="1200" dirty="0">
                        <a:effectLst/>
                        <a:latin typeface="Cordia New"/>
                        <a:ea typeface="Cordia New"/>
                        <a:cs typeface="Angsana New"/>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algn="ctr">
                        <a:spcAft>
                          <a:spcPts val="0"/>
                        </a:spcAft>
                        <a:tabLst>
                          <a:tab pos="2637155" algn="ctr"/>
                          <a:tab pos="5274310" algn="r"/>
                          <a:tab pos="457200" algn="l"/>
                        </a:tabLst>
                      </a:pPr>
                      <a:r>
                        <a:rPr lang="th-TH" sz="1200" dirty="0" smtClean="0">
                          <a:effectLst/>
                          <a:latin typeface="+mn-lt"/>
                          <a:ea typeface="+mn-ea"/>
                          <a:cs typeface="+mn-cs"/>
                        </a:rPr>
                        <a:t>7</a:t>
                      </a:r>
                      <a:endParaRPr lang="en-US" sz="1200" dirty="0">
                        <a:effectLst/>
                        <a:latin typeface="Cordia New"/>
                        <a:ea typeface="Cordia New"/>
                        <a:cs typeface="Angsana New"/>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algn="r">
                        <a:spcAft>
                          <a:spcPts val="0"/>
                        </a:spcAft>
                        <a:tabLst>
                          <a:tab pos="2637155" algn="ctr"/>
                          <a:tab pos="5274310" algn="r"/>
                          <a:tab pos="457200" algn="l"/>
                        </a:tabLst>
                      </a:pPr>
                      <a:r>
                        <a:rPr lang="en-US" sz="1200" dirty="0" smtClean="0">
                          <a:effectLst/>
                        </a:rPr>
                        <a:t>0.35</a:t>
                      </a:r>
                      <a:endParaRPr lang="en-US" sz="1200" dirty="0">
                        <a:effectLst/>
                        <a:latin typeface="Cordia New"/>
                        <a:ea typeface="Cordia New"/>
                        <a:cs typeface="Angsana New"/>
                      </a:endParaRPr>
                    </a:p>
                  </a:txBody>
                  <a:tcPr marL="68580" marR="68580" marT="0" marB="0">
                    <a:lnB w="12700" cap="flat" cmpd="sng" algn="ctr">
                      <a:solidFill>
                        <a:srgbClr val="00B0F0"/>
                      </a:solidFill>
                      <a:prstDash val="solid"/>
                      <a:round/>
                      <a:headEnd type="none" w="med" len="med"/>
                      <a:tailEnd type="none" w="med" len="med"/>
                    </a:lnB>
                    <a:noFill/>
                  </a:tcPr>
                </a:tc>
              </a:tr>
              <a:tr h="0">
                <a:tc>
                  <a:txBody>
                    <a:bodyPr/>
                    <a:lstStyle/>
                    <a:p>
                      <a:pPr algn="ctr">
                        <a:spcAft>
                          <a:spcPts val="0"/>
                        </a:spcAft>
                      </a:pPr>
                      <a:r>
                        <a:rPr lang="en-US" sz="1200" dirty="0" smtClean="0">
                          <a:effectLst/>
                        </a:rPr>
                        <a:t>Total</a:t>
                      </a:r>
                      <a:endParaRPr lang="en-US" sz="1200" dirty="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spcAft>
                          <a:spcPts val="0"/>
                        </a:spcAft>
                        <a:tabLst>
                          <a:tab pos="2637155" algn="ctr"/>
                          <a:tab pos="5274310" algn="r"/>
                          <a:tab pos="457200" algn="l"/>
                        </a:tabLst>
                      </a:pPr>
                      <a:r>
                        <a:rPr lang="th-TH" sz="1200">
                          <a:effectLst/>
                        </a:rPr>
                        <a:t> </a:t>
                      </a:r>
                      <a:endParaRPr lang="en-US" sz="120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r">
                        <a:spcAft>
                          <a:spcPts val="0"/>
                        </a:spcAft>
                        <a:tabLst>
                          <a:tab pos="2637155" algn="ctr"/>
                          <a:tab pos="5274310" algn="r"/>
                          <a:tab pos="457200" algn="l"/>
                        </a:tabLst>
                      </a:pPr>
                      <a:r>
                        <a:rPr lang="en-US" sz="1200" dirty="0">
                          <a:effectLst/>
                        </a:rPr>
                        <a:t>17.88</a:t>
                      </a:r>
                      <a:endParaRPr lang="en-US" sz="1200" dirty="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spcAft>
                          <a:spcPts val="0"/>
                        </a:spcAft>
                        <a:tabLst>
                          <a:tab pos="2637155" algn="ctr"/>
                          <a:tab pos="5274310" algn="r"/>
                          <a:tab pos="457200" algn="l"/>
                        </a:tabLst>
                      </a:pPr>
                      <a:r>
                        <a:rPr lang="th-TH" sz="1200">
                          <a:effectLst/>
                        </a:rPr>
                        <a:t> </a:t>
                      </a:r>
                      <a:endParaRPr lang="en-US" sz="120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r">
                        <a:spcAft>
                          <a:spcPts val="0"/>
                        </a:spcAft>
                        <a:tabLst>
                          <a:tab pos="2637155" algn="ctr"/>
                          <a:tab pos="5274310" algn="r"/>
                          <a:tab pos="457200" algn="l"/>
                        </a:tabLst>
                      </a:pPr>
                      <a:r>
                        <a:rPr lang="en-US" sz="1200" dirty="0" smtClean="0">
                          <a:effectLst/>
                        </a:rPr>
                        <a:t>16.42</a:t>
                      </a:r>
                      <a:endParaRPr lang="en-US" sz="1200" dirty="0">
                        <a:effectLst/>
                        <a:latin typeface="Cordia New"/>
                        <a:ea typeface="Cordia New"/>
                        <a:cs typeface="Angsana New"/>
                      </a:endParaRPr>
                    </a:p>
                  </a:txBody>
                  <a:tcPr marL="68580" marR="68580" marT="0" marB="0">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32</a:t>
            </a:r>
            <a:endParaRPr lang="th-TH" sz="1200" b="1" dirty="0">
              <a:solidFill>
                <a:srgbClr val="0070C0"/>
              </a:solidFill>
              <a:latin typeface="Cordia New" pitchFamily="34" charset="-34"/>
              <a:cs typeface="Cordia New" pitchFamily="34" charset="-34"/>
            </a:endParaRPr>
          </a:p>
        </p:txBody>
      </p:sp>
      <p:sp>
        <p:nvSpPr>
          <p:cNvPr id="8" name="TextBox 7"/>
          <p:cNvSpPr txBox="1"/>
          <p:nvPr/>
        </p:nvSpPr>
        <p:spPr>
          <a:xfrm>
            <a:off x="478662" y="416496"/>
            <a:ext cx="5857916" cy="9233297"/>
          </a:xfrm>
          <a:prstGeom prst="rect">
            <a:avLst/>
          </a:prstGeom>
          <a:noFill/>
        </p:spPr>
        <p:txBody>
          <a:bodyPr wrap="square" rtlCol="0">
            <a:spAutoFit/>
          </a:bodyPr>
          <a:lstStyle/>
          <a:p>
            <a:pPr algn="thaiDist"/>
            <a:r>
              <a:rPr lang="en-US" sz="1600" b="1" dirty="0" smtClean="0">
                <a:latin typeface="CordiaUPC" pitchFamily="34" charset="-34"/>
                <a:cs typeface="CordiaUPC" pitchFamily="34" charset="-34"/>
              </a:rPr>
              <a:t>Corporate </a:t>
            </a:r>
            <a:r>
              <a:rPr lang="ca-ES" sz="1600" b="1" dirty="0">
                <a:latin typeface="CordiaUPC" pitchFamily="34" charset="-34"/>
                <a:cs typeface="CordiaUPC" pitchFamily="34" charset="-34"/>
              </a:rPr>
              <a:t>G</a:t>
            </a:r>
            <a:r>
              <a:rPr lang="ca-ES" sz="1600" b="1" dirty="0" smtClean="0">
                <a:latin typeface="CordiaUPC" pitchFamily="34" charset="-34"/>
                <a:cs typeface="CordiaUPC" pitchFamily="34" charset="-34"/>
              </a:rPr>
              <a:t>overnance </a:t>
            </a:r>
            <a:endParaRPr lang="en-US" sz="1600" b="1" dirty="0" smtClean="0">
              <a:latin typeface="CordiaUPC" pitchFamily="34" charset="-34"/>
              <a:cs typeface="CordiaUPC" pitchFamily="34" charset="-34"/>
            </a:endParaRPr>
          </a:p>
          <a:p>
            <a:r>
              <a:rPr lang="en-US" sz="1200" dirty="0"/>
              <a:t>The company has a good, transparent, and socially responsible corporate governance policy which concentrates on cultivating good consciousness and ethics for executives and employees of all levels to the extent of becoming the corporate culture.</a:t>
            </a:r>
          </a:p>
          <a:p>
            <a:r>
              <a:rPr lang="en-US" sz="1200" dirty="0"/>
              <a:t> </a:t>
            </a:r>
          </a:p>
          <a:p>
            <a:r>
              <a:rPr lang="en-US" sz="1200" b="1" dirty="0" err="1"/>
              <a:t>Organisation’s</a:t>
            </a:r>
            <a:r>
              <a:rPr lang="en-US" sz="1200" b="1" dirty="0"/>
              <a:t> Long-Term Goal</a:t>
            </a:r>
            <a:endParaRPr lang="en-US" sz="1200" dirty="0"/>
          </a:p>
          <a:p>
            <a:r>
              <a:rPr lang="en-US" sz="1200" dirty="0"/>
              <a:t> </a:t>
            </a:r>
            <a:r>
              <a:rPr lang="en-US" sz="1200" dirty="0" smtClean="0"/>
              <a:t>The </a:t>
            </a:r>
            <a:r>
              <a:rPr lang="en-US" sz="1200" dirty="0"/>
              <a:t>company aims to be a car rental company that is with the best service standards in the industry recognized by corporate clients. It also aims to possess at least 15% of the market share and a customer satisfaction level of at least 90%. This makes the company grow continuously and sustainably.</a:t>
            </a:r>
          </a:p>
          <a:p>
            <a:pPr algn="thaiDist"/>
            <a:r>
              <a:rPr lang="en-US" sz="1200" b="1" dirty="0" smtClean="0">
                <a:latin typeface="CordiaUPC" pitchFamily="34" charset="-34"/>
                <a:cs typeface="CordiaUPC" pitchFamily="34" charset="-34"/>
              </a:rPr>
              <a:t> </a:t>
            </a:r>
          </a:p>
          <a:p>
            <a:pPr algn="thaiDist"/>
            <a:r>
              <a:rPr lang="en-US" sz="1200" b="1" dirty="0" smtClean="0">
                <a:latin typeface="CordiaUPC" pitchFamily="34" charset="-34"/>
                <a:cs typeface="CordiaUPC" pitchFamily="34" charset="-34"/>
              </a:rPr>
              <a:t>7.1 T</a:t>
            </a:r>
            <a:r>
              <a:rPr lang="ca-ES" sz="1200" dirty="0" smtClean="0">
                <a:latin typeface="CordiaUPC" pitchFamily="34" charset="-34"/>
                <a:cs typeface="CordiaUPC" pitchFamily="34" charset="-34"/>
              </a:rPr>
              <a:t>he Good </a:t>
            </a:r>
            <a:r>
              <a:rPr lang="ca-ES" sz="1200" dirty="0">
                <a:latin typeface="CordiaUPC" pitchFamily="34" charset="-34"/>
                <a:cs typeface="CordiaUPC" pitchFamily="34" charset="-34"/>
              </a:rPr>
              <a:t>G</a:t>
            </a:r>
            <a:r>
              <a:rPr lang="ca-ES" sz="1200" dirty="0" smtClean="0">
                <a:latin typeface="CordiaUPC" pitchFamily="34" charset="-34"/>
                <a:cs typeface="CordiaUPC" pitchFamily="34" charset="-34"/>
              </a:rPr>
              <a:t>overnance Pollicy</a:t>
            </a:r>
          </a:p>
          <a:p>
            <a:pPr algn="thaiDist"/>
            <a:endParaRPr lang="ca-ES" sz="1200" dirty="0">
              <a:latin typeface="CordiaUPC" pitchFamily="34" charset="-34"/>
              <a:cs typeface="CordiaUPC" pitchFamily="34" charset="-34"/>
            </a:endParaRPr>
          </a:p>
          <a:p>
            <a:pPr algn="thaiDist"/>
            <a:endParaRPr lang="ca-ES" sz="1200" dirty="0" smtClean="0">
              <a:latin typeface="CordiaUPC" pitchFamily="34" charset="-34"/>
              <a:cs typeface="CordiaUPC" pitchFamily="34" charset="-34"/>
            </a:endParaRPr>
          </a:p>
          <a:p>
            <a:pPr algn="thaiDist"/>
            <a:endParaRPr lang="ca-ES" sz="1200" dirty="0">
              <a:latin typeface="CordiaUPC" pitchFamily="34" charset="-34"/>
              <a:cs typeface="CordiaUPC" pitchFamily="34" charset="-34"/>
            </a:endParaRPr>
          </a:p>
          <a:p>
            <a:pPr algn="thaiDist"/>
            <a:endParaRPr lang="ca-ES" sz="1200" dirty="0" smtClean="0">
              <a:latin typeface="CordiaUPC" pitchFamily="34" charset="-34"/>
              <a:cs typeface="CordiaUPC" pitchFamily="34" charset="-34"/>
            </a:endParaRPr>
          </a:p>
          <a:p>
            <a:pPr algn="thaiDist"/>
            <a:endParaRPr lang="ca-ES" sz="1200" dirty="0">
              <a:latin typeface="CordiaUPC" pitchFamily="34" charset="-34"/>
              <a:cs typeface="CordiaUPC" pitchFamily="34" charset="-34"/>
            </a:endParaRPr>
          </a:p>
          <a:p>
            <a:pPr algn="thaiDist"/>
            <a:endParaRPr lang="ca-ES" sz="1200" dirty="0" smtClean="0">
              <a:latin typeface="CordiaUPC" pitchFamily="34" charset="-34"/>
              <a:cs typeface="CordiaUPC" pitchFamily="34" charset="-34"/>
            </a:endParaRPr>
          </a:p>
          <a:p>
            <a:pPr algn="thaiDist"/>
            <a:endParaRPr lang="ca-ES" sz="1200" dirty="0">
              <a:latin typeface="CordiaUPC" pitchFamily="34" charset="-34"/>
              <a:cs typeface="CordiaUPC" pitchFamily="34" charset="-34"/>
            </a:endParaRPr>
          </a:p>
          <a:p>
            <a:pPr algn="thaiDist"/>
            <a:endParaRPr lang="ca-ES" sz="1200" dirty="0" smtClean="0">
              <a:latin typeface="CordiaUPC" pitchFamily="34" charset="-34"/>
              <a:cs typeface="CordiaUPC" pitchFamily="34" charset="-34"/>
            </a:endParaRPr>
          </a:p>
          <a:p>
            <a:pPr algn="thaiDist"/>
            <a:endParaRPr lang="ca-ES" sz="1200" dirty="0">
              <a:latin typeface="CordiaUPC" pitchFamily="34" charset="-34"/>
              <a:cs typeface="CordiaUPC" pitchFamily="34" charset="-34"/>
            </a:endParaRPr>
          </a:p>
          <a:p>
            <a:pPr algn="thaiDist"/>
            <a:endParaRPr lang="ca-ES" sz="1200" dirty="0" smtClean="0">
              <a:latin typeface="CordiaUPC" pitchFamily="34" charset="-34"/>
              <a:cs typeface="CordiaUPC" pitchFamily="34" charset="-34"/>
            </a:endParaRPr>
          </a:p>
          <a:p>
            <a:pPr algn="thaiDist"/>
            <a:endParaRPr lang="ca-ES" sz="1200" dirty="0">
              <a:latin typeface="CordiaUPC" pitchFamily="34" charset="-34"/>
              <a:cs typeface="CordiaUPC" pitchFamily="34" charset="-34"/>
            </a:endParaRPr>
          </a:p>
          <a:p>
            <a:pPr algn="thaiDist"/>
            <a:endParaRPr lang="ca-ES" sz="1200" dirty="0" smtClean="0">
              <a:latin typeface="CordiaUPC" pitchFamily="34" charset="-34"/>
              <a:cs typeface="CordiaUPC" pitchFamily="34" charset="-34"/>
            </a:endParaRPr>
          </a:p>
          <a:p>
            <a:pPr algn="thaiDist"/>
            <a:endParaRPr lang="ca-ES" sz="1200" dirty="0">
              <a:latin typeface="CordiaUPC" pitchFamily="34" charset="-34"/>
              <a:cs typeface="CordiaUPC" pitchFamily="34" charset="-34"/>
            </a:endParaRPr>
          </a:p>
          <a:p>
            <a:pPr algn="thaiDist"/>
            <a:endParaRPr lang="ca-ES" sz="1200" dirty="0" smtClean="0">
              <a:latin typeface="CordiaUPC" pitchFamily="34" charset="-34"/>
              <a:cs typeface="CordiaUPC" pitchFamily="34" charset="-34"/>
            </a:endParaRPr>
          </a:p>
          <a:p>
            <a:pPr algn="thaiDist"/>
            <a:endParaRPr lang="en-US" sz="1200" dirty="0" smtClean="0">
              <a:latin typeface="CordiaUPC" pitchFamily="34" charset="-34"/>
              <a:cs typeface="CordiaUPC" pitchFamily="34" charset="-34"/>
            </a:endParaRPr>
          </a:p>
          <a:p>
            <a:pPr algn="thaiDist"/>
            <a:r>
              <a:rPr lang="en-US" sz="1200" dirty="0"/>
              <a:t>The company has written up policy and guidelines for good governance, with emphases </a:t>
            </a:r>
            <a:r>
              <a:rPr lang="en-US" sz="1200" dirty="0" smtClean="0"/>
              <a:t>on </a:t>
            </a:r>
            <a:r>
              <a:rPr lang="ca-ES" sz="1200" dirty="0" smtClean="0">
                <a:latin typeface="CordiaUPC" pitchFamily="34" charset="-34"/>
                <a:cs typeface="CordiaUPC" pitchFamily="34" charset="-34"/>
              </a:rPr>
              <a:t>the good governance as guidelines for the board of directors, administrators, and members of staff of the Company to follow, in an effort to promote efficiency in the running of business. The Company also adheres to ethics and transparency policy in its operation, while encouraging adequate auditing to help build confidence amongst shareholders, investors, stakeholders, and all other related parties.</a:t>
            </a:r>
          </a:p>
          <a:p>
            <a:pPr algn="thaiDist"/>
            <a:endParaRPr lang="ca-ES" sz="1200" dirty="0">
              <a:latin typeface="CordiaUPC" pitchFamily="34" charset="-34"/>
              <a:cs typeface="CordiaUPC" pitchFamily="34" charset="-34"/>
            </a:endParaRPr>
          </a:p>
          <a:p>
            <a:pPr marL="171450" indent="-171450">
              <a:buFont typeface="Wingdings" pitchFamily="2" charset="2"/>
              <a:buChar char="§"/>
            </a:pPr>
            <a:r>
              <a:rPr lang="en-US" sz="1200" dirty="0" smtClean="0"/>
              <a:t>Equal </a:t>
            </a:r>
            <a:r>
              <a:rPr lang="en-US" sz="1200" dirty="0"/>
              <a:t>and fair treatment to shareholders.</a:t>
            </a:r>
          </a:p>
          <a:p>
            <a:pPr marL="171450" indent="-171450">
              <a:buFont typeface="Wingdings" pitchFamily="2" charset="2"/>
              <a:buChar char="§"/>
            </a:pPr>
            <a:r>
              <a:rPr lang="en-US" sz="1200" dirty="0" smtClean="0"/>
              <a:t>Appointment </a:t>
            </a:r>
            <a:r>
              <a:rPr lang="en-US" sz="1200" dirty="0"/>
              <a:t>of the company’s board of directors based on each member’s assigned duty and responsibility. Apart from the board of directors, it also appointed other committees with clear job description and responsibility among the board of directors, audit committee, and managing director.</a:t>
            </a:r>
          </a:p>
          <a:p>
            <a:pPr marL="171450" indent="-171450">
              <a:buFont typeface="Wingdings" pitchFamily="2" charset="2"/>
              <a:buChar char="§"/>
            </a:pPr>
            <a:r>
              <a:rPr lang="en-US" sz="1200" dirty="0" smtClean="0"/>
              <a:t>Transparent </a:t>
            </a:r>
            <a:r>
              <a:rPr lang="en-US" sz="1200" dirty="0"/>
              <a:t>business operation with disclosure of information in timely manner.</a:t>
            </a:r>
          </a:p>
          <a:p>
            <a:pPr marL="171450" indent="-171450">
              <a:buFont typeface="Wingdings" pitchFamily="2" charset="2"/>
              <a:buChar char="§"/>
            </a:pPr>
            <a:r>
              <a:rPr lang="en-US" sz="1200" dirty="0" smtClean="0"/>
              <a:t>Prudent </a:t>
            </a:r>
            <a:r>
              <a:rPr lang="en-US" sz="1200" dirty="0"/>
              <a:t>business operation with emphases on risk management, assessment, control, and follow-up on a regular basis.</a:t>
            </a:r>
          </a:p>
          <a:p>
            <a:pPr marL="171450" indent="-171450">
              <a:buFont typeface="Wingdings" pitchFamily="2" charset="2"/>
              <a:buChar char="§"/>
            </a:pPr>
            <a:r>
              <a:rPr lang="en-US" sz="1200" dirty="0" smtClean="0"/>
              <a:t>Cultivation </a:t>
            </a:r>
            <a:r>
              <a:rPr lang="en-US" sz="1200" dirty="0"/>
              <a:t>of ethical business operation in executives and </a:t>
            </a:r>
            <a:r>
              <a:rPr lang="en-US" sz="1200" dirty="0" err="1"/>
              <a:t>staffmembers</a:t>
            </a:r>
            <a:r>
              <a:rPr lang="en-US" sz="1200" dirty="0"/>
              <a:t>.</a:t>
            </a:r>
          </a:p>
          <a:p>
            <a:r>
              <a:rPr lang="en-US" sz="1200" dirty="0"/>
              <a:t> </a:t>
            </a:r>
          </a:p>
          <a:p>
            <a:r>
              <a:rPr lang="en-US" sz="1200" dirty="0"/>
              <a:t>The board of directors </a:t>
            </a:r>
            <a:r>
              <a:rPr lang="en-US" sz="1200" dirty="0" err="1"/>
              <a:t>realised</a:t>
            </a:r>
            <a:r>
              <a:rPr lang="en-US" sz="1200" dirty="0"/>
              <a:t> the importance of support given to the employees, executives, and to the board itself so as to be in compliance with the good governance policy constituted by the board of directors. The company also </a:t>
            </a:r>
            <a:r>
              <a:rPr lang="en-US" sz="1200" dirty="0" err="1"/>
              <a:t>organises</a:t>
            </a:r>
            <a:r>
              <a:rPr lang="en-US" sz="1200" dirty="0"/>
              <a:t> on a regular basis communication sessions on good governance and business ethics for employees of all levels in the following channels:</a:t>
            </a:r>
          </a:p>
          <a:p>
            <a:r>
              <a:rPr lang="en-US" sz="1200" dirty="0"/>
              <a:t> </a:t>
            </a:r>
          </a:p>
          <a:p>
            <a:pPr marL="171450" indent="-171450">
              <a:buFont typeface="Wingdings" pitchFamily="2" charset="2"/>
              <a:buChar char="§"/>
            </a:pPr>
            <a:r>
              <a:rPr lang="en-US" sz="1200" dirty="0" smtClean="0"/>
              <a:t>Business </a:t>
            </a:r>
            <a:r>
              <a:rPr lang="en-US" sz="1200" dirty="0"/>
              <a:t>ethics guidelines</a:t>
            </a:r>
          </a:p>
          <a:p>
            <a:pPr marL="171450" indent="-171450">
              <a:buFont typeface="Wingdings" pitchFamily="2" charset="2"/>
              <a:buChar char="§"/>
            </a:pPr>
            <a:r>
              <a:rPr lang="en-US" sz="1200" dirty="0" smtClean="0"/>
              <a:t>Good </a:t>
            </a:r>
            <a:r>
              <a:rPr lang="en-US" sz="1200" dirty="0"/>
              <a:t>governance policy handbook</a:t>
            </a:r>
          </a:p>
          <a:p>
            <a:pPr marL="171450" indent="-171450">
              <a:buFont typeface="Wingdings" pitchFamily="2" charset="2"/>
              <a:buChar char="§"/>
            </a:pPr>
            <a:r>
              <a:rPr lang="en-US" sz="1200" dirty="0" smtClean="0"/>
              <a:t>The </a:t>
            </a:r>
            <a:r>
              <a:rPr lang="en-US" sz="1200" dirty="0"/>
              <a:t>company’s web site in the part of investors’ relations</a:t>
            </a:r>
          </a:p>
          <a:p>
            <a:pPr marL="171450" indent="-171450">
              <a:buFont typeface="Wingdings" pitchFamily="2" charset="2"/>
              <a:buChar char="§"/>
            </a:pPr>
            <a:r>
              <a:rPr lang="en-US" sz="1200" dirty="0" smtClean="0"/>
              <a:t>New </a:t>
            </a:r>
            <a:r>
              <a:rPr lang="en-US" sz="1200" dirty="0"/>
              <a:t>employee orientation</a:t>
            </a:r>
            <a:endParaRPr lang="ca-ES" sz="1200" dirty="0" smtClean="0">
              <a:latin typeface="CordiaUPC" pitchFamily="34" charset="-34"/>
              <a:cs typeface="CordiaUPC" pitchFamily="34" charset="-34"/>
            </a:endParaRPr>
          </a:p>
          <a:p>
            <a:pPr marL="171450" indent="-171450" algn="thaiDist">
              <a:buFont typeface="Wingdings" pitchFamily="2" charset="2"/>
              <a:buChar char="§"/>
            </a:pPr>
            <a:endParaRPr lang="th-TH" sz="1200" dirty="0" smtClean="0">
              <a:latin typeface="CordiaUPC" pitchFamily="34" charset="-34"/>
              <a:cs typeface="CordiaUPC" pitchFamily="34" charset="-34"/>
            </a:endParaRPr>
          </a:p>
          <a:p>
            <a:pPr algn="just"/>
            <a:endParaRPr lang="en-US" sz="1200" dirty="0" smtClean="0">
              <a:latin typeface="CordiaUPC" pitchFamily="34" charset="-34"/>
              <a:cs typeface="CordiaUPC" pitchFamily="34" charset="-34"/>
            </a:endParaRPr>
          </a:p>
          <a:p>
            <a:pPr algn="just"/>
            <a:r>
              <a:rPr lang="en-US" sz="1400" dirty="0" smtClean="0">
                <a:latin typeface="CordiaUPC" pitchFamily="34" charset="-34"/>
                <a:cs typeface="CordiaUPC" pitchFamily="34" charset="-34"/>
              </a:rPr>
              <a:t> </a:t>
            </a:r>
            <a:endParaRPr lang="en-US" sz="1400" dirty="0">
              <a:latin typeface="CordiaUPC" pitchFamily="34" charset="-34"/>
              <a:cs typeface="CordiaUPC" pitchFamily="34" charset="-34"/>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27" y="2504728"/>
            <a:ext cx="5747351"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3" name="ตัวแทนเนื้อหา 2"/>
          <p:cNvSpPr>
            <a:spLocks noGrp="1"/>
          </p:cNvSpPr>
          <p:nvPr>
            <p:ph idx="1"/>
          </p:nvPr>
        </p:nvSpPr>
        <p:spPr>
          <a:xfrm>
            <a:off x="476672" y="776536"/>
            <a:ext cx="5976664" cy="6537502"/>
          </a:xfrm>
        </p:spPr>
        <p:txBody>
          <a:bodyPr>
            <a:normAutofit/>
          </a:bodyPr>
          <a:lstStyle/>
          <a:p>
            <a:pPr marL="0" indent="0" algn="thaiDist">
              <a:buNone/>
            </a:pPr>
            <a:r>
              <a:rPr lang="th-TH" sz="1200" dirty="0">
                <a:latin typeface="CordiaUPC" pitchFamily="34" charset="-34"/>
                <a:cs typeface="CordiaUPC" pitchFamily="34" charset="-34"/>
              </a:rPr>
              <a:t> </a:t>
            </a:r>
            <a:r>
              <a:rPr lang="ca-ES" sz="1200" b="1" dirty="0" smtClean="0">
                <a:latin typeface="CordiaUPC" pitchFamily="34" charset="-34"/>
                <a:cs typeface="CordiaUPC" pitchFamily="34" charset="-34"/>
              </a:rPr>
              <a:t>Section </a:t>
            </a:r>
            <a:r>
              <a:rPr lang="ca-ES" sz="1200" b="1" dirty="0">
                <a:latin typeface="CordiaUPC" pitchFamily="34" charset="-34"/>
                <a:cs typeface="CordiaUPC" pitchFamily="34" charset="-34"/>
              </a:rPr>
              <a:t>1: Rights of shareholders</a:t>
            </a:r>
          </a:p>
          <a:p>
            <a:pPr marL="0" indent="0" algn="just">
              <a:buNone/>
            </a:pPr>
            <a:endParaRPr lang="en-US" sz="1200" dirty="0">
              <a:latin typeface="CordiaUPC" pitchFamily="34" charset="-34"/>
              <a:cs typeface="CordiaUPC" pitchFamily="34" charset="-34"/>
            </a:endParaRPr>
          </a:p>
          <a:p>
            <a:pPr marL="0" indent="0" algn="just">
              <a:buNone/>
              <a:tabLst>
                <a:tab pos="447675" algn="l"/>
              </a:tabLst>
            </a:pPr>
            <a:r>
              <a:rPr lang="ca-ES" sz="1200" dirty="0">
                <a:latin typeface="CordiaUPC" pitchFamily="34" charset="-34"/>
                <a:cs typeface="CordiaUPC" pitchFamily="34" charset="-34"/>
              </a:rPr>
              <a:t>The Company provides with information pertaining to the business operation at its web site for all shareholders, individual entities, and organisation entities, regardless of the number of shares held and of nationality. When a shareholders' meeting is held, the Company comply strictly with the legal instructions stated in the Public Limited Companies Act.</a:t>
            </a:r>
          </a:p>
          <a:p>
            <a:pPr marL="0" indent="0" algn="just">
              <a:buNone/>
              <a:tabLst>
                <a:tab pos="447675" algn="l"/>
              </a:tabLst>
            </a:pPr>
            <a:endParaRPr lang="en-US" sz="1200" dirty="0">
              <a:latin typeface="CordiaUPC" pitchFamily="34" charset="-34"/>
              <a:cs typeface="CordiaUPC" pitchFamily="34" charset="-34"/>
            </a:endParaRPr>
          </a:p>
          <a:p>
            <a:pPr marL="0" indent="0" algn="just">
              <a:buNone/>
              <a:tabLst>
                <a:tab pos="447675" algn="l"/>
              </a:tabLst>
            </a:pPr>
            <a:r>
              <a:rPr lang="ca-ES" sz="1200" dirty="0">
                <a:latin typeface="CordiaUPC" pitchFamily="34" charset="-34"/>
                <a:cs typeface="CordiaUPC" pitchFamily="34" charset="-34"/>
              </a:rPr>
              <a:t>a) The Company provides sufficient information concerning the shareholders' meeting by delivering of the Meeting's Notice, along with accompanying documents timely (at least 14 days prior to the meeting). The necessary information including date, time, place, and agenda, will all be elaborated in the Meeting's Notice, as well as important information for further decision and document for proxy delegation. Furthermore, the Company will have published such information on its web site prior to shipping the documents to all shareholders.</a:t>
            </a:r>
            <a:endParaRPr lang="en-US" sz="1200" dirty="0">
              <a:latin typeface="CordiaUPC" pitchFamily="34" charset="-34"/>
              <a:cs typeface="CordiaUPC" pitchFamily="34" charset="-34"/>
            </a:endParaRPr>
          </a:p>
          <a:p>
            <a:pPr marL="0" indent="0" algn="just">
              <a:buNone/>
              <a:tabLst>
                <a:tab pos="447675" algn="l"/>
              </a:tabLst>
            </a:pPr>
            <a:r>
              <a:rPr lang="ca-ES" sz="1200" dirty="0">
                <a:latin typeface="CordiaUPC" pitchFamily="34" charset="-34"/>
                <a:cs typeface="CordiaUPC" pitchFamily="34" charset="-34"/>
              </a:rPr>
              <a:t>b) The meeting's chairperson allocates appropriate and sufficient time for the meeting, and will conduct the meeting in accordance with the proposed agenda. During the meeting, the chairperson invites all shareholders to share their opinions and ample opportunities to inquire the meeting about related matters.</a:t>
            </a:r>
            <a:endParaRPr lang="en-US" sz="1200" dirty="0">
              <a:latin typeface="CordiaUPC" pitchFamily="34" charset="-34"/>
              <a:cs typeface="CordiaUPC" pitchFamily="34" charset="-34"/>
            </a:endParaRPr>
          </a:p>
          <a:p>
            <a:pPr marL="0" indent="0">
              <a:buNone/>
              <a:tabLst>
                <a:tab pos="447675" algn="l"/>
              </a:tabLst>
            </a:pPr>
            <a:r>
              <a:rPr lang="ca-ES" sz="1200" dirty="0">
                <a:latin typeface="CordiaUPC" pitchFamily="34" charset="-34"/>
                <a:cs typeface="CordiaUPC" pitchFamily="34" charset="-34"/>
              </a:rPr>
              <a:t>c) The chairperson of the board as well as all directors attend and answer questions of shareholders, except in exceptional circumstances that one of the chairpersons could not attend the meeting</a:t>
            </a:r>
            <a:r>
              <a:rPr lang="ca-ES" sz="1200" dirty="0" smtClean="0">
                <a:latin typeface="CordiaUPC" pitchFamily="34" charset="-34"/>
                <a:cs typeface="CordiaUPC" pitchFamily="34" charset="-34"/>
              </a:rPr>
              <a:t>.</a:t>
            </a:r>
            <a:endParaRPr lang="th-TH" sz="1200" dirty="0" smtClean="0">
              <a:latin typeface="CordiaUPC" pitchFamily="34" charset="-34"/>
              <a:cs typeface="CordiaUPC" pitchFamily="34" charset="-34"/>
            </a:endParaRPr>
          </a:p>
          <a:p>
            <a:pPr marL="0" indent="0">
              <a:buNone/>
              <a:tabLst>
                <a:tab pos="447675" algn="l"/>
              </a:tabLst>
            </a:pPr>
            <a:endParaRPr lang="ca-ES" sz="1200" b="1" dirty="0" smtClean="0">
              <a:solidFill>
                <a:prstClr val="black"/>
              </a:solidFill>
              <a:latin typeface="CordiaUPC" pitchFamily="34" charset="-34"/>
              <a:cs typeface="CordiaUPC" pitchFamily="34" charset="-34"/>
            </a:endParaRPr>
          </a:p>
          <a:p>
            <a:pPr marL="0" indent="0">
              <a:buNone/>
            </a:pPr>
            <a:r>
              <a:rPr lang="ca-ES" sz="1200" b="1" dirty="0" smtClean="0">
                <a:solidFill>
                  <a:prstClr val="black"/>
                </a:solidFill>
                <a:latin typeface="CordiaUPC" pitchFamily="34" charset="-34"/>
                <a:cs typeface="CordiaUPC" pitchFamily="34" charset="-34"/>
              </a:rPr>
              <a:t>Section </a:t>
            </a:r>
            <a:r>
              <a:rPr lang="ca-ES" sz="1200" b="1" dirty="0">
                <a:solidFill>
                  <a:prstClr val="black"/>
                </a:solidFill>
                <a:latin typeface="CordiaUPC" pitchFamily="34" charset="-34"/>
                <a:cs typeface="CordiaUPC" pitchFamily="34" charset="-34"/>
              </a:rPr>
              <a:t>2: Equitable treatment of shareholders</a:t>
            </a:r>
          </a:p>
          <a:p>
            <a:pPr marL="0" lvl="0" indent="0">
              <a:buNone/>
            </a:pPr>
            <a:endParaRPr lang="en-US" sz="1200" dirty="0">
              <a:solidFill>
                <a:prstClr val="black"/>
              </a:solidFill>
              <a:latin typeface="CordiaUPC" pitchFamily="34" charset="-34"/>
              <a:cs typeface="CordiaUPC" pitchFamily="34" charset="-34"/>
            </a:endParaRPr>
          </a:p>
          <a:p>
            <a:pPr marL="0" lvl="0" indent="0" algn="just">
              <a:buNone/>
              <a:tabLst>
                <a:tab pos="447675" algn="l"/>
              </a:tabLst>
            </a:pPr>
            <a:r>
              <a:rPr lang="ca-ES" sz="1200" dirty="0">
                <a:solidFill>
                  <a:prstClr val="black"/>
                </a:solidFill>
                <a:latin typeface="CordiaUPC" pitchFamily="34" charset="-34"/>
                <a:cs typeface="CordiaUPC" pitchFamily="34" charset="-34"/>
              </a:rPr>
              <a:t>The Board of Directors has a policy to treat all shareholders equitably and fairly by protecting the rights of shareholders and provide convenience to shareholders in exercising of rights in various matters which shareholders are deserved. The Board of Directors has a policy of equitable treatment of shareholders as follows:</a:t>
            </a:r>
          </a:p>
          <a:p>
            <a:pPr marL="0" lvl="0" indent="0" algn="just">
              <a:buNone/>
              <a:tabLst>
                <a:tab pos="447675" algn="l"/>
              </a:tabLst>
            </a:pPr>
            <a:r>
              <a:rPr lang="ca-ES" sz="1200" dirty="0">
                <a:solidFill>
                  <a:prstClr val="black"/>
                </a:solidFill>
                <a:latin typeface="CordiaUPC" pitchFamily="34" charset="-34"/>
                <a:cs typeface="CordiaUPC" pitchFamily="34" charset="-34"/>
              </a:rPr>
              <a:t>	</a:t>
            </a:r>
            <a:endParaRPr lang="en-US" sz="1200" dirty="0">
              <a:solidFill>
                <a:prstClr val="black"/>
              </a:solidFill>
              <a:latin typeface="CordiaUPC" pitchFamily="34" charset="-34"/>
              <a:cs typeface="CordiaUPC" pitchFamily="34" charset="-34"/>
            </a:endParaRPr>
          </a:p>
          <a:p>
            <a:pPr marL="0" lvl="0" indent="0" algn="just">
              <a:buNone/>
              <a:tabLst>
                <a:tab pos="447675" algn="l"/>
              </a:tabLst>
            </a:pPr>
            <a:r>
              <a:rPr lang="ca-ES" sz="1200" dirty="0">
                <a:solidFill>
                  <a:prstClr val="black"/>
                </a:solidFill>
                <a:latin typeface="CordiaUPC" pitchFamily="34" charset="-34"/>
                <a:cs typeface="CordiaUPC" pitchFamily="34" charset="-34"/>
              </a:rPr>
              <a:t>a) Each shareholder is provided with information concerning the Company through the Company's web site. They can also contact the Company directly over e-mail and telephone whenever they need some issues addressed or clarified.</a:t>
            </a:r>
            <a:endParaRPr lang="en-US" sz="1200" dirty="0">
              <a:solidFill>
                <a:prstClr val="black"/>
              </a:solidFill>
              <a:latin typeface="CordiaUPC" pitchFamily="34" charset="-34"/>
              <a:cs typeface="CordiaUPC" pitchFamily="34" charset="-34"/>
            </a:endParaRPr>
          </a:p>
          <a:p>
            <a:pPr marL="0" lvl="0" indent="0" algn="just">
              <a:buNone/>
              <a:tabLst>
                <a:tab pos="447675" algn="l"/>
              </a:tabLst>
            </a:pPr>
            <a:r>
              <a:rPr lang="ca-ES" sz="1200" dirty="0">
                <a:solidFill>
                  <a:prstClr val="black"/>
                </a:solidFill>
                <a:latin typeface="CordiaUPC" pitchFamily="34" charset="-34"/>
                <a:cs typeface="CordiaUPC" pitchFamily="34" charset="-34"/>
              </a:rPr>
              <a:t>b) Each shareholder can appoint a proxy to attend the shareholders' meeting in place of the shareholder. The proxies lawfully appointed by shareholders can also exercise their rights as if they are shareholders themselves.</a:t>
            </a:r>
            <a:endParaRPr lang="en-US" sz="1200" dirty="0">
              <a:solidFill>
                <a:prstClr val="black"/>
              </a:solidFill>
              <a:latin typeface="CordiaUPC" pitchFamily="34" charset="-34"/>
              <a:cs typeface="CordiaUPC" pitchFamily="34" charset="-34"/>
            </a:endParaRPr>
          </a:p>
          <a:p>
            <a:pPr marL="0" lvl="0" indent="0" algn="just">
              <a:buNone/>
              <a:tabLst>
                <a:tab pos="447675" algn="l"/>
              </a:tabLst>
            </a:pPr>
            <a:r>
              <a:rPr lang="ca-ES" sz="1200" dirty="0">
                <a:solidFill>
                  <a:prstClr val="black"/>
                </a:solidFill>
                <a:latin typeface="CordiaUPC" pitchFamily="34" charset="-34"/>
                <a:cs typeface="CordiaUPC" pitchFamily="34" charset="-34"/>
              </a:rPr>
              <a:t>c) The Company specified that at least half the number of the board of directors must attend the meeting, accompanied with at least one member of the audit committee, by also informing and inviting external auditor and consultants to the meeting. The Company will also set the date, time, and venue for the meeting based on convenience of the shareholders.</a:t>
            </a:r>
          </a:p>
        </p:txBody>
      </p:sp>
      <p:sp>
        <p:nvSpPr>
          <p:cNvPr id="5" name="TextBox 4"/>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33</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433044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68800" y="9445906"/>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34</a:t>
            </a:r>
            <a:endParaRPr lang="th-TH" sz="1200" b="1" dirty="0">
              <a:solidFill>
                <a:srgbClr val="0070C0"/>
              </a:solidFill>
              <a:latin typeface="Cordia New" pitchFamily="34" charset="-34"/>
              <a:cs typeface="Cordia New" pitchFamily="34" charset="-34"/>
            </a:endParaRPr>
          </a:p>
        </p:txBody>
      </p:sp>
      <p:sp>
        <p:nvSpPr>
          <p:cNvPr id="4" name="สี่เหลี่ยมผืนผ้า 3"/>
          <p:cNvSpPr/>
          <p:nvPr/>
        </p:nvSpPr>
        <p:spPr>
          <a:xfrm>
            <a:off x="500830" y="4448944"/>
            <a:ext cx="5857916" cy="2031325"/>
          </a:xfrm>
          <a:prstGeom prst="rect">
            <a:avLst/>
          </a:prstGeom>
        </p:spPr>
        <p:txBody>
          <a:bodyPr wrap="square">
            <a:spAutoFit/>
          </a:bodyPr>
          <a:lstStyle/>
          <a:p>
            <a:pPr algn="thaiDist"/>
            <a:endParaRPr lang="en-US" sz="1400" dirty="0">
              <a:latin typeface="CordiaUPC" pitchFamily="34" charset="-34"/>
              <a:cs typeface="CordiaUPC" pitchFamily="34" charset="-34"/>
            </a:endParaRPr>
          </a:p>
          <a:p>
            <a:pPr algn="just"/>
            <a:r>
              <a:rPr lang="ca-ES" sz="1400" dirty="0">
                <a:latin typeface="CordiaUPC" pitchFamily="34" charset="-34"/>
                <a:cs typeface="CordiaUPC" pitchFamily="34" charset="-34"/>
              </a:rPr>
              <a:t> </a:t>
            </a:r>
            <a:r>
              <a:rPr lang="ca-ES" sz="1400" b="1" dirty="0">
                <a:latin typeface="CordiaUPC" pitchFamily="34" charset="-34"/>
                <a:cs typeface="CordiaUPC" pitchFamily="34" charset="-34"/>
              </a:rPr>
              <a:t>b) Customers </a:t>
            </a:r>
            <a:endParaRPr lang="en-US" sz="1400" b="1" dirty="0">
              <a:latin typeface="CordiaUPC" pitchFamily="34" charset="-34"/>
              <a:cs typeface="CordiaUPC" pitchFamily="34" charset="-34"/>
            </a:endParaRPr>
          </a:p>
          <a:p>
            <a:pPr algn="just">
              <a:tabLst>
                <a:tab pos="447675" algn="l"/>
              </a:tabLst>
            </a:pPr>
            <a:r>
              <a:rPr lang="ca-ES" sz="1400" dirty="0">
                <a:latin typeface="CordiaUPC" pitchFamily="34" charset="-34"/>
                <a:cs typeface="CordiaUPC" pitchFamily="34" charset="-34"/>
              </a:rPr>
              <a:t>	The Company recognises the importance of the customers. It focuses, as a result, on customer satisfaction by offering quality service, complete and accurate information pertaining to the Company's business operation, to build understanding and confidence among customers. The Company has also opened up a channel to receive questions and complaints, in order to gain the highest level of satisfaction of the customers.</a:t>
            </a:r>
            <a:endParaRPr lang="en-US" sz="1400" dirty="0">
              <a:latin typeface="CordiaUPC" pitchFamily="34" charset="-34"/>
              <a:cs typeface="CordiaUPC" pitchFamily="34" charset="-34"/>
            </a:endParaRPr>
          </a:p>
          <a:p>
            <a:pPr algn="just"/>
            <a:endParaRPr lang="en-US" sz="1400" dirty="0">
              <a:latin typeface="CordiaUPC" pitchFamily="34" charset="-34"/>
              <a:cs typeface="CordiaUPC" pitchFamily="34" charset="-34"/>
            </a:endParaRPr>
          </a:p>
          <a:p>
            <a:pPr algn="just"/>
            <a:r>
              <a:rPr lang="th-TH" sz="1400" dirty="0">
                <a:latin typeface="CordiaUPC" pitchFamily="34" charset="-34"/>
                <a:cs typeface="CordiaUPC" pitchFamily="34" charset="-34"/>
              </a:rPr>
              <a:t> </a:t>
            </a:r>
            <a:r>
              <a:rPr lang="ca-ES" sz="1400" dirty="0">
                <a:latin typeface="CordiaUPC" pitchFamily="34" charset="-34"/>
                <a:cs typeface="CordiaUPC" pitchFamily="34" charset="-34"/>
              </a:rPr>
              <a:t>In </a:t>
            </a:r>
            <a:r>
              <a:rPr lang="ca-ES" sz="1400" dirty="0" smtClean="0">
                <a:latin typeface="CordiaUPC" pitchFamily="34" charset="-34"/>
                <a:cs typeface="CordiaUPC" pitchFamily="34" charset="-34"/>
              </a:rPr>
              <a:t>201</a:t>
            </a:r>
            <a:r>
              <a:rPr lang="th-TH" sz="1400" dirty="0">
                <a:latin typeface="CordiaUPC" pitchFamily="34" charset="-34"/>
                <a:cs typeface="CordiaUPC" pitchFamily="34" charset="-34"/>
              </a:rPr>
              <a:t>7</a:t>
            </a:r>
            <a:r>
              <a:rPr lang="ca-ES" sz="1400" dirty="0" smtClean="0">
                <a:latin typeface="CordiaUPC" pitchFamily="34" charset="-34"/>
                <a:cs typeface="CordiaUPC" pitchFamily="34" charset="-34"/>
              </a:rPr>
              <a:t>, </a:t>
            </a:r>
            <a:r>
              <a:rPr lang="ca-ES" sz="1400" dirty="0">
                <a:latin typeface="CordiaUPC" pitchFamily="34" charset="-34"/>
                <a:cs typeface="CordiaUPC" pitchFamily="34" charset="-34"/>
              </a:rPr>
              <a:t>the Company organised customer-relation activities, elaborated below:</a:t>
            </a:r>
            <a:endParaRPr lang="en-US" sz="1400" dirty="0">
              <a:latin typeface="CordiaUPC" pitchFamily="34" charset="-34"/>
              <a:cs typeface="CordiaUPC" pitchFamily="34" charset="-34"/>
            </a:endParaRPr>
          </a:p>
        </p:txBody>
      </p:sp>
      <p:graphicFrame>
        <p:nvGraphicFramePr>
          <p:cNvPr id="12" name="Table 2"/>
          <p:cNvGraphicFramePr>
            <a:graphicFrameLocks noGrp="1"/>
          </p:cNvGraphicFramePr>
          <p:nvPr>
            <p:extLst>
              <p:ext uri="{D42A27DB-BD31-4B8C-83A1-F6EECF244321}">
                <p14:modId xmlns:p14="http://schemas.microsoft.com/office/powerpoint/2010/main" val="6470474"/>
              </p:ext>
            </p:extLst>
          </p:nvPr>
        </p:nvGraphicFramePr>
        <p:xfrm>
          <a:off x="550100" y="6681192"/>
          <a:ext cx="5715040" cy="1394565"/>
        </p:xfrm>
        <a:graphic>
          <a:graphicData uri="http://schemas.openxmlformats.org/drawingml/2006/table">
            <a:tbl>
              <a:tblPr firstRow="1" firstCol="1" bandRow="1"/>
              <a:tblGrid>
                <a:gridCol w="3143272"/>
                <a:gridCol w="821537"/>
                <a:gridCol w="1750231"/>
              </a:tblGrid>
              <a:tr h="227922">
                <a:tc>
                  <a:txBody>
                    <a:bodyPr/>
                    <a:lstStyle/>
                    <a:p>
                      <a:pPr algn="ctr">
                        <a:spcAft>
                          <a:spcPts val="0"/>
                        </a:spcAft>
                      </a:pPr>
                      <a:r>
                        <a:rPr lang="en-GB" sz="1200" b="0" dirty="0" smtClean="0">
                          <a:solidFill>
                            <a:srgbClr val="00000A"/>
                          </a:solidFill>
                          <a:effectLst/>
                          <a:latin typeface="CordiaUPC" pitchFamily="34" charset="-34"/>
                          <a:ea typeface="Calibri"/>
                          <a:cs typeface="CordiaUPC" pitchFamily="34" charset="-34"/>
                        </a:rPr>
                        <a:t>Event</a:t>
                      </a:r>
                      <a:endParaRPr lang="en-US" sz="1200" b="0" dirty="0">
                        <a:solidFill>
                          <a:schemeClr val="tx1"/>
                        </a:solidFill>
                        <a:effectLst/>
                        <a:latin typeface="CordiaUPC" pitchFamily="34" charset="-34"/>
                        <a:ea typeface="Calibri"/>
                        <a:cs typeface="CordiaUPC" pitchFamily="34" charset="-34"/>
                      </a:endParaRPr>
                    </a:p>
                  </a:txBody>
                  <a:tcPr marL="62664" marR="62664" marT="0" marB="0">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spcAft>
                          <a:spcPts val="0"/>
                        </a:spcAft>
                      </a:pPr>
                      <a:r>
                        <a:rPr lang="en-GB" sz="1200" b="0" dirty="0" smtClean="0">
                          <a:solidFill>
                            <a:srgbClr val="00000A"/>
                          </a:solidFill>
                          <a:effectLst/>
                          <a:latin typeface="CordiaUPC" pitchFamily="34" charset="-34"/>
                          <a:ea typeface="Calibri"/>
                          <a:cs typeface="CordiaUPC" pitchFamily="34" charset="-34"/>
                        </a:rPr>
                        <a:t>Times</a:t>
                      </a:r>
                      <a:endParaRPr lang="en-US" sz="1200" b="0" dirty="0">
                        <a:solidFill>
                          <a:schemeClr val="tx1"/>
                        </a:solidFill>
                        <a:effectLst/>
                        <a:latin typeface="CordiaUPC" pitchFamily="34" charset="-34"/>
                        <a:ea typeface="Calibri"/>
                        <a:cs typeface="CordiaUPC" pitchFamily="34" charset="-34"/>
                      </a:endParaRPr>
                    </a:p>
                  </a:txBody>
                  <a:tcPr marL="62664" marR="62664" marT="0" marB="0">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spcAft>
                          <a:spcPts val="0"/>
                        </a:spcAft>
                      </a:pPr>
                      <a:r>
                        <a:rPr lang="en-GB" sz="1200" b="0" dirty="0" smtClean="0">
                          <a:solidFill>
                            <a:srgbClr val="00000A"/>
                          </a:solidFill>
                          <a:effectLst/>
                          <a:latin typeface="CordiaUPC" pitchFamily="34" charset="-34"/>
                          <a:ea typeface="Calibri"/>
                          <a:cs typeface="CordiaUPC" pitchFamily="34" charset="-34"/>
                        </a:rPr>
                        <a:t>Participants</a:t>
                      </a:r>
                      <a:r>
                        <a:rPr lang="th-TH" sz="1200" b="0" dirty="0" smtClean="0">
                          <a:solidFill>
                            <a:srgbClr val="00000A"/>
                          </a:solidFill>
                          <a:effectLst/>
                          <a:latin typeface="CordiaUPC" pitchFamily="34" charset="-34"/>
                          <a:ea typeface="Calibri"/>
                          <a:cs typeface="CordiaUPC" pitchFamily="34" charset="-34"/>
                        </a:rPr>
                        <a:t> (</a:t>
                      </a:r>
                      <a:r>
                        <a:rPr lang="en-US" sz="1200" b="0" dirty="0" smtClean="0">
                          <a:solidFill>
                            <a:srgbClr val="00000A"/>
                          </a:solidFill>
                          <a:effectLst/>
                          <a:latin typeface="CordiaUPC" pitchFamily="34" charset="-34"/>
                          <a:ea typeface="Calibri"/>
                          <a:cs typeface="CordiaUPC" pitchFamily="34" charset="-34"/>
                        </a:rPr>
                        <a:t>Company)</a:t>
                      </a:r>
                      <a:endParaRPr lang="en-US" sz="1200" b="0" dirty="0">
                        <a:solidFill>
                          <a:schemeClr val="tx1"/>
                        </a:solidFill>
                        <a:effectLst/>
                        <a:latin typeface="CordiaUPC" pitchFamily="34" charset="-34"/>
                        <a:ea typeface="Calibri"/>
                        <a:cs typeface="CordiaUPC" pitchFamily="34" charset="-34"/>
                      </a:endParaRPr>
                    </a:p>
                  </a:txBody>
                  <a:tcPr marL="62664" marR="62664" marT="0" marB="0">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221763">
                <a:tc>
                  <a:txBody>
                    <a:bodyPr/>
                    <a:lstStyle/>
                    <a:p>
                      <a:pPr algn="l" rtl="0" fontAlgn="ctr"/>
                      <a:r>
                        <a:rPr lang="en-GB" sz="1200" dirty="0" smtClean="0">
                          <a:solidFill>
                            <a:srgbClr val="00000A"/>
                          </a:solidFill>
                          <a:effectLst/>
                          <a:latin typeface="CordiaUPC" pitchFamily="34" charset="-34"/>
                          <a:ea typeface="DejaVu Sans"/>
                          <a:cs typeface="CordiaUPC" pitchFamily="34" charset="-34"/>
                        </a:rPr>
                        <a:t>Safe Driving Activity </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5</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5</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w="12700" cap="flat" cmpd="sng" algn="ctr">
                      <a:solidFill>
                        <a:srgbClr val="00B0F0"/>
                      </a:solidFill>
                      <a:prstDash val="solid"/>
                      <a:round/>
                      <a:headEnd type="none" w="med" len="med"/>
                      <a:tailEnd type="none" w="med" len="med"/>
                    </a:lnT>
                    <a:lnB>
                      <a:noFill/>
                    </a:lnB>
                  </a:tcPr>
                </a:tc>
              </a:tr>
              <a:tr h="236220">
                <a:tc>
                  <a:txBody>
                    <a:bodyPr/>
                    <a:lstStyle/>
                    <a:p>
                      <a:pPr>
                        <a:lnSpc>
                          <a:spcPct val="125000"/>
                        </a:lnSpc>
                        <a:spcAft>
                          <a:spcPts val="0"/>
                        </a:spcAft>
                      </a:pPr>
                      <a:r>
                        <a:rPr lang="en-GB" sz="1200" dirty="0" smtClean="0">
                          <a:solidFill>
                            <a:srgbClr val="00000A"/>
                          </a:solidFill>
                          <a:effectLst/>
                          <a:latin typeface="CordiaUPC" pitchFamily="34" charset="-34"/>
                          <a:ea typeface="DejaVu Sans"/>
                          <a:cs typeface="CordiaUPC" pitchFamily="34" charset="-34"/>
                        </a:rPr>
                        <a:t>Safety Day Booth on the premises of customer’s company.</a:t>
                      </a:r>
                      <a:endParaRPr lang="en-US" sz="1200" dirty="0">
                        <a:solidFill>
                          <a:srgbClr val="00000A"/>
                        </a:solidFill>
                        <a:effectLst/>
                        <a:latin typeface="CordiaUPC" pitchFamily="34" charset="-34"/>
                        <a:ea typeface="DejaVu Sans"/>
                        <a:cs typeface="CordiaUPC" pitchFamily="34" charset="-34"/>
                      </a:endParaRPr>
                    </a:p>
                  </a:txBody>
                  <a:tcPr marL="7620" marR="7620" marT="7619" marB="0" anchor="ctr">
                    <a:lnL>
                      <a:noFill/>
                    </a:lnL>
                    <a:lnR>
                      <a:noFill/>
                    </a:lnR>
                    <a:lnT>
                      <a:noFill/>
                    </a:lnT>
                    <a:lnB>
                      <a:noFill/>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2</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a:noFill/>
                    </a:lnT>
                    <a:lnB>
                      <a:noFill/>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2</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a:noFill/>
                    </a:lnT>
                    <a:lnB>
                      <a:noFill/>
                    </a:lnB>
                  </a:tcPr>
                </a:tc>
              </a:tr>
              <a:tr h="236220">
                <a:tc>
                  <a:txBody>
                    <a:bodyPr/>
                    <a:lstStyle/>
                    <a:p>
                      <a:pPr>
                        <a:lnSpc>
                          <a:spcPct val="125000"/>
                        </a:lnSpc>
                        <a:spcAft>
                          <a:spcPts val="0"/>
                        </a:spcAft>
                      </a:pPr>
                      <a:r>
                        <a:rPr lang="en-GB" sz="1200" dirty="0" smtClean="0">
                          <a:solidFill>
                            <a:srgbClr val="00000A"/>
                          </a:solidFill>
                          <a:effectLst/>
                          <a:latin typeface="CordiaUPC" pitchFamily="34" charset="-34"/>
                          <a:ea typeface="DejaVu Sans"/>
                          <a:cs typeface="CordiaUPC" pitchFamily="34" charset="-34"/>
                        </a:rPr>
                        <a:t>Visit to Car Assembly Factory</a:t>
                      </a:r>
                      <a:endParaRPr lang="en-US" sz="1200" dirty="0">
                        <a:solidFill>
                          <a:srgbClr val="00000A"/>
                        </a:solidFill>
                        <a:effectLst/>
                        <a:latin typeface="CordiaUPC" pitchFamily="34" charset="-34"/>
                        <a:ea typeface="DejaVu Sans"/>
                        <a:cs typeface="CordiaUPC" pitchFamily="34" charset="-34"/>
                      </a:endParaRPr>
                    </a:p>
                  </a:txBody>
                  <a:tcPr marL="7620" marR="7620" marT="7619" marB="0" anchor="ctr">
                    <a:lnL>
                      <a:noFill/>
                    </a:lnL>
                    <a:lnR>
                      <a:noFill/>
                    </a:lnR>
                    <a:lnT>
                      <a:noFill/>
                    </a:lnT>
                    <a:lnB>
                      <a:noFill/>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2</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a:noFill/>
                    </a:lnT>
                    <a:lnB>
                      <a:noFill/>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37</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a:noFill/>
                    </a:lnT>
                    <a:lnB>
                      <a:noFill/>
                    </a:lnB>
                  </a:tcPr>
                </a:tc>
              </a:tr>
              <a:tr h="236220">
                <a:tc>
                  <a:txBody>
                    <a:bodyPr/>
                    <a:lstStyle/>
                    <a:p>
                      <a:pPr>
                        <a:lnSpc>
                          <a:spcPct val="125000"/>
                        </a:lnSpc>
                        <a:spcAft>
                          <a:spcPts val="0"/>
                        </a:spcAft>
                      </a:pPr>
                      <a:r>
                        <a:rPr lang="en-GB" sz="1200" dirty="0" smtClean="0">
                          <a:solidFill>
                            <a:srgbClr val="00000A"/>
                          </a:solidFill>
                          <a:effectLst/>
                          <a:latin typeface="CordiaUPC" pitchFamily="34" charset="-34"/>
                          <a:ea typeface="DejaVu Sans"/>
                          <a:cs typeface="CordiaUPC" pitchFamily="34" charset="-34"/>
                        </a:rPr>
                        <a:t>Toyota Save and Safe</a:t>
                      </a:r>
                      <a:endParaRPr lang="en-US" sz="1200" dirty="0">
                        <a:solidFill>
                          <a:srgbClr val="00000A"/>
                        </a:solidFill>
                        <a:effectLst/>
                        <a:latin typeface="CordiaUPC" pitchFamily="34" charset="-34"/>
                        <a:ea typeface="DejaVu Sans"/>
                        <a:cs typeface="CordiaUPC" pitchFamily="34" charset="-34"/>
                      </a:endParaRPr>
                    </a:p>
                  </a:txBody>
                  <a:tcPr marL="7620" marR="7620" marT="7619"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1</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20</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a:noFill/>
                    </a:lnT>
                    <a:lnB w="12700" cap="flat" cmpd="sng" algn="ctr">
                      <a:noFill/>
                      <a:prstDash val="solid"/>
                      <a:round/>
                      <a:headEnd type="none" w="med" len="med"/>
                      <a:tailEnd type="none" w="med" len="med"/>
                    </a:lnB>
                  </a:tcPr>
                </a:tc>
              </a:tr>
              <a:tr h="236220">
                <a:tc>
                  <a:txBody>
                    <a:bodyPr/>
                    <a:lstStyle/>
                    <a:p>
                      <a:pPr>
                        <a:lnSpc>
                          <a:spcPct val="125000"/>
                        </a:lnSpc>
                        <a:spcAft>
                          <a:spcPts val="0"/>
                        </a:spcAft>
                      </a:pPr>
                      <a:r>
                        <a:rPr lang="en-US" sz="1200" dirty="0" smtClean="0">
                          <a:solidFill>
                            <a:srgbClr val="00000A"/>
                          </a:solidFill>
                          <a:effectLst/>
                          <a:latin typeface="CordiaUPC" pitchFamily="34" charset="-34"/>
                          <a:ea typeface="DejaVu Sans"/>
                          <a:cs typeface="CordiaUPC" pitchFamily="34" charset="-34"/>
                        </a:rPr>
                        <a:t>Test</a:t>
                      </a:r>
                      <a:r>
                        <a:rPr lang="en-US" sz="1200" baseline="0" dirty="0" smtClean="0">
                          <a:solidFill>
                            <a:srgbClr val="00000A"/>
                          </a:solidFill>
                          <a:effectLst/>
                          <a:latin typeface="CordiaUPC" pitchFamily="34" charset="-34"/>
                          <a:ea typeface="DejaVu Sans"/>
                          <a:cs typeface="CordiaUPC" pitchFamily="34" charset="-34"/>
                        </a:rPr>
                        <a:t> Drive (</a:t>
                      </a:r>
                      <a:r>
                        <a:rPr lang="en-US" sz="1200" baseline="0" dirty="0" err="1" smtClean="0">
                          <a:solidFill>
                            <a:srgbClr val="00000A"/>
                          </a:solidFill>
                          <a:effectLst/>
                          <a:latin typeface="CordiaUPC" pitchFamily="34" charset="-34"/>
                          <a:ea typeface="DejaVu Sans"/>
                          <a:cs typeface="CordiaUPC" pitchFamily="34" charset="-34"/>
                        </a:rPr>
                        <a:t>Vios</a:t>
                      </a:r>
                      <a:r>
                        <a:rPr lang="en-US" sz="1200" baseline="0" dirty="0" smtClean="0">
                          <a:solidFill>
                            <a:srgbClr val="00000A"/>
                          </a:solidFill>
                          <a:effectLst/>
                          <a:latin typeface="CordiaUPC" pitchFamily="34" charset="-34"/>
                          <a:ea typeface="DejaVu Sans"/>
                          <a:cs typeface="CordiaUPC" pitchFamily="34" charset="-34"/>
                        </a:rPr>
                        <a:t>) </a:t>
                      </a:r>
                      <a:endParaRPr lang="en-US" sz="1200" dirty="0">
                        <a:solidFill>
                          <a:srgbClr val="00000A"/>
                        </a:solidFill>
                        <a:effectLst/>
                        <a:latin typeface="CordiaUPC" pitchFamily="34" charset="-34"/>
                        <a:ea typeface="DejaVu Sans"/>
                        <a:cs typeface="CordiaUPC" pitchFamily="34" charset="-34"/>
                      </a:endParaRPr>
                    </a:p>
                  </a:txBody>
                  <a:tcPr marL="7620" marR="7620" marT="7619"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1</a:t>
                      </a:r>
                    </a:p>
                  </a:txBody>
                  <a:tcPr marL="7620" marR="7620" marT="7619"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17</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620" marR="7620" marT="7619" marB="0" anchor="ctr">
                    <a:lnL>
                      <a:noFill/>
                    </a:lnL>
                    <a:lnR>
                      <a:noFill/>
                    </a:lnR>
                    <a:lnT>
                      <a:noFill/>
                    </a:lnT>
                    <a:lnB w="12700" cap="flat" cmpd="sng" algn="ctr">
                      <a:solidFill>
                        <a:srgbClr val="00B0F0"/>
                      </a:solidFill>
                      <a:prstDash val="solid"/>
                      <a:round/>
                      <a:headEnd type="none" w="med" len="med"/>
                      <a:tailEnd type="none" w="med" len="med"/>
                    </a:lnB>
                  </a:tcPr>
                </a:tc>
              </a:tr>
            </a:tbl>
          </a:graphicData>
        </a:graphic>
      </p:graphicFrame>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84" y="615157"/>
            <a:ext cx="5895975"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สี่เหลี่ยมผืนผ้า 2"/>
          <p:cNvSpPr/>
          <p:nvPr/>
        </p:nvSpPr>
        <p:spPr>
          <a:xfrm>
            <a:off x="500830" y="2648744"/>
            <a:ext cx="2496122" cy="2031325"/>
          </a:xfrm>
          <a:prstGeom prst="rect">
            <a:avLst/>
          </a:prstGeom>
        </p:spPr>
        <p:txBody>
          <a:bodyPr wrap="square">
            <a:spAutoFit/>
          </a:bodyPr>
          <a:lstStyle/>
          <a:p>
            <a:pPr lvl="0" algn="just"/>
            <a:r>
              <a:rPr lang="ca-ES" sz="1400" b="1" dirty="0">
                <a:solidFill>
                  <a:prstClr val="black"/>
                </a:solidFill>
                <a:latin typeface="CordiaUPC" pitchFamily="34" charset="-34"/>
                <a:cs typeface="CordiaUPC" pitchFamily="34" charset="-34"/>
              </a:rPr>
              <a:t>a) Shareholders</a:t>
            </a:r>
            <a:endParaRPr lang="en-US" sz="1400" b="1" dirty="0">
              <a:solidFill>
                <a:prstClr val="black"/>
              </a:solidFill>
              <a:latin typeface="CordiaUPC" pitchFamily="34" charset="-34"/>
              <a:cs typeface="CordiaUPC" pitchFamily="34" charset="-34"/>
            </a:endParaRPr>
          </a:p>
          <a:p>
            <a:pPr lvl="0" algn="just"/>
            <a:r>
              <a:rPr lang="ca-ES" sz="1400" dirty="0">
                <a:solidFill>
                  <a:prstClr val="black"/>
                </a:solidFill>
                <a:latin typeface="CordiaUPC" pitchFamily="34" charset="-34"/>
                <a:cs typeface="CordiaUPC" pitchFamily="34" charset="-34"/>
              </a:rPr>
              <a:t>The Company focuses on appropriate returns to shareholders by performing appropriate actions to consistently maintain and increase results of the business operations, as well as internal control system appropriate and sufficient to protect the interests of the Company and its shareholders.</a:t>
            </a:r>
            <a:endParaRPr lang="en-US" sz="1400" dirty="0">
              <a:solidFill>
                <a:prstClr val="black"/>
              </a:solidFill>
              <a:latin typeface="CordiaUPC" pitchFamily="34" charset="-34"/>
              <a:cs typeface="CordiaUPC" pitchFamily="34" charset="-34"/>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9296" y="2311400"/>
            <a:ext cx="321945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944" y="2908300"/>
            <a:ext cx="354806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35</a:t>
            </a:r>
            <a:endParaRPr lang="th-TH" sz="1200" b="1" dirty="0">
              <a:solidFill>
                <a:srgbClr val="0070C0"/>
              </a:solidFill>
              <a:latin typeface="Cordia New" pitchFamily="34" charset="-34"/>
              <a:cs typeface="Cordia New"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sp>
        <p:nvSpPr>
          <p:cNvPr id="12" name="TextBox 11"/>
          <p:cNvSpPr txBox="1"/>
          <p:nvPr/>
        </p:nvSpPr>
        <p:spPr>
          <a:xfrm>
            <a:off x="2858127" y="1343125"/>
            <a:ext cx="3595208" cy="2677656"/>
          </a:xfrm>
          <a:prstGeom prst="rect">
            <a:avLst/>
          </a:prstGeom>
          <a:noFill/>
        </p:spPr>
        <p:txBody>
          <a:bodyPr wrap="square" rtlCol="0">
            <a:spAutoFit/>
          </a:bodyPr>
          <a:lstStyle/>
          <a:p>
            <a:pPr lvl="0" algn="just"/>
            <a:endParaRPr lang="th-TH" sz="1200" dirty="0">
              <a:latin typeface="CordiaUPC" pitchFamily="34" charset="-34"/>
              <a:cs typeface="CordiaUPC" pitchFamily="34" charset="-34"/>
            </a:endParaRPr>
          </a:p>
          <a:p>
            <a:pPr marL="171450" lvl="0" indent="-171450" algn="just">
              <a:buFont typeface="Arial" pitchFamily="34" charset="0"/>
              <a:buChar char="•"/>
            </a:pPr>
            <a:r>
              <a:rPr lang="ca-ES" sz="1200" b="1" i="1" dirty="0">
                <a:latin typeface="CordiaUPC" pitchFamily="34" charset="-34"/>
                <a:cs typeface="CordiaUPC" pitchFamily="34" charset="-34"/>
              </a:rPr>
              <a:t>Provident fund</a:t>
            </a:r>
            <a:r>
              <a:rPr lang="ca-ES" sz="1200" b="1" dirty="0">
                <a:latin typeface="CordiaUPC" pitchFamily="34" charset="-34"/>
                <a:cs typeface="CordiaUPC" pitchFamily="34" charset="-34"/>
              </a:rPr>
              <a:t>:</a:t>
            </a:r>
            <a:r>
              <a:rPr lang="ca-ES" sz="1200" dirty="0">
                <a:latin typeface="CordiaUPC" pitchFamily="34" charset="-34"/>
                <a:cs typeface="CordiaUPC" pitchFamily="34" charset="-34"/>
              </a:rPr>
              <a:t> as a reward for their diligence</a:t>
            </a:r>
            <a:endParaRPr lang="en-US" sz="1200" dirty="0">
              <a:latin typeface="CordiaUPC" pitchFamily="34" charset="-34"/>
              <a:cs typeface="CordiaUPC" pitchFamily="34" charset="-34"/>
            </a:endParaRPr>
          </a:p>
          <a:p>
            <a:pPr marL="171450" lvl="0" indent="-171450" algn="just">
              <a:buFont typeface="Arial" pitchFamily="34" charset="0"/>
              <a:buChar char="•"/>
            </a:pPr>
            <a:r>
              <a:rPr lang="ca-ES" sz="1200" b="1" i="1" dirty="0">
                <a:latin typeface="CordiaUPC" pitchFamily="34" charset="-34"/>
                <a:cs typeface="CordiaUPC" pitchFamily="34" charset="-34"/>
              </a:rPr>
              <a:t>Uniforms</a:t>
            </a:r>
            <a:r>
              <a:rPr lang="ca-ES" sz="1200" b="1" dirty="0">
                <a:latin typeface="CordiaUPC" pitchFamily="34" charset="-34"/>
                <a:cs typeface="CordiaUPC" pitchFamily="34" charset="-34"/>
              </a:rPr>
              <a:t>:</a:t>
            </a:r>
            <a:r>
              <a:rPr lang="ca-ES" sz="1200" dirty="0">
                <a:latin typeface="CordiaUPC" pitchFamily="34" charset="-34"/>
                <a:cs typeface="CordiaUPC" pitchFamily="34" charset="-34"/>
              </a:rPr>
              <a:t> the Company provides all employees with proper uniforms, including work boots for employees whose job is servicing cars, to promote safety</a:t>
            </a:r>
            <a:endParaRPr lang="en-US" sz="1200" dirty="0">
              <a:latin typeface="CordiaUPC" pitchFamily="34" charset="-34"/>
              <a:cs typeface="CordiaUPC" pitchFamily="34" charset="-34"/>
            </a:endParaRPr>
          </a:p>
          <a:p>
            <a:pPr marL="171450" lvl="0" indent="-171450" algn="just">
              <a:buFont typeface="Arial" pitchFamily="34" charset="0"/>
              <a:buChar char="•"/>
            </a:pPr>
            <a:r>
              <a:rPr lang="ca-ES" sz="1200" b="1" i="1" dirty="0">
                <a:latin typeface="CordiaUPC" pitchFamily="34" charset="-34"/>
                <a:cs typeface="CordiaUPC" pitchFamily="34" charset="-34"/>
              </a:rPr>
              <a:t>Annual Health Check-up</a:t>
            </a:r>
            <a:r>
              <a:rPr lang="ca-ES" sz="1200" b="1" dirty="0">
                <a:latin typeface="CordiaUPC" pitchFamily="34" charset="-34"/>
                <a:cs typeface="CordiaUPC" pitchFamily="34" charset="-34"/>
              </a:rPr>
              <a:t>:</a:t>
            </a:r>
            <a:r>
              <a:rPr lang="ca-ES" sz="1200" dirty="0">
                <a:latin typeface="CordiaUPC" pitchFamily="34" charset="-34"/>
                <a:cs typeface="CordiaUPC" pitchFamily="34" charset="-34"/>
              </a:rPr>
              <a:t> to promote health among employees</a:t>
            </a:r>
            <a:endParaRPr lang="en-US" sz="1200" dirty="0">
              <a:latin typeface="CordiaUPC" pitchFamily="34" charset="-34"/>
              <a:cs typeface="CordiaUPC" pitchFamily="34" charset="-34"/>
            </a:endParaRPr>
          </a:p>
          <a:p>
            <a:pPr marL="171450" lvl="0" indent="-171450" algn="just">
              <a:buFont typeface="Arial" pitchFamily="34" charset="0"/>
              <a:buChar char="•"/>
            </a:pPr>
            <a:r>
              <a:rPr lang="ca-ES" sz="1200" b="1" i="1" dirty="0">
                <a:latin typeface="CordiaUPC" pitchFamily="34" charset="-34"/>
                <a:cs typeface="CordiaUPC" pitchFamily="34" charset="-34"/>
              </a:rPr>
              <a:t>Employee Excellence Award</a:t>
            </a:r>
            <a:r>
              <a:rPr lang="ca-ES" sz="1200" b="1" dirty="0">
                <a:latin typeface="CordiaUPC" pitchFamily="34" charset="-34"/>
                <a:cs typeface="CordiaUPC" pitchFamily="34" charset="-34"/>
              </a:rPr>
              <a:t>:</a:t>
            </a:r>
            <a:r>
              <a:rPr lang="ca-ES" sz="1200" dirty="0">
                <a:latin typeface="CordiaUPC" pitchFamily="34" charset="-34"/>
                <a:cs typeface="CordiaUPC" pitchFamily="34" charset="-34"/>
              </a:rPr>
              <a:t> the Company awards a number of its employees every three month, to recognise their serious contribution to the Company</a:t>
            </a:r>
            <a:endParaRPr lang="en-US" sz="1200" dirty="0">
              <a:latin typeface="CordiaUPC" pitchFamily="34" charset="-34"/>
              <a:cs typeface="CordiaUPC" pitchFamily="34" charset="-34"/>
            </a:endParaRPr>
          </a:p>
          <a:p>
            <a:pPr marL="171450" lvl="0" indent="-171450" algn="just">
              <a:buFont typeface="Arial" pitchFamily="34" charset="0"/>
              <a:buChar char="•"/>
            </a:pPr>
            <a:r>
              <a:rPr lang="ca-ES" sz="1200" b="1" i="1" dirty="0">
                <a:latin typeface="CordiaUPC" pitchFamily="34" charset="-34"/>
                <a:cs typeface="CordiaUPC" pitchFamily="34" charset="-34"/>
              </a:rPr>
              <a:t>The Window of Knowledge</a:t>
            </a:r>
            <a:r>
              <a:rPr lang="ca-ES" sz="1200" b="1" dirty="0">
                <a:latin typeface="CordiaUPC" pitchFamily="34" charset="-34"/>
                <a:cs typeface="CordiaUPC" pitchFamily="34" charset="-34"/>
              </a:rPr>
              <a:t>:</a:t>
            </a:r>
            <a:r>
              <a:rPr lang="ca-ES" sz="1200" dirty="0">
                <a:latin typeface="CordiaUPC" pitchFamily="34" charset="-34"/>
                <a:cs typeface="CordiaUPC" pitchFamily="34" charset="-34"/>
              </a:rPr>
              <a:t> the Company provides for the need of knowledge, by allocating “book corner” for employees to borrow and read at their disposal, including a bulletin board presenting useful information concerning the business, tax, social security, and other related legal issues</a:t>
            </a:r>
            <a:r>
              <a:rPr lang="ca-ES" sz="1200" dirty="0" smtClean="0">
                <a:latin typeface="CordiaUPC" pitchFamily="34" charset="-34"/>
                <a:cs typeface="CordiaUPC" pitchFamily="34" charset="-34"/>
              </a:rPr>
              <a:t>.</a:t>
            </a:r>
            <a:endParaRPr lang="en-US" sz="1200" dirty="0">
              <a:latin typeface="CordiaUPC" pitchFamily="34" charset="-34"/>
              <a:cs typeface="CordiaUPC" pitchFamily="34" charset="-34"/>
            </a:endParaRPr>
          </a:p>
        </p:txBody>
      </p:sp>
      <p:sp>
        <p:nvSpPr>
          <p:cNvPr id="7" name="สี่เหลี่ยมผืนผ้า 6"/>
          <p:cNvSpPr/>
          <p:nvPr/>
        </p:nvSpPr>
        <p:spPr>
          <a:xfrm>
            <a:off x="424974" y="8193360"/>
            <a:ext cx="5965292" cy="954107"/>
          </a:xfrm>
          <a:prstGeom prst="rect">
            <a:avLst/>
          </a:prstGeom>
        </p:spPr>
        <p:txBody>
          <a:bodyPr wrap="square">
            <a:spAutoFit/>
          </a:bodyPr>
          <a:lstStyle/>
          <a:p>
            <a:pPr algn="just"/>
            <a:r>
              <a:rPr lang="en-GB" sz="1400" dirty="0">
                <a:latin typeface="CordiaUPC" pitchFamily="34" charset="-34"/>
                <a:cs typeface="CordiaUPC" pitchFamily="34" charset="-34"/>
              </a:rPr>
              <a:t>In </a:t>
            </a:r>
            <a:r>
              <a:rPr lang="en-GB" sz="1400" dirty="0" smtClean="0">
                <a:latin typeface="CordiaUPC" pitchFamily="34" charset="-34"/>
                <a:cs typeface="CordiaUPC" pitchFamily="34" charset="-34"/>
              </a:rPr>
              <a:t>201</a:t>
            </a:r>
            <a:r>
              <a:rPr lang="th-TH" sz="1400" dirty="0" smtClean="0">
                <a:latin typeface="CordiaUPC" pitchFamily="34" charset="-34"/>
                <a:cs typeface="CordiaUPC" pitchFamily="34" charset="-34"/>
              </a:rPr>
              <a:t>7</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the company deployed its employees, including directors and executives, to participate in events organised by various organisations in order to improve knowledge and skills, e.g. Training in knowledge in accountancy and tax works with </a:t>
            </a:r>
            <a:r>
              <a:rPr lang="en-GB" sz="1400" dirty="0" err="1">
                <a:latin typeface="CordiaUPC" pitchFamily="34" charset="-34"/>
                <a:cs typeface="CordiaUPC" pitchFamily="34" charset="-34"/>
              </a:rPr>
              <a:t>Dharmaniti</a:t>
            </a:r>
            <a:r>
              <a:rPr lang="en-GB" sz="1400" dirty="0">
                <a:latin typeface="CordiaUPC" pitchFamily="34" charset="-34"/>
                <a:cs typeface="CordiaUPC" pitchFamily="34" charset="-34"/>
              </a:rPr>
              <a:t> Training and Seminar Co., Ltd; Technical training to improve mechanical skills among mechanics with Nissan Motors (Thailand) Training Centre.</a:t>
            </a:r>
            <a:endParaRPr lang="en-US" sz="1400" dirty="0">
              <a:latin typeface="CordiaUPC" pitchFamily="34" charset="-34"/>
              <a:cs typeface="CordiaUPC" pitchFamily="34" charset="-34"/>
            </a:endParaRPr>
          </a:p>
        </p:txBody>
      </p:sp>
      <p:sp>
        <p:nvSpPr>
          <p:cNvPr id="6" name="สี่เหลี่ยมผืนผ้า 5"/>
          <p:cNvSpPr/>
          <p:nvPr/>
        </p:nvSpPr>
        <p:spPr>
          <a:xfrm>
            <a:off x="358248" y="670257"/>
            <a:ext cx="6095087" cy="830997"/>
          </a:xfrm>
          <a:prstGeom prst="rect">
            <a:avLst/>
          </a:prstGeom>
        </p:spPr>
        <p:txBody>
          <a:bodyPr wrap="square">
            <a:spAutoFit/>
          </a:bodyPr>
          <a:lstStyle/>
          <a:p>
            <a:pPr lvl="0" algn="just"/>
            <a:r>
              <a:rPr lang="ca-ES" sz="1200" b="1" dirty="0">
                <a:solidFill>
                  <a:prstClr val="black"/>
                </a:solidFill>
                <a:latin typeface="CordiaUPC" pitchFamily="34" charset="-34"/>
                <a:cs typeface="CordiaUPC" pitchFamily="34" charset="-34"/>
              </a:rPr>
              <a:t>c) Employees</a:t>
            </a:r>
            <a:endParaRPr lang="en-US" sz="1200" b="1" dirty="0">
              <a:solidFill>
                <a:prstClr val="black"/>
              </a:solidFill>
              <a:latin typeface="CordiaUPC" pitchFamily="34" charset="-34"/>
              <a:cs typeface="CordiaUPC" pitchFamily="34" charset="-34"/>
            </a:endParaRPr>
          </a:p>
          <a:p>
            <a:pPr lvl="0" algn="just">
              <a:tabLst>
                <a:tab pos="447675" algn="l"/>
              </a:tabLst>
            </a:pPr>
            <a:r>
              <a:rPr lang="ca-ES" sz="1200" dirty="0">
                <a:solidFill>
                  <a:prstClr val="black"/>
                </a:solidFill>
                <a:latin typeface="CordiaUPC" pitchFamily="34" charset="-34"/>
                <a:cs typeface="CordiaUPC" pitchFamily="34" charset="-34"/>
              </a:rPr>
              <a:t>The Company selects and recruits its members of staff based on their ability and working experience. It also focuses on continual development of the employees, on opening up opportunities for them to create a stability in their career, including career advancement. The Company treats all employees equally and provides adequate welfares and benefits: </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64" y="1492895"/>
            <a:ext cx="248126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560" y="4546059"/>
            <a:ext cx="3279775"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สี่เหลี่ยมผืนผ้า 7"/>
          <p:cNvSpPr/>
          <p:nvPr/>
        </p:nvSpPr>
        <p:spPr>
          <a:xfrm>
            <a:off x="175346" y="5817096"/>
            <a:ext cx="2884297" cy="1569660"/>
          </a:xfrm>
          <a:prstGeom prst="rect">
            <a:avLst/>
          </a:prstGeom>
        </p:spPr>
        <p:txBody>
          <a:bodyPr wrap="square">
            <a:spAutoFit/>
          </a:bodyPr>
          <a:lstStyle/>
          <a:p>
            <a:pPr marL="171450" lvl="0" indent="-171450" algn="just">
              <a:buFont typeface="Arial" pitchFamily="34" charset="0"/>
              <a:buChar char="•"/>
            </a:pPr>
            <a:r>
              <a:rPr lang="ca-ES" sz="1200" b="1" i="1" dirty="0">
                <a:solidFill>
                  <a:prstClr val="black"/>
                </a:solidFill>
                <a:latin typeface="CordiaUPC" pitchFamily="34" charset="-34"/>
                <a:cs typeface="CordiaUPC" pitchFamily="34" charset="-34"/>
              </a:rPr>
              <a:t>Improvement of Skill and Knowledge</a:t>
            </a:r>
            <a:r>
              <a:rPr lang="ca-ES" sz="1200" b="1" dirty="0">
                <a:solidFill>
                  <a:prstClr val="black"/>
                </a:solidFill>
                <a:latin typeface="CordiaUPC" pitchFamily="34" charset="-34"/>
                <a:cs typeface="CordiaUPC" pitchFamily="34" charset="-34"/>
              </a:rPr>
              <a:t>:</a:t>
            </a:r>
            <a:r>
              <a:rPr lang="ca-ES" sz="1200" dirty="0">
                <a:solidFill>
                  <a:prstClr val="black"/>
                </a:solidFill>
                <a:latin typeface="CordiaUPC" pitchFamily="34" charset="-34"/>
                <a:cs typeface="CordiaUPC" pitchFamily="34" charset="-34"/>
              </a:rPr>
              <a:t> the Company consistently organises workshops and training session in several topics in an effort to continuously improve skills and knowledge of the employees. The sessions are both held in premises by external experts or organised as field trip. The Company also encourage inter-departmental exchange of knowledge within the Company.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รูปภาพ 8"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Rectangle 3"/>
          <p:cNvSpPr/>
          <p:nvPr/>
        </p:nvSpPr>
        <p:spPr>
          <a:xfrm>
            <a:off x="486161" y="3440832"/>
            <a:ext cx="5976664" cy="6340197"/>
          </a:xfrm>
          <a:prstGeom prst="rect">
            <a:avLst/>
          </a:prstGeom>
        </p:spPr>
        <p:txBody>
          <a:bodyPr wrap="square">
            <a:spAutoFit/>
          </a:bodyPr>
          <a:lstStyle/>
          <a:p>
            <a:pPr algn="just">
              <a:tabLst>
                <a:tab pos="447675" algn="l"/>
              </a:tabLst>
            </a:pPr>
            <a:r>
              <a:rPr lang="ca-ES" sz="1400" b="1" dirty="0">
                <a:latin typeface="CordiaUPC" pitchFamily="34" charset="-34"/>
                <a:cs typeface="CordiaUPC" pitchFamily="34" charset="-34"/>
              </a:rPr>
              <a:t>d) Management Executives</a:t>
            </a:r>
            <a:endParaRPr lang="en-US" sz="1400" b="1" dirty="0">
              <a:latin typeface="CordiaUPC" pitchFamily="34" charset="-34"/>
              <a:cs typeface="CordiaUPC" pitchFamily="34" charset="-34"/>
            </a:endParaRPr>
          </a:p>
          <a:p>
            <a:pPr algn="just"/>
            <a:r>
              <a:rPr lang="ca-ES" sz="1400" dirty="0">
                <a:latin typeface="CordiaUPC" pitchFamily="34" charset="-34"/>
                <a:cs typeface="CordiaUPC" pitchFamily="34" charset="-34"/>
              </a:rPr>
              <a:t>The Company realises the importance of management executives as one of the key personage who is driving the business to success. Therefore, a fair structure of renumeration has been created in accordance with the industrial renumeration standard, including welfare and benefits, etc.</a:t>
            </a:r>
            <a:endParaRPr lang="en-US" sz="1400" dirty="0">
              <a:latin typeface="CordiaUPC" pitchFamily="34" charset="-34"/>
              <a:cs typeface="CordiaUPC" pitchFamily="34" charset="-34"/>
            </a:endParaRPr>
          </a:p>
          <a:p>
            <a:pPr algn="just"/>
            <a:r>
              <a:rPr lang="ca-ES" sz="1400" dirty="0">
                <a:latin typeface="CordiaUPC" pitchFamily="34" charset="-34"/>
                <a:cs typeface="CordiaUPC" pitchFamily="34" charset="-34"/>
              </a:rPr>
              <a:t> </a:t>
            </a:r>
            <a:endParaRPr lang="en-US" sz="1400" dirty="0">
              <a:latin typeface="CordiaUPC" pitchFamily="34" charset="-34"/>
              <a:cs typeface="CordiaUPC" pitchFamily="34" charset="-34"/>
            </a:endParaRPr>
          </a:p>
          <a:p>
            <a:pPr algn="just"/>
            <a:r>
              <a:rPr lang="ca-ES" sz="1400" b="1" dirty="0">
                <a:latin typeface="CordiaUPC" pitchFamily="34" charset="-34"/>
                <a:cs typeface="CordiaUPC" pitchFamily="34" charset="-34"/>
              </a:rPr>
              <a:t>e) Creditors and Trading Partners</a:t>
            </a:r>
            <a:endParaRPr lang="en-US" sz="1400" b="1" dirty="0">
              <a:latin typeface="CordiaUPC" pitchFamily="34" charset="-34"/>
              <a:cs typeface="CordiaUPC" pitchFamily="34" charset="-34"/>
            </a:endParaRPr>
          </a:p>
          <a:p>
            <a:pPr algn="just"/>
            <a:r>
              <a:rPr lang="ca-ES" sz="1400" dirty="0">
                <a:latin typeface="CordiaUPC" pitchFamily="34" charset="-34"/>
                <a:cs typeface="CordiaUPC" pitchFamily="34" charset="-34"/>
              </a:rPr>
              <a:t>The Company is committed to conduct business with all types of suppliers and creditors ethically and fairly by adhering to the commercial terms, mutually-agreed terms and conditions, and to the related law and regulations.</a:t>
            </a:r>
            <a:endParaRPr lang="en-US" sz="1400" dirty="0">
              <a:latin typeface="CordiaUPC" pitchFamily="34" charset="-34"/>
              <a:cs typeface="CordiaUPC" pitchFamily="34" charset="-34"/>
            </a:endParaRPr>
          </a:p>
          <a:p>
            <a:pPr algn="just"/>
            <a:r>
              <a:rPr lang="ca-ES" sz="1400" dirty="0">
                <a:latin typeface="CordiaUPC" pitchFamily="34" charset="-34"/>
                <a:cs typeface="CordiaUPC" pitchFamily="34" charset="-34"/>
              </a:rPr>
              <a:t> </a:t>
            </a:r>
            <a:endParaRPr lang="en-US" sz="1400" dirty="0">
              <a:latin typeface="CordiaUPC" pitchFamily="34" charset="-34"/>
              <a:cs typeface="CordiaUPC" pitchFamily="34" charset="-34"/>
            </a:endParaRPr>
          </a:p>
          <a:p>
            <a:pPr algn="just"/>
            <a:r>
              <a:rPr lang="ca-ES" sz="1400" b="1" dirty="0">
                <a:latin typeface="CordiaUPC" pitchFamily="34" charset="-34"/>
                <a:cs typeface="CordiaUPC" pitchFamily="34" charset="-34"/>
              </a:rPr>
              <a:t>f) Competitors</a:t>
            </a:r>
            <a:endParaRPr lang="en-US" sz="1400" dirty="0">
              <a:latin typeface="CordiaUPC" pitchFamily="34" charset="-34"/>
              <a:cs typeface="CordiaUPC" pitchFamily="34" charset="-34"/>
            </a:endParaRPr>
          </a:p>
          <a:p>
            <a:pPr algn="just"/>
            <a:r>
              <a:rPr lang="ca-ES" sz="1400" dirty="0">
                <a:latin typeface="CordiaUPC" pitchFamily="34" charset="-34"/>
                <a:cs typeface="CordiaUPC" pitchFamily="34" charset="-34"/>
              </a:rPr>
              <a:t>The Company treats business competitors fairly and does not conduct unlawful business or violate trading ethics in order to compete with the competitors. The Company is committed to strictly follow commercial terms, mutually-agreed terms and conditions, and to the related law and regulations.</a:t>
            </a:r>
            <a:endParaRPr lang="en-US" sz="1400" dirty="0">
              <a:latin typeface="CordiaUPC" pitchFamily="34" charset="-34"/>
              <a:cs typeface="CordiaUPC" pitchFamily="34" charset="-34"/>
            </a:endParaRPr>
          </a:p>
          <a:p>
            <a:pPr algn="just"/>
            <a:r>
              <a:rPr lang="ca-ES" sz="1400" dirty="0">
                <a:latin typeface="CordiaUPC" pitchFamily="34" charset="-34"/>
                <a:cs typeface="CordiaUPC" pitchFamily="34" charset="-34"/>
              </a:rPr>
              <a:t> </a:t>
            </a:r>
            <a:endParaRPr lang="en-US" sz="1400" dirty="0">
              <a:latin typeface="CordiaUPC" pitchFamily="34" charset="-34"/>
              <a:cs typeface="CordiaUPC" pitchFamily="34" charset="-34"/>
            </a:endParaRPr>
          </a:p>
          <a:p>
            <a:pPr algn="just"/>
            <a:r>
              <a:rPr lang="ca-ES" sz="1400" b="1" dirty="0">
                <a:latin typeface="CordiaUPC" pitchFamily="34" charset="-34"/>
                <a:cs typeface="CordiaUPC" pitchFamily="34" charset="-34"/>
              </a:rPr>
              <a:t>g) Responsibility Towards Community, Society, and Environment</a:t>
            </a:r>
            <a:endParaRPr lang="en-US" sz="1400" b="1" dirty="0">
              <a:latin typeface="CordiaUPC" pitchFamily="34" charset="-34"/>
              <a:cs typeface="CordiaUPC" pitchFamily="34" charset="-34"/>
            </a:endParaRPr>
          </a:p>
          <a:p>
            <a:pPr algn="just">
              <a:tabLst>
                <a:tab pos="447675" algn="l"/>
              </a:tabLst>
            </a:pPr>
            <a:r>
              <a:rPr lang="ca-ES" sz="1400" dirty="0">
                <a:latin typeface="CordiaUPC" pitchFamily="34" charset="-34"/>
                <a:cs typeface="CordiaUPC" pitchFamily="34" charset="-34"/>
              </a:rPr>
              <a:t>The Company conducts business by taking the impact against community, society, and environment, into account; including concerns towards and cooperation with community, society, and environment, in accordance with related law and regulations.</a:t>
            </a:r>
          </a:p>
          <a:p>
            <a:pPr algn="just">
              <a:tabLst>
                <a:tab pos="447675" algn="l"/>
              </a:tabLst>
            </a:pPr>
            <a:endParaRPr lang="th-TH" sz="1400" dirty="0">
              <a:latin typeface="CordiaUPC" pitchFamily="34" charset="-34"/>
              <a:cs typeface="CordiaUPC" pitchFamily="34" charset="-34"/>
            </a:endParaRPr>
          </a:p>
          <a:p>
            <a:pPr algn="just">
              <a:tabLst>
                <a:tab pos="447675" algn="l"/>
              </a:tabLst>
            </a:pPr>
            <a:r>
              <a:rPr lang="en-US" sz="1400" dirty="0">
                <a:latin typeface="CordiaUPC" pitchFamily="34" charset="-34"/>
                <a:cs typeface="CordiaUPC" pitchFamily="34" charset="-34"/>
              </a:rPr>
              <a:t>The Company has disclosed and published the information about </a:t>
            </a:r>
            <a:r>
              <a:rPr lang="en-GB" sz="1400" dirty="0">
                <a:latin typeface="CordiaUPC" pitchFamily="34" charset="-34"/>
                <a:cs typeface="CordiaUPC" pitchFamily="34" charset="-34"/>
              </a:rPr>
              <a:t>Sustainability Report </a:t>
            </a:r>
            <a:r>
              <a:rPr lang="en-US" sz="1400" dirty="0">
                <a:latin typeface="CordiaUPC" pitchFamily="34" charset="-34"/>
                <a:cs typeface="CordiaUPC" pitchFamily="34" charset="-34"/>
              </a:rPr>
              <a:t>for the year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in a separate report and is available for viewing on the company's web site at </a:t>
            </a:r>
            <a:r>
              <a:rPr lang="en-US" sz="1400" i="1" dirty="0" smtClean="0">
                <a:latin typeface="CordiaUPC" pitchFamily="34" charset="-34"/>
                <a:cs typeface="CordiaUPC" pitchFamily="34" charset="-34"/>
                <a:hlinkClick r:id="rId3"/>
              </a:rPr>
              <a:t>www.krungthai.co.th</a:t>
            </a:r>
            <a:endParaRPr lang="en-US" sz="1400" i="1" dirty="0" smtClean="0">
              <a:latin typeface="CordiaUPC" pitchFamily="34" charset="-34"/>
              <a:cs typeface="CordiaUPC" pitchFamily="34" charset="-34"/>
            </a:endParaRPr>
          </a:p>
          <a:p>
            <a:endParaRPr lang="en-US" sz="1400" b="1" dirty="0" smtClean="0"/>
          </a:p>
          <a:p>
            <a:r>
              <a:rPr lang="en-US" sz="1400" b="1" dirty="0" smtClean="0"/>
              <a:t>h) Respect </a:t>
            </a:r>
            <a:r>
              <a:rPr lang="en-US" sz="1400" b="1" dirty="0"/>
              <a:t>Towards Intellectual Property Policy</a:t>
            </a:r>
            <a:endParaRPr lang="en-US" sz="1400" dirty="0"/>
          </a:p>
          <a:p>
            <a:r>
              <a:rPr lang="en-US" sz="1400" dirty="0"/>
              <a:t> </a:t>
            </a:r>
            <a:r>
              <a:rPr lang="en-US" sz="1400" dirty="0" smtClean="0"/>
              <a:t>The </a:t>
            </a:r>
            <a:r>
              <a:rPr lang="en-US" sz="1400" dirty="0"/>
              <a:t>company </a:t>
            </a:r>
            <a:r>
              <a:rPr lang="en-US" sz="1400" dirty="0" err="1"/>
              <a:t>recognises</a:t>
            </a:r>
            <a:r>
              <a:rPr lang="en-US" sz="1400" dirty="0"/>
              <a:t> the ownership and intellectual property rights of other persons. Therefore, in conducting any business that is associated with other person’s intellectual property in terms of reproduction, adaptation, or broadcast, the company must have a permission from the righteous owner of such intellectual property</a:t>
            </a:r>
            <a:r>
              <a:rPr lang="en-US" sz="1400" dirty="0" smtClean="0"/>
              <a:t>.</a:t>
            </a:r>
            <a:endParaRPr lang="th-TH" sz="1400" dirty="0"/>
          </a:p>
        </p:txBody>
      </p:sp>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36</a:t>
            </a:r>
            <a:endParaRPr lang="th-TH" sz="1200" b="1" dirty="0">
              <a:solidFill>
                <a:srgbClr val="0070C0"/>
              </a:solidFill>
              <a:latin typeface="Cordia New" pitchFamily="34" charset="-34"/>
              <a:cs typeface="Cordia New" pitchFamily="34" charset="-34"/>
            </a:endParaRPr>
          </a:p>
        </p:txBody>
      </p:sp>
      <p:sp>
        <p:nvSpPr>
          <p:cNvPr id="3" name="Rectangle 2"/>
          <p:cNvSpPr/>
          <p:nvPr/>
        </p:nvSpPr>
        <p:spPr>
          <a:xfrm>
            <a:off x="476672" y="488504"/>
            <a:ext cx="5895228" cy="307777"/>
          </a:xfrm>
          <a:prstGeom prst="rect">
            <a:avLst/>
          </a:prstGeom>
        </p:spPr>
        <p:txBody>
          <a:bodyPr wrap="square">
            <a:spAutoFit/>
          </a:bodyPr>
          <a:lstStyle/>
          <a:p>
            <a:r>
              <a:rPr lang="en-GB" sz="1400" b="1" dirty="0" smtClean="0"/>
              <a:t>Employee training record</a:t>
            </a:r>
            <a:endParaRPr lang="en-US" sz="1400" dirty="0"/>
          </a:p>
        </p:txBody>
      </p:sp>
      <p:graphicFrame>
        <p:nvGraphicFramePr>
          <p:cNvPr id="2" name="ตาราง 1"/>
          <p:cNvGraphicFramePr>
            <a:graphicFrameLocks noGrp="1"/>
          </p:cNvGraphicFramePr>
          <p:nvPr>
            <p:extLst>
              <p:ext uri="{D42A27DB-BD31-4B8C-83A1-F6EECF244321}">
                <p14:modId xmlns:p14="http://schemas.microsoft.com/office/powerpoint/2010/main" val="456104934"/>
              </p:ext>
            </p:extLst>
          </p:nvPr>
        </p:nvGraphicFramePr>
        <p:xfrm>
          <a:off x="548681" y="826816"/>
          <a:ext cx="5823219" cy="822960"/>
        </p:xfrm>
        <a:graphic>
          <a:graphicData uri="http://schemas.openxmlformats.org/drawingml/2006/table">
            <a:tbl>
              <a:tblPr firstRow="1" bandRow="1">
                <a:tableStyleId>{3B4B98B0-60AC-42C2-AFA5-B58CD77FA1E5}</a:tableStyleId>
              </a:tblPr>
              <a:tblGrid>
                <a:gridCol w="1941073"/>
                <a:gridCol w="1941073"/>
                <a:gridCol w="1941073"/>
              </a:tblGrid>
              <a:tr h="243556">
                <a:tc>
                  <a:txBody>
                    <a:bodyPr/>
                    <a:lstStyle/>
                    <a:p>
                      <a:pPr algn="ctr"/>
                      <a:r>
                        <a:rPr lang="en-US" sz="1200" dirty="0" smtClean="0"/>
                        <a:t>Description</a:t>
                      </a:r>
                      <a:endParaRPr lang="th-TH" sz="1200" dirty="0"/>
                    </a:p>
                  </a:txBody>
                  <a:tcPr/>
                </a:tc>
                <a:tc>
                  <a:txBody>
                    <a:bodyPr/>
                    <a:lstStyle/>
                    <a:p>
                      <a:pPr algn="ctr"/>
                      <a:r>
                        <a:rPr lang="en-US" sz="1200" dirty="0" smtClean="0"/>
                        <a:t>Year 2016</a:t>
                      </a:r>
                      <a:endParaRPr lang="th-TH" sz="1200" dirty="0"/>
                    </a:p>
                  </a:txBody>
                  <a:tcPr/>
                </a:tc>
                <a:tc>
                  <a:txBody>
                    <a:bodyPr/>
                    <a:lstStyle/>
                    <a:p>
                      <a:pPr algn="ctr"/>
                      <a:r>
                        <a:rPr lang="en-US" sz="1200" dirty="0" smtClean="0"/>
                        <a:t>Year 2017</a:t>
                      </a:r>
                      <a:endParaRPr lang="th-TH" sz="1200" dirty="0"/>
                    </a:p>
                  </a:txBody>
                  <a:tcPr/>
                </a:tc>
              </a:tr>
              <a:tr h="243556">
                <a:tc>
                  <a:txBody>
                    <a:bodyPr/>
                    <a:lstStyle/>
                    <a:p>
                      <a:pPr algn="ctr"/>
                      <a:r>
                        <a:rPr lang="en-US" sz="1200" dirty="0" smtClean="0"/>
                        <a:t>Number of employees</a:t>
                      </a:r>
                      <a:endParaRPr lang="th-TH" sz="1200" dirty="0"/>
                    </a:p>
                  </a:txBody>
                  <a:tcPr/>
                </a:tc>
                <a:tc>
                  <a:txBody>
                    <a:bodyPr/>
                    <a:lstStyle/>
                    <a:p>
                      <a:pPr algn="ctr"/>
                      <a:r>
                        <a:rPr lang="en-US" sz="1200" dirty="0" smtClean="0"/>
                        <a:t>275</a:t>
                      </a:r>
                      <a:endParaRPr lang="th-TH" sz="1200" dirty="0"/>
                    </a:p>
                  </a:txBody>
                  <a:tcPr/>
                </a:tc>
                <a:tc>
                  <a:txBody>
                    <a:bodyPr/>
                    <a:lstStyle/>
                    <a:p>
                      <a:pPr algn="ctr"/>
                      <a:r>
                        <a:rPr lang="en-US" sz="1200" dirty="0" smtClean="0"/>
                        <a:t>281</a:t>
                      </a:r>
                      <a:endParaRPr lang="th-TH" sz="1200" dirty="0"/>
                    </a:p>
                  </a:txBody>
                  <a:tcPr/>
                </a:tc>
              </a:tr>
              <a:tr h="232967">
                <a:tc>
                  <a:txBody>
                    <a:bodyPr/>
                    <a:lstStyle/>
                    <a:p>
                      <a:pPr algn="ctr"/>
                      <a:r>
                        <a:rPr lang="en-US" sz="1200" dirty="0" smtClean="0"/>
                        <a:t>Training hours</a:t>
                      </a:r>
                      <a:endParaRPr lang="th-TH" sz="1200" dirty="0"/>
                    </a:p>
                  </a:txBody>
                  <a:tcPr/>
                </a:tc>
                <a:tc>
                  <a:txBody>
                    <a:bodyPr/>
                    <a:lstStyle/>
                    <a:p>
                      <a:pPr algn="ctr"/>
                      <a:r>
                        <a:rPr lang="en-US" sz="1200" dirty="0" smtClean="0"/>
                        <a:t>1,650</a:t>
                      </a:r>
                      <a:endParaRPr lang="th-TH" sz="1200" dirty="0"/>
                    </a:p>
                  </a:txBody>
                  <a:tcPr/>
                </a:tc>
                <a:tc>
                  <a:txBody>
                    <a:bodyPr/>
                    <a:lstStyle/>
                    <a:p>
                      <a:pPr algn="ctr"/>
                      <a:r>
                        <a:rPr lang="en-US" sz="1200" dirty="0" smtClean="0"/>
                        <a:t>1,967</a:t>
                      </a:r>
                      <a:endParaRPr lang="th-TH" sz="1200" dirty="0"/>
                    </a:p>
                  </a:txBody>
                  <a:tcPr/>
                </a:tc>
              </a:tr>
            </a:tbl>
          </a:graphicData>
        </a:graphic>
      </p:graphicFrame>
      <p:graphicFrame>
        <p:nvGraphicFramePr>
          <p:cNvPr id="7" name="ตาราง 6"/>
          <p:cNvGraphicFramePr>
            <a:graphicFrameLocks noGrp="1"/>
          </p:cNvGraphicFramePr>
          <p:nvPr>
            <p:extLst>
              <p:ext uri="{D42A27DB-BD31-4B8C-83A1-F6EECF244321}">
                <p14:modId xmlns:p14="http://schemas.microsoft.com/office/powerpoint/2010/main" val="2787413149"/>
              </p:ext>
            </p:extLst>
          </p:nvPr>
        </p:nvGraphicFramePr>
        <p:xfrm>
          <a:off x="548681" y="2164433"/>
          <a:ext cx="5823219" cy="1121651"/>
        </p:xfrm>
        <a:graphic>
          <a:graphicData uri="http://schemas.openxmlformats.org/drawingml/2006/table">
            <a:tbl>
              <a:tblPr firstRow="1" bandRow="1">
                <a:tableStyleId>{3B4B98B0-60AC-42C2-AFA5-B58CD77FA1E5}</a:tableStyleId>
              </a:tblPr>
              <a:tblGrid>
                <a:gridCol w="3600399"/>
                <a:gridCol w="936104"/>
                <a:gridCol w="1286716"/>
              </a:tblGrid>
              <a:tr h="253895">
                <a:tc>
                  <a:txBody>
                    <a:bodyPr/>
                    <a:lstStyle/>
                    <a:p>
                      <a:pPr algn="ctr"/>
                      <a:r>
                        <a:rPr lang="en-US" sz="1200" dirty="0" smtClean="0"/>
                        <a:t>Average days absent from work of employees</a:t>
                      </a:r>
                      <a:endParaRPr lang="th-TH" sz="1200" dirty="0"/>
                    </a:p>
                  </a:txBody>
                  <a:tcPr/>
                </a:tc>
                <a:tc>
                  <a:txBody>
                    <a:bodyPr/>
                    <a:lstStyle/>
                    <a:p>
                      <a:pPr algn="ctr"/>
                      <a:r>
                        <a:rPr lang="en-US" sz="1200" dirty="0" smtClean="0"/>
                        <a:t>Year 2016</a:t>
                      </a:r>
                      <a:endParaRPr lang="th-TH" sz="1200" dirty="0"/>
                    </a:p>
                  </a:txBody>
                  <a:tcPr/>
                </a:tc>
                <a:tc>
                  <a:txBody>
                    <a:bodyPr/>
                    <a:lstStyle/>
                    <a:p>
                      <a:pPr algn="ctr"/>
                      <a:r>
                        <a:rPr lang="en-US" sz="1200" dirty="0" smtClean="0"/>
                        <a:t>Year 2017</a:t>
                      </a:r>
                      <a:endParaRPr lang="th-TH" sz="1200" dirty="0"/>
                    </a:p>
                  </a:txBody>
                  <a:tcPr/>
                </a:tc>
              </a:tr>
              <a:tr h="298691">
                <a:tc>
                  <a:txBody>
                    <a:bodyPr/>
                    <a:lstStyle/>
                    <a:p>
                      <a:pPr algn="l"/>
                      <a:r>
                        <a:rPr lang="en-US" sz="1200" dirty="0" smtClean="0"/>
                        <a:t>Sickness absence (Days/Person)</a:t>
                      </a:r>
                      <a:endParaRPr lang="th-TH" sz="1200" dirty="0"/>
                    </a:p>
                  </a:txBody>
                  <a:tcPr/>
                </a:tc>
                <a:tc>
                  <a:txBody>
                    <a:bodyPr/>
                    <a:lstStyle/>
                    <a:p>
                      <a:pPr algn="ctr"/>
                      <a:r>
                        <a:rPr lang="en-US" sz="1200" dirty="0" smtClean="0"/>
                        <a:t>0.33</a:t>
                      </a:r>
                      <a:endParaRPr lang="th-TH" sz="1200" dirty="0"/>
                    </a:p>
                  </a:txBody>
                  <a:tcPr/>
                </a:tc>
                <a:tc>
                  <a:txBody>
                    <a:bodyPr/>
                    <a:lstStyle/>
                    <a:p>
                      <a:pPr algn="ctr"/>
                      <a:r>
                        <a:rPr lang="en-US" sz="1200" dirty="0" smtClean="0"/>
                        <a:t>2.26</a:t>
                      </a:r>
                      <a:endParaRPr lang="th-TH" sz="1200" dirty="0"/>
                    </a:p>
                  </a:txBody>
                  <a:tcPr/>
                </a:tc>
              </a:tr>
              <a:tr h="253895">
                <a:tc>
                  <a:txBody>
                    <a:bodyPr/>
                    <a:lstStyle/>
                    <a:p>
                      <a:pPr algn="l"/>
                      <a:r>
                        <a:rPr lang="en-US" sz="1200" dirty="0" smtClean="0"/>
                        <a:t>Work related injury and sickness absence (Days/Person)</a:t>
                      </a:r>
                    </a:p>
                  </a:txBody>
                  <a:tcPr/>
                </a:tc>
                <a:tc>
                  <a:txBody>
                    <a:bodyPr/>
                    <a:lstStyle/>
                    <a:p>
                      <a:pPr algn="ctr"/>
                      <a:r>
                        <a:rPr lang="en-US" sz="1200" dirty="0" smtClean="0"/>
                        <a:t>1</a:t>
                      </a:r>
                      <a:endParaRPr lang="th-TH" sz="1200" dirty="0"/>
                    </a:p>
                  </a:txBody>
                  <a:tcPr/>
                </a:tc>
                <a:tc>
                  <a:txBody>
                    <a:bodyPr/>
                    <a:lstStyle/>
                    <a:p>
                      <a:pPr algn="ctr"/>
                      <a:r>
                        <a:rPr lang="en-US" sz="1200" dirty="0" smtClean="0"/>
                        <a:t>1</a:t>
                      </a:r>
                      <a:endParaRPr lang="th-TH" sz="1200" dirty="0"/>
                    </a:p>
                  </a:txBody>
                  <a:tcPr/>
                </a:tc>
              </a:tr>
              <a:tr h="253895">
                <a:tc>
                  <a:txBody>
                    <a:bodyPr/>
                    <a:lstStyle/>
                    <a:p>
                      <a:pPr algn="l"/>
                      <a:r>
                        <a:rPr lang="en-US" sz="1200" dirty="0" smtClean="0"/>
                        <a:t>Accident (Times)</a:t>
                      </a:r>
                    </a:p>
                  </a:txBody>
                  <a:tcPr/>
                </a:tc>
                <a:tc>
                  <a:txBody>
                    <a:bodyPr/>
                    <a:lstStyle/>
                    <a:p>
                      <a:pPr algn="ctr"/>
                      <a:r>
                        <a:rPr lang="en-US" sz="1200" dirty="0" smtClean="0"/>
                        <a:t>1</a:t>
                      </a:r>
                      <a:endParaRPr lang="th-TH" sz="1200" dirty="0"/>
                    </a:p>
                  </a:txBody>
                  <a:tcPr/>
                </a:tc>
                <a:tc>
                  <a:txBody>
                    <a:bodyPr/>
                    <a:lstStyle/>
                    <a:p>
                      <a:pPr algn="ctr"/>
                      <a:r>
                        <a:rPr lang="en-US" sz="1200" dirty="0" smtClean="0"/>
                        <a:t>1</a:t>
                      </a:r>
                      <a:endParaRPr lang="th-TH" sz="1200" dirty="0"/>
                    </a:p>
                  </a:txBody>
                  <a:tcPr/>
                </a:tc>
              </a:tr>
            </a:tbl>
          </a:graphicData>
        </a:graphic>
      </p:graphicFrame>
      <p:sp>
        <p:nvSpPr>
          <p:cNvPr id="8" name="Rectangle 2"/>
          <p:cNvSpPr/>
          <p:nvPr/>
        </p:nvSpPr>
        <p:spPr>
          <a:xfrm>
            <a:off x="526879" y="1856656"/>
            <a:ext cx="5895228" cy="307777"/>
          </a:xfrm>
          <a:prstGeom prst="rect">
            <a:avLst/>
          </a:prstGeom>
        </p:spPr>
        <p:txBody>
          <a:bodyPr wrap="square">
            <a:spAutoFit/>
          </a:bodyPr>
          <a:lstStyle/>
          <a:p>
            <a:r>
              <a:rPr lang="en-GB" sz="1400" b="1" dirty="0" smtClean="0"/>
              <a:t>Health and Safety Statistics</a:t>
            </a:r>
            <a:endParaRPr lang="en-US" sz="1400" dirty="0"/>
          </a:p>
        </p:txBody>
      </p:sp>
    </p:spTree>
    <p:extLst>
      <p:ext uri="{BB962C8B-B14F-4D97-AF65-F5344CB8AC3E}">
        <p14:creationId xmlns:p14="http://schemas.microsoft.com/office/powerpoint/2010/main" val="24999293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90968" y="9445906"/>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37</a:t>
            </a:r>
            <a:endParaRPr lang="th-TH" sz="1200" b="1" dirty="0">
              <a:solidFill>
                <a:srgbClr val="0070C0"/>
              </a:solidFill>
              <a:latin typeface="Cordia New" pitchFamily="34" charset="-34"/>
              <a:cs typeface="Cordia New" pitchFamily="34" charset="-34"/>
            </a:endParaRPr>
          </a:p>
        </p:txBody>
      </p:sp>
      <p:sp>
        <p:nvSpPr>
          <p:cNvPr id="7" name="TextBox 6"/>
          <p:cNvSpPr txBox="1"/>
          <p:nvPr/>
        </p:nvSpPr>
        <p:spPr>
          <a:xfrm>
            <a:off x="574511" y="523220"/>
            <a:ext cx="5857916" cy="8802410"/>
          </a:xfrm>
          <a:prstGeom prst="rect">
            <a:avLst/>
          </a:prstGeom>
          <a:noFill/>
        </p:spPr>
        <p:txBody>
          <a:bodyPr wrap="square" rtlCol="0">
            <a:spAutoFit/>
          </a:bodyPr>
          <a:lstStyle/>
          <a:p>
            <a:pPr algn="just"/>
            <a:r>
              <a:rPr lang="ca-ES" sz="1200" b="1" dirty="0" smtClean="0">
                <a:latin typeface="CordiaUPC" pitchFamily="34" charset="-34"/>
                <a:cs typeface="CordiaUPC" pitchFamily="34" charset="-34"/>
              </a:rPr>
              <a:t>Section 4: Disclosure of Information and Transparency</a:t>
            </a:r>
            <a:endParaRPr lang="en-US" sz="1200" dirty="0" smtClean="0">
              <a:latin typeface="CordiaUPC" pitchFamily="34" charset="-34"/>
              <a:cs typeface="CordiaUPC" pitchFamily="34" charset="-34"/>
            </a:endParaRPr>
          </a:p>
          <a:p>
            <a:pPr algn="just"/>
            <a:r>
              <a:rPr lang="ca-ES" sz="1200" dirty="0" smtClean="0">
                <a:latin typeface="CordiaUPC" pitchFamily="34" charset="-34"/>
                <a:cs typeface="CordiaUPC" pitchFamily="34" charset="-34"/>
              </a:rPr>
              <a:t> </a:t>
            </a:r>
            <a:endParaRPr lang="en-US" sz="1200" dirty="0" smtClean="0">
              <a:latin typeface="CordiaUPC" pitchFamily="34" charset="-34"/>
              <a:cs typeface="CordiaUPC" pitchFamily="34" charset="-34"/>
            </a:endParaRPr>
          </a:p>
          <a:p>
            <a:pPr algn="just">
              <a:tabLst>
                <a:tab pos="447675" algn="l"/>
              </a:tabLst>
            </a:pPr>
            <a:r>
              <a:rPr lang="ca-ES" sz="1200" dirty="0" smtClean="0">
                <a:latin typeface="CordiaUPC" pitchFamily="34" charset="-34"/>
                <a:cs typeface="CordiaUPC" pitchFamily="34" charset="-34"/>
              </a:rPr>
              <a:t>The Company focuses on the disclosure of information that is complete, accurate, transparent, timely, and verificable, to facilitate stakeholders and related parties in monitoring the Company's business operations.</a:t>
            </a:r>
            <a:endParaRPr lang="en-US" sz="1200" dirty="0" smtClean="0">
              <a:latin typeface="CordiaUPC" pitchFamily="34" charset="-34"/>
              <a:cs typeface="CordiaUPC" pitchFamily="34" charset="-34"/>
            </a:endParaRPr>
          </a:p>
          <a:p>
            <a:pPr algn="just"/>
            <a:r>
              <a:rPr lang="ca-ES" sz="1200" dirty="0" smtClean="0">
                <a:latin typeface="CordiaUPC" pitchFamily="34" charset="-34"/>
                <a:cs typeface="CordiaUPC" pitchFamily="34" charset="-34"/>
              </a:rPr>
              <a:t> </a:t>
            </a:r>
            <a:endParaRPr lang="en-US" sz="1200" dirty="0" smtClean="0">
              <a:latin typeface="CordiaUPC" pitchFamily="34" charset="-34"/>
              <a:cs typeface="CordiaUPC" pitchFamily="34" charset="-34"/>
            </a:endParaRPr>
          </a:p>
          <a:p>
            <a:pPr algn="just">
              <a:tabLst>
                <a:tab pos="447675" algn="l"/>
              </a:tabLst>
            </a:pPr>
            <a:r>
              <a:rPr lang="ca-ES" sz="1200" dirty="0" smtClean="0">
                <a:latin typeface="CordiaUPC" pitchFamily="34" charset="-34"/>
                <a:cs typeface="CordiaUPC" pitchFamily="34" charset="-34"/>
              </a:rPr>
              <a:t>The Board of Directors is responsible for the disclosure of the Company's information system financial and non-financial for shareholders, stakeholders to receive equal treatment under the law.</a:t>
            </a:r>
            <a:endParaRPr lang="en-US" sz="1200" dirty="0" smtClean="0">
              <a:latin typeface="CordiaUPC" pitchFamily="34" charset="-34"/>
              <a:cs typeface="CordiaUPC" pitchFamily="34" charset="-34"/>
            </a:endParaRPr>
          </a:p>
          <a:p>
            <a:pPr algn="just"/>
            <a:r>
              <a:rPr lang="ca-ES" sz="1200" dirty="0" smtClean="0">
                <a:latin typeface="CordiaUPC" pitchFamily="34" charset="-34"/>
                <a:cs typeface="CordiaUPC" pitchFamily="34" charset="-34"/>
              </a:rPr>
              <a:t> </a:t>
            </a:r>
            <a:endParaRPr lang="en-US" sz="1200" dirty="0" smtClean="0">
              <a:latin typeface="CordiaUPC" pitchFamily="34" charset="-34"/>
              <a:cs typeface="CordiaUPC" pitchFamily="34" charset="-34"/>
            </a:endParaRPr>
          </a:p>
          <a:p>
            <a:pPr algn="just">
              <a:tabLst>
                <a:tab pos="447675" algn="l"/>
              </a:tabLst>
            </a:pPr>
            <a:r>
              <a:rPr lang="ca-ES" sz="1200" dirty="0" smtClean="0">
                <a:latin typeface="CordiaUPC" pitchFamily="34" charset="-34"/>
                <a:cs typeface="CordiaUPC" pitchFamily="34" charset="-34"/>
              </a:rPr>
              <a:t>The Company recognises the importance of thorough and transparent disclosure of information concerning the Company's business operations and relevant informations essential to the price of the securities of the Company by disseminating information through the SET Community Portal System, or SCP, and in various media for investors and analysts to receive complete information. The Company also distributes its information through its web site at www.krungthai.co.th. For those who are interested in general information or would like to inquire about additional information, they are welcome to contact the Company at telephone number 02-291-8888.</a:t>
            </a:r>
          </a:p>
          <a:p>
            <a:pPr algn="just">
              <a:tabLst>
                <a:tab pos="447675" algn="l"/>
              </a:tabLst>
            </a:pPr>
            <a:endParaRPr lang="ca-ES" sz="1200" dirty="0">
              <a:latin typeface="CordiaUPC" pitchFamily="34" charset="-34"/>
              <a:cs typeface="CordiaUPC" pitchFamily="34" charset="-34"/>
            </a:endParaRPr>
          </a:p>
          <a:p>
            <a:pPr algn="just">
              <a:tabLst>
                <a:tab pos="447675" algn="l"/>
              </a:tabLst>
            </a:pPr>
            <a:endParaRPr lang="ca-ES" sz="1200" dirty="0" smtClean="0">
              <a:latin typeface="CordiaUPC" pitchFamily="34" charset="-34"/>
              <a:cs typeface="CordiaUPC" pitchFamily="34" charset="-34"/>
            </a:endParaRPr>
          </a:p>
          <a:p>
            <a:pPr algn="just">
              <a:tabLst>
                <a:tab pos="447675" algn="l"/>
              </a:tabLst>
            </a:pPr>
            <a:endParaRPr lang="ca-ES" sz="1200" dirty="0">
              <a:latin typeface="CordiaUPC" pitchFamily="34" charset="-34"/>
              <a:cs typeface="CordiaUPC" pitchFamily="34" charset="-34"/>
            </a:endParaRPr>
          </a:p>
          <a:p>
            <a:pPr algn="just">
              <a:tabLst>
                <a:tab pos="447675" algn="l"/>
              </a:tabLst>
            </a:pPr>
            <a:endParaRPr lang="ca-ES" sz="1200" dirty="0" smtClean="0">
              <a:latin typeface="CordiaUPC" pitchFamily="34" charset="-34"/>
              <a:cs typeface="CordiaUPC" pitchFamily="34" charset="-34"/>
            </a:endParaRPr>
          </a:p>
          <a:p>
            <a:pPr algn="just">
              <a:tabLst>
                <a:tab pos="447675" algn="l"/>
              </a:tabLst>
            </a:pPr>
            <a:endParaRPr lang="ca-ES" sz="1200" dirty="0">
              <a:latin typeface="CordiaUPC" pitchFamily="34" charset="-34"/>
              <a:cs typeface="CordiaUPC" pitchFamily="34" charset="-34"/>
            </a:endParaRPr>
          </a:p>
          <a:p>
            <a:pPr algn="just">
              <a:tabLst>
                <a:tab pos="447675" algn="l"/>
              </a:tabLst>
            </a:pPr>
            <a:endParaRPr lang="ca-ES" sz="1200" dirty="0" smtClean="0">
              <a:latin typeface="CordiaUPC" pitchFamily="34" charset="-34"/>
              <a:cs typeface="CordiaUPC" pitchFamily="34" charset="-34"/>
            </a:endParaRPr>
          </a:p>
          <a:p>
            <a:pPr algn="just">
              <a:tabLst>
                <a:tab pos="447675" algn="l"/>
              </a:tabLst>
            </a:pPr>
            <a:endParaRPr lang="ca-ES" sz="1200" dirty="0" smtClean="0">
              <a:latin typeface="CordiaUPC" pitchFamily="34" charset="-34"/>
              <a:cs typeface="CordiaUPC" pitchFamily="34" charset="-34"/>
            </a:endParaRPr>
          </a:p>
          <a:p>
            <a:pPr algn="just">
              <a:tabLst>
                <a:tab pos="447675" algn="l"/>
              </a:tabLst>
            </a:pPr>
            <a:endParaRPr lang="ca-ES" sz="1200" dirty="0" smtClean="0">
              <a:latin typeface="CordiaUPC" pitchFamily="34" charset="-34"/>
              <a:cs typeface="CordiaUPC" pitchFamily="34" charset="-34"/>
            </a:endParaRPr>
          </a:p>
          <a:p>
            <a:pPr algn="just">
              <a:tabLst>
                <a:tab pos="447675" algn="l"/>
              </a:tabLst>
            </a:pPr>
            <a:endParaRPr lang="ca-ES" sz="1200" dirty="0">
              <a:latin typeface="CordiaUPC" pitchFamily="34" charset="-34"/>
              <a:cs typeface="CordiaUPC" pitchFamily="34" charset="-34"/>
            </a:endParaRPr>
          </a:p>
          <a:p>
            <a:r>
              <a:rPr lang="en-US" sz="1200" b="1" dirty="0" smtClean="0"/>
              <a:t>Disclosure </a:t>
            </a:r>
            <a:r>
              <a:rPr lang="en-US" sz="1200" b="1" dirty="0"/>
              <a:t>of Significant Financial and Non-Financial Information</a:t>
            </a:r>
            <a:endParaRPr lang="en-US" sz="1200" dirty="0"/>
          </a:p>
          <a:p>
            <a:r>
              <a:rPr lang="en-US" sz="1200" dirty="0"/>
              <a:t> </a:t>
            </a:r>
            <a:r>
              <a:rPr lang="en-US" sz="1200" dirty="0" smtClean="0"/>
              <a:t>1</a:t>
            </a:r>
            <a:r>
              <a:rPr lang="en-US" sz="1200" dirty="0"/>
              <a:t>) Disclosure of annual and quarterly financial statements shall be validated and reviewed by auditor and approved by the board of directors. The board </a:t>
            </a:r>
            <a:r>
              <a:rPr lang="en-US" sz="1200" dirty="0" err="1"/>
              <a:t>recognises</a:t>
            </a:r>
            <a:r>
              <a:rPr lang="en-US" sz="1200" dirty="0"/>
              <a:t> its responsibility for financial report and guarantees that the information is accurate, complete, true, and reasonable.</a:t>
            </a:r>
          </a:p>
          <a:p>
            <a:r>
              <a:rPr lang="en-US" sz="1200" dirty="0"/>
              <a:t>2) Disclosure of the names and biographies of the members of the board, members of committees, sub-committees, and executives.</a:t>
            </a:r>
          </a:p>
          <a:p>
            <a:r>
              <a:rPr lang="en-US" sz="1200" dirty="0"/>
              <a:t>3) Disclosure of remuneration information of the board of directors and the executives.</a:t>
            </a:r>
          </a:p>
          <a:p>
            <a:r>
              <a:rPr lang="en-US" sz="1200" dirty="0"/>
              <a:t>4) Disclosure of information on shareholding of the company’s shares by board members and executives.</a:t>
            </a:r>
          </a:p>
          <a:p>
            <a:r>
              <a:rPr lang="en-US" sz="1200" dirty="0"/>
              <a:t>5) Disclosure of information or transactions that may be associated with conflict of interests.</a:t>
            </a:r>
          </a:p>
          <a:p>
            <a:r>
              <a:rPr lang="en-US" sz="1200" dirty="0"/>
              <a:t>6) Disclosure of roles and duties of each board member, and sub-committees concluded during the past year, e.g. the number of meetings attended.</a:t>
            </a:r>
          </a:p>
          <a:p>
            <a:pPr algn="just"/>
            <a:r>
              <a:rPr lang="ca-ES" sz="1400" dirty="0" smtClean="0">
                <a:latin typeface="CordiaUPC" pitchFamily="34" charset="-34"/>
                <a:cs typeface="CordiaUPC" pitchFamily="34" charset="-34"/>
              </a:rPr>
              <a:t> </a:t>
            </a:r>
            <a:endParaRPr lang="en-US" sz="1400" dirty="0" smtClean="0">
              <a:latin typeface="CordiaUPC" pitchFamily="34" charset="-34"/>
              <a:cs typeface="CordiaUPC" pitchFamily="34" charset="-34"/>
            </a:endParaRPr>
          </a:p>
          <a:p>
            <a:r>
              <a:rPr lang="ca-ES" sz="1200" b="1" dirty="0" smtClean="0">
                <a:latin typeface="CordiaUPC" pitchFamily="34" charset="-34"/>
                <a:cs typeface="CordiaUPC" pitchFamily="34" charset="-34"/>
              </a:rPr>
              <a:t>Section 5: Responsibilities of Directors</a:t>
            </a:r>
            <a:endParaRPr lang="th-TH" sz="1200" b="1" dirty="0" smtClean="0">
              <a:latin typeface="CordiaUPC" pitchFamily="34" charset="-34"/>
              <a:cs typeface="CordiaUPC" pitchFamily="34" charset="-34"/>
            </a:endParaRPr>
          </a:p>
          <a:p>
            <a:endParaRPr lang="en-US" sz="1200" dirty="0" smtClean="0">
              <a:latin typeface="CordiaUPC" pitchFamily="34" charset="-34"/>
              <a:cs typeface="CordiaUPC" pitchFamily="34" charset="-34"/>
            </a:endParaRPr>
          </a:p>
          <a:p>
            <a:pPr algn="just">
              <a:tabLst>
                <a:tab pos="542925" algn="l"/>
              </a:tabLst>
            </a:pPr>
            <a:r>
              <a:rPr lang="ca-ES" sz="1200" dirty="0" smtClean="0">
                <a:latin typeface="CordiaUPC" pitchFamily="34" charset="-34"/>
                <a:cs typeface="CordiaUPC" pitchFamily="34" charset="-34"/>
              </a:rPr>
              <a:t>The Board of Directors plays an important role in corporate governance for the benefit of the Company, responsible for performance of duties to the shareholders, in possession of leadership and control over the management effectively.</a:t>
            </a:r>
          </a:p>
          <a:p>
            <a:pPr algn="just">
              <a:tabLst>
                <a:tab pos="542925" algn="l"/>
              </a:tabLst>
            </a:pPr>
            <a:endParaRPr lang="ca-ES" sz="1200" dirty="0">
              <a:latin typeface="CordiaUPC" pitchFamily="34" charset="-34"/>
              <a:cs typeface="CordiaUPC" pitchFamily="34" charset="-34"/>
            </a:endParaRPr>
          </a:p>
          <a:p>
            <a:pPr lvl="0" algn="just">
              <a:tabLst>
                <a:tab pos="542925" algn="l"/>
              </a:tabLst>
            </a:pPr>
            <a:r>
              <a:rPr lang="en-US" sz="1200" dirty="0">
                <a:solidFill>
                  <a:prstClr val="black"/>
                </a:solidFill>
              </a:rPr>
              <a:t>The Company clearly separates the roles and responsibilities between the board of directors and the executives. The board of directors is responsible for setting policies and supervising the operations of the company. Meanwhile, the management of the company is assigned to manage various aspects in accordance with the policy. Therefore, the chairman of the board and the board member shall be treated as two separate individuals. Both positions must be elected by the board of directors in order to appoint the best individual for the job. In addition, the board of directors shall take the responsibility of determining the succession plan of top executives. The plan is reviewed annually with only the presence of members who are non-executive directors</a:t>
            </a:r>
            <a:r>
              <a:rPr lang="en-US" sz="1200" dirty="0" smtClean="0">
                <a:solidFill>
                  <a:prstClr val="black"/>
                </a:solidFill>
              </a:rPr>
              <a:t>.</a:t>
            </a:r>
            <a:endParaRPr lang="th-TH" sz="1200" dirty="0" smtClean="0">
              <a:latin typeface="CordiaUPC" pitchFamily="34" charset="-34"/>
              <a:cs typeface="CordiaUPC" pitchFamily="34" charset="-34"/>
            </a:endParaRPr>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76" y="1784648"/>
            <a:ext cx="6053385" cy="439248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รูปภาพ 4" descr="buttom.png"/>
          <p:cNvPicPr>
            <a:picLocks noChangeAspect="1"/>
          </p:cNvPicPr>
          <p:nvPr/>
        </p:nvPicPr>
        <p:blipFill>
          <a:blip r:embed="rId4" cstate="print"/>
          <a:stretch>
            <a:fillRect/>
          </a:stretch>
        </p:blipFill>
        <p:spPr>
          <a:xfrm>
            <a:off x="3142800" y="9360000"/>
            <a:ext cx="573976" cy="418034"/>
          </a:xfrm>
          <a:prstGeom prst="rect">
            <a:avLst/>
          </a:prstGeom>
        </p:spPr>
      </p:pic>
      <p:sp>
        <p:nvSpPr>
          <p:cNvPr id="6" name="TextBox 5"/>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02</a:t>
            </a:r>
            <a:endParaRPr lang="th-TH" sz="1200" b="1" dirty="0">
              <a:solidFill>
                <a:srgbClr val="0070C0"/>
              </a:solidFill>
              <a:latin typeface="Cordia New" pitchFamily="34" charset="-34"/>
              <a:cs typeface="Cordia New" pitchFamily="34" charset="-34"/>
            </a:endParaRPr>
          </a:p>
        </p:txBody>
      </p:sp>
      <p:sp>
        <p:nvSpPr>
          <p:cNvPr id="2" name="สี่เหลี่ยมผืนผ้า 1"/>
          <p:cNvSpPr/>
          <p:nvPr/>
        </p:nvSpPr>
        <p:spPr>
          <a:xfrm>
            <a:off x="692272" y="704528"/>
            <a:ext cx="5473032" cy="5909310"/>
          </a:xfrm>
          <a:prstGeom prst="rect">
            <a:avLst/>
          </a:prstGeom>
        </p:spPr>
        <p:txBody>
          <a:bodyPr wrap="square">
            <a:spAutoFit/>
          </a:bodyPr>
          <a:lstStyle/>
          <a:p>
            <a:pPr algn="just"/>
            <a:r>
              <a:rPr lang="en-US" sz="1400" dirty="0"/>
              <a:t>needed by the clients. This can be seen in the improvement in the results of operation of 4.5% with 3.0% increase in net profit in the previous year. </a:t>
            </a:r>
            <a:r>
              <a:rPr lang="en-US" sz="1400" dirty="0" smtClean="0"/>
              <a:t>As </a:t>
            </a:r>
            <a:r>
              <a:rPr lang="en-US" sz="1400" dirty="0"/>
              <a:t>for the secondhand car market, the company last year sold out 13.2% more lease-expired cars, or 1,655 cars in total. In addition, the average sale prices of secondhand cars increased last year by more than 10%, seen in the improvement of 10.9% in the profit from selling out lease-expired cars. As a result, the company’s results of operation considerably improved and its ranking moved up to be one of the top firms in the industry</a:t>
            </a:r>
            <a:r>
              <a:rPr lang="en-US" sz="1400" dirty="0" smtClean="0"/>
              <a:t>.</a:t>
            </a:r>
          </a:p>
          <a:p>
            <a:endParaRPr lang="en-US" sz="1400" dirty="0"/>
          </a:p>
          <a:p>
            <a:pPr indent="542925" algn="just"/>
            <a:r>
              <a:rPr lang="en-US" sz="1400" dirty="0"/>
              <a:t>In December last year, our subsidiary company opened another secondhand car showroom on </a:t>
            </a:r>
            <a:r>
              <a:rPr lang="en-US" sz="1400" dirty="0" err="1"/>
              <a:t>Kanchanaphisek</a:t>
            </a:r>
            <a:r>
              <a:rPr lang="en-US" sz="1400" dirty="0"/>
              <a:t> </a:t>
            </a:r>
            <a:r>
              <a:rPr lang="en-US" sz="1400" dirty="0" smtClean="0"/>
              <a:t>road. </a:t>
            </a:r>
            <a:r>
              <a:rPr lang="en-US" sz="1400" dirty="0"/>
              <a:t>It is the subsidiary company’s fourth outlet destined to </a:t>
            </a:r>
            <a:r>
              <a:rPr lang="en-US" sz="1400" dirty="0" err="1"/>
              <a:t>maximise</a:t>
            </a:r>
            <a:r>
              <a:rPr lang="en-US" sz="1400" dirty="0"/>
              <a:t> opportunities in selling secondhand cars and efficiency in making profit in selling out lease-expired cars, which helps with the effort to reduce the time of holding cars in stock, reducing the operational costs at the same time. In 2018, the company planned to be more proactive in selling secondhand cars online following technological advancement and changes in  consumers’ </a:t>
            </a:r>
            <a:r>
              <a:rPr lang="en-US" sz="1400" dirty="0" err="1"/>
              <a:t>behaviour</a:t>
            </a:r>
            <a:r>
              <a:rPr lang="en-US" sz="1400" dirty="0"/>
              <a:t>.</a:t>
            </a:r>
          </a:p>
          <a:p>
            <a:pPr indent="542925" algn="just"/>
            <a:r>
              <a:rPr lang="en-US" sz="1400" dirty="0"/>
              <a:t> </a:t>
            </a:r>
          </a:p>
          <a:p>
            <a:pPr indent="542925" algn="just"/>
            <a:r>
              <a:rPr lang="en-US" sz="1400" dirty="0"/>
              <a:t>On behalf of the board of directors, I would like to express my sincere gratitude to all executives and members of staff for their diligence and dedication for the company for the past year. I now promise that the company will maintain its results, operate the business in a true and professional manner, and strengthen its foundation, continuously improving its services in running to the goal. Furthermore, the company will operate its business on the basis of responsibility towards society, community, and environment, so as to grow under the shadowy tree of good governance and sustainable growth</a:t>
            </a:r>
            <a:r>
              <a:rPr lang="en-US" sz="1400" dirty="0" smtClean="0"/>
              <a:t>.</a:t>
            </a:r>
          </a:p>
          <a:p>
            <a:endParaRPr lang="en-US" sz="1400" dirty="0"/>
          </a:p>
          <a:p>
            <a:endParaRPr lang="en-US" sz="1400" dirty="0" smtClean="0"/>
          </a:p>
          <a:p>
            <a:endParaRPr lang="en-US" sz="1400" dirty="0"/>
          </a:p>
          <a:p>
            <a:r>
              <a:rPr lang="th-TH" sz="1400" dirty="0" smtClean="0">
                <a:latin typeface="Cordia New" pitchFamily="34" charset="-34"/>
                <a:cs typeface="Cordia New" panose="020B0304020202020204" pitchFamily="34" charset="-34"/>
              </a:rPr>
              <a:t>                                                                                       </a:t>
            </a:r>
            <a:r>
              <a:rPr lang="en-US" sz="1400" dirty="0" smtClean="0">
                <a:latin typeface="Cordia New" pitchFamily="34" charset="-34"/>
                <a:cs typeface="Cordia New" panose="020B0304020202020204" pitchFamily="34" charset="-34"/>
              </a:rPr>
              <a:t>(</a:t>
            </a:r>
            <a:r>
              <a:rPr lang="en-US" sz="1400" dirty="0" err="1" smtClean="0">
                <a:latin typeface="Cordia New" pitchFamily="34" charset="-34"/>
                <a:cs typeface="Cordia New" panose="020B0304020202020204" pitchFamily="34" charset="-34"/>
              </a:rPr>
              <a:t>Mr.</a:t>
            </a:r>
            <a:r>
              <a:rPr lang="en-US" sz="1400" dirty="0" err="1" smtClean="0">
                <a:latin typeface="CordiaUPC" pitchFamily="34" charset="-34"/>
                <a:cs typeface="CordiaUPC" pitchFamily="34" charset="-34"/>
              </a:rPr>
              <a:t>Pithep</a:t>
            </a:r>
            <a:r>
              <a:rPr lang="en-US" sz="1400" dirty="0" smtClean="0">
                <a:latin typeface="CordiaUPC" pitchFamily="34" charset="-34"/>
                <a:cs typeface="CordiaUPC" pitchFamily="34" charset="-34"/>
              </a:rPr>
              <a:t>   </a:t>
            </a:r>
            <a:r>
              <a:rPr lang="en-US" sz="1400" dirty="0" err="1">
                <a:latin typeface="CordiaUPC" pitchFamily="34" charset="-34"/>
                <a:cs typeface="CordiaUPC" pitchFamily="34" charset="-34"/>
              </a:rPr>
              <a:t>Chantarasereekul</a:t>
            </a:r>
            <a:r>
              <a:rPr lang="th-TH" sz="1400" dirty="0">
                <a:latin typeface="Cordia New" pitchFamily="34" charset="-34"/>
                <a:cs typeface="Cordia New" panose="020B0304020202020204" pitchFamily="34" charset="-34"/>
              </a:rPr>
              <a:t>)</a:t>
            </a:r>
            <a:endParaRPr lang="en-US" sz="1400" dirty="0">
              <a:latin typeface="Cordia New" pitchFamily="34" charset="-34"/>
              <a:cs typeface="Cordia New" panose="020B0304020202020204" pitchFamily="34" charset="-34"/>
            </a:endParaRPr>
          </a:p>
          <a:p>
            <a:r>
              <a:rPr lang="th-TH" sz="1400" dirty="0">
                <a:latin typeface="Cordia New" pitchFamily="34" charset="-34"/>
                <a:cs typeface="Cordia New" panose="020B0304020202020204" pitchFamily="34" charset="-34"/>
              </a:rPr>
              <a:t>  			</a:t>
            </a:r>
            <a:r>
              <a:rPr lang="th-TH" sz="1400" dirty="0" smtClean="0">
                <a:latin typeface="Cordia New" pitchFamily="34" charset="-34"/>
                <a:cs typeface="Cordia New" panose="020B0304020202020204" pitchFamily="34" charset="-34"/>
              </a:rPr>
              <a:t>                 </a:t>
            </a:r>
            <a:r>
              <a:rPr lang="en-US" sz="1200" dirty="0">
                <a:latin typeface="CordiaUPC" pitchFamily="34" charset="-34"/>
                <a:cs typeface="CordiaUPC" pitchFamily="34" charset="-34"/>
              </a:rPr>
              <a:t>Chairman</a:t>
            </a:r>
            <a:endParaRPr lang="en-US" sz="1400" dirty="0"/>
          </a:p>
          <a:p>
            <a:endParaRPr lang="en-US" sz="14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6440" y="5313040"/>
            <a:ext cx="1250712" cy="64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5594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รูปภาพ 7"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สี่เหลี่ยมผืนผ้า 4"/>
          <p:cNvSpPr/>
          <p:nvPr/>
        </p:nvSpPr>
        <p:spPr>
          <a:xfrm>
            <a:off x="476672" y="632520"/>
            <a:ext cx="5904656" cy="7940635"/>
          </a:xfrm>
          <a:prstGeom prst="rect">
            <a:avLst/>
          </a:prstGeom>
        </p:spPr>
        <p:txBody>
          <a:bodyPr wrap="square">
            <a:spAutoFit/>
          </a:bodyPr>
          <a:lstStyle/>
          <a:p>
            <a:pPr lvl="0"/>
            <a:r>
              <a:rPr lang="en-US" sz="1200" dirty="0">
                <a:solidFill>
                  <a:prstClr val="black"/>
                </a:solidFill>
              </a:rPr>
              <a:t> </a:t>
            </a:r>
          </a:p>
          <a:p>
            <a:pPr lvl="0"/>
            <a:r>
              <a:rPr lang="en-US" sz="1200" dirty="0">
                <a:solidFill>
                  <a:prstClr val="black"/>
                </a:solidFill>
              </a:rPr>
              <a:t>The chairman of the board shall not be an executive director and shall not take part in the management of the company.</a:t>
            </a:r>
          </a:p>
          <a:p>
            <a:pPr lvl="0"/>
            <a:r>
              <a:rPr lang="en-US" sz="1200" dirty="0">
                <a:solidFill>
                  <a:prstClr val="black"/>
                </a:solidFill>
              </a:rPr>
              <a:t> </a:t>
            </a:r>
          </a:p>
          <a:p>
            <a:pPr lvl="0"/>
            <a:r>
              <a:rPr lang="en-US" sz="1200" dirty="0">
                <a:solidFill>
                  <a:prstClr val="black"/>
                </a:solidFill>
              </a:rPr>
              <a:t>The company assigns the company management executives an authority to operate under the policies related to </a:t>
            </a:r>
            <a:r>
              <a:rPr lang="en-US" sz="1200" dirty="0" err="1">
                <a:solidFill>
                  <a:prstClr val="black"/>
                </a:solidFill>
              </a:rPr>
              <a:t>overal</a:t>
            </a:r>
            <a:r>
              <a:rPr lang="en-US" sz="1200" dirty="0">
                <a:solidFill>
                  <a:prstClr val="black"/>
                </a:solidFill>
              </a:rPr>
              <a:t> performances, to control the expenditures and the budgets according to the scope as set in the annual plan approved by the board of directors.</a:t>
            </a:r>
          </a:p>
          <a:p>
            <a:pPr lvl="0" algn="just">
              <a:tabLst>
                <a:tab pos="542925" algn="l"/>
              </a:tabLst>
            </a:pPr>
            <a:endParaRPr lang="th-TH" sz="1200" dirty="0">
              <a:solidFill>
                <a:prstClr val="black"/>
              </a:solidFill>
              <a:latin typeface="CordiaUPC" pitchFamily="34" charset="-34"/>
              <a:cs typeface="CordiaUPC" pitchFamily="34" charset="-34"/>
            </a:endParaRPr>
          </a:p>
          <a:p>
            <a:pPr lvl="0" algn="just"/>
            <a:r>
              <a:rPr lang="th-TH" sz="1200" b="1" dirty="0" smtClean="0">
                <a:solidFill>
                  <a:prstClr val="black"/>
                </a:solidFill>
                <a:latin typeface="CordiaUPC" pitchFamily="34" charset="-34"/>
                <a:cs typeface="CordiaUPC" pitchFamily="34" charset="-34"/>
              </a:rPr>
              <a:t>(</a:t>
            </a:r>
            <a:r>
              <a:rPr lang="ca-ES" sz="1200" b="1" dirty="0">
                <a:solidFill>
                  <a:prstClr val="black"/>
                </a:solidFill>
                <a:latin typeface="CordiaUPC" pitchFamily="34" charset="-34"/>
                <a:cs typeface="CordiaUPC" pitchFamily="34" charset="-34"/>
              </a:rPr>
              <a:t>a) Composition and Qualifications of the Board</a:t>
            </a:r>
            <a:endParaRPr lang="en-US" sz="1200" b="1" dirty="0">
              <a:solidFill>
                <a:prstClr val="black"/>
              </a:solidFill>
              <a:latin typeface="CordiaUPC" pitchFamily="34" charset="-34"/>
              <a:cs typeface="CordiaUPC" pitchFamily="34" charset="-34"/>
            </a:endParaRPr>
          </a:p>
          <a:p>
            <a:pPr lvl="0" algn="just"/>
            <a:r>
              <a:rPr lang="ca-ES" sz="1200" dirty="0">
                <a:solidFill>
                  <a:prstClr val="black"/>
                </a:solidFill>
                <a:latin typeface="CordiaUPC" pitchFamily="34" charset="-34"/>
                <a:cs typeface="CordiaUPC" pitchFamily="34" charset="-34"/>
              </a:rPr>
              <a:t>1. The board is composed of no less than five and no more than 12 directors, half the number of directors present shall be independent directors. </a:t>
            </a:r>
            <a:endParaRPr lang="en-US" sz="1200" dirty="0">
              <a:solidFill>
                <a:prstClr val="black"/>
              </a:solidFill>
              <a:latin typeface="CordiaUPC" pitchFamily="34" charset="-34"/>
              <a:cs typeface="CordiaUPC" pitchFamily="34" charset="-34"/>
            </a:endParaRPr>
          </a:p>
          <a:p>
            <a:pPr lvl="0" algn="just">
              <a:tabLst>
                <a:tab pos="361950" algn="l"/>
              </a:tabLst>
            </a:pPr>
            <a:r>
              <a:rPr lang="ca-ES" sz="1200" dirty="0">
                <a:solidFill>
                  <a:prstClr val="black"/>
                </a:solidFill>
                <a:latin typeface="CordiaUPC" pitchFamily="34" charset="-34"/>
                <a:cs typeface="CordiaUPC" pitchFamily="34" charset="-34"/>
              </a:rPr>
              <a:t>2. Each board member shall be perfectly knowledgeable and expert in operations of the Company. No less than two of the board members shall be knowledgeable in car rental business for operation. No less than one of the board members shall be knowledgeable in accountancy and finance. And no less than one of the board members shall be knowledgeable in legal issues.</a:t>
            </a:r>
            <a:endParaRPr lang="en-US" sz="1200" dirty="0">
              <a:solidFill>
                <a:prstClr val="black"/>
              </a:solidFill>
              <a:latin typeface="CordiaUPC" pitchFamily="34" charset="-34"/>
              <a:cs typeface="CordiaUPC" pitchFamily="34" charset="-34"/>
            </a:endParaRPr>
          </a:p>
          <a:p>
            <a:pPr lvl="0" algn="just">
              <a:tabLst>
                <a:tab pos="361950" algn="l"/>
              </a:tabLst>
            </a:pPr>
            <a:r>
              <a:rPr lang="ca-ES" sz="1200" dirty="0">
                <a:solidFill>
                  <a:prstClr val="black"/>
                </a:solidFill>
                <a:latin typeface="CordiaUPC" pitchFamily="34" charset="-34"/>
                <a:cs typeface="CordiaUPC" pitchFamily="34" charset="-34"/>
              </a:rPr>
              <a:t>3. Each board member shall be meeting the qualifications and not possessing the prohibited characteristics prescribed in the Public Limited Company Act, and not lacking suitability to be confided in being a managerial personage in the business where the general public is investing in, according to the SET and SEC regulations. </a:t>
            </a:r>
            <a:endParaRPr lang="en-US" sz="1200" dirty="0">
              <a:solidFill>
                <a:prstClr val="black"/>
              </a:solidFill>
              <a:latin typeface="CordiaUPC" pitchFamily="34" charset="-34"/>
              <a:cs typeface="CordiaUPC" pitchFamily="34" charset="-34"/>
            </a:endParaRPr>
          </a:p>
          <a:p>
            <a:pPr lvl="0" algn="just">
              <a:tabLst>
                <a:tab pos="361950" algn="l"/>
              </a:tabLst>
            </a:pPr>
            <a:r>
              <a:rPr lang="ca-ES" sz="1200" dirty="0">
                <a:solidFill>
                  <a:prstClr val="black"/>
                </a:solidFill>
                <a:latin typeface="CordiaUPC" pitchFamily="34" charset="-34"/>
                <a:cs typeface="CordiaUPC" pitchFamily="34" charset="-34"/>
              </a:rPr>
              <a:t>4. The Company has published the biographical information of all members of the board in (56-1) and Annual Report (56-2), including on the Company's web site.</a:t>
            </a:r>
            <a:endParaRPr lang="th-TH" sz="1200" dirty="0">
              <a:solidFill>
                <a:prstClr val="black"/>
              </a:solidFill>
              <a:latin typeface="CordiaUPC" pitchFamily="34" charset="-34"/>
              <a:cs typeface="CordiaUPC" pitchFamily="34" charset="-34"/>
            </a:endParaRPr>
          </a:p>
          <a:p>
            <a:pPr lvl="0" algn="just">
              <a:tabLst>
                <a:tab pos="361950" algn="l"/>
              </a:tabLst>
            </a:pPr>
            <a:endParaRPr lang="en-US" sz="1200" dirty="0">
              <a:solidFill>
                <a:prstClr val="black"/>
              </a:solidFill>
              <a:latin typeface="CordiaUPC" pitchFamily="34" charset="-34"/>
              <a:cs typeface="CordiaUPC" pitchFamily="34" charset="-34"/>
            </a:endParaRPr>
          </a:p>
          <a:p>
            <a:pPr lvl="0" algn="just"/>
            <a:r>
              <a:rPr lang="th-TH" sz="1400" b="1" dirty="0">
                <a:solidFill>
                  <a:prstClr val="black"/>
                </a:solidFill>
                <a:latin typeface="CordiaUPC" pitchFamily="34" charset="-34"/>
                <a:cs typeface="CordiaUPC" pitchFamily="34" charset="-34"/>
              </a:rPr>
              <a:t>(</a:t>
            </a:r>
            <a:r>
              <a:rPr lang="ca-ES" sz="1200" b="1" dirty="0">
                <a:solidFill>
                  <a:prstClr val="black"/>
                </a:solidFill>
                <a:latin typeface="CordiaUPC" pitchFamily="34" charset="-34"/>
                <a:cs typeface="CordiaUPC" pitchFamily="34" charset="-34"/>
              </a:rPr>
              <a:t>b) Duty and Authority of the Board</a:t>
            </a:r>
            <a:endParaRPr lang="th-TH" sz="1200" b="1" dirty="0">
              <a:solidFill>
                <a:prstClr val="black"/>
              </a:solidFill>
              <a:latin typeface="CordiaUPC" pitchFamily="34" charset="-34"/>
              <a:cs typeface="CordiaUPC" pitchFamily="34" charset="-34"/>
            </a:endParaRPr>
          </a:p>
          <a:p>
            <a:pPr lvl="0" algn="just">
              <a:tabLst>
                <a:tab pos="361950" algn="l"/>
              </a:tabLst>
            </a:pPr>
            <a:r>
              <a:rPr lang="ca-ES" sz="1200" dirty="0">
                <a:solidFill>
                  <a:prstClr val="black"/>
                </a:solidFill>
                <a:latin typeface="CordiaUPC" pitchFamily="34" charset="-34"/>
                <a:cs typeface="CordiaUPC" pitchFamily="34" charset="-34"/>
              </a:rPr>
              <a:t>As mentioned in section “Duty and Authority of Directors”, 8 subsections atogether.</a:t>
            </a:r>
            <a:endParaRPr lang="th-TH" sz="1200" dirty="0">
              <a:solidFill>
                <a:prstClr val="black"/>
              </a:solidFill>
              <a:latin typeface="CordiaUPC" pitchFamily="34" charset="-34"/>
              <a:cs typeface="CordiaUPC" pitchFamily="34" charset="-34"/>
            </a:endParaRPr>
          </a:p>
          <a:p>
            <a:pPr lvl="0" algn="just">
              <a:tabLst>
                <a:tab pos="361950" algn="l"/>
              </a:tabLst>
            </a:pPr>
            <a:endParaRPr lang="th-TH" sz="1200" dirty="0">
              <a:solidFill>
                <a:prstClr val="black"/>
              </a:solidFill>
              <a:latin typeface="CordiaUPC" pitchFamily="34" charset="-34"/>
              <a:cs typeface="CordiaUPC" pitchFamily="34" charset="-34"/>
            </a:endParaRPr>
          </a:p>
          <a:p>
            <a:pPr lvl="0" algn="just"/>
            <a:r>
              <a:rPr lang="ca-ES" sz="1200" b="1" dirty="0">
                <a:solidFill>
                  <a:prstClr val="black"/>
                </a:solidFill>
                <a:latin typeface="CordiaUPC" pitchFamily="34" charset="-34"/>
                <a:cs typeface="CordiaUPC" pitchFamily="34" charset="-34"/>
              </a:rPr>
              <a:t>c) Duty and Authority of the Audit Committee</a:t>
            </a:r>
            <a:endParaRPr lang="en-US" sz="1200" b="1" dirty="0">
              <a:solidFill>
                <a:prstClr val="black"/>
              </a:solidFill>
              <a:latin typeface="CordiaUPC" pitchFamily="34" charset="-34"/>
              <a:cs typeface="CordiaUPC" pitchFamily="34" charset="-34"/>
            </a:endParaRPr>
          </a:p>
          <a:p>
            <a:pPr lvl="0" algn="just"/>
            <a:r>
              <a:rPr lang="ca-ES" sz="1200" dirty="0">
                <a:solidFill>
                  <a:prstClr val="black"/>
                </a:solidFill>
                <a:latin typeface="CordiaUPC" pitchFamily="34" charset="-34"/>
                <a:cs typeface="CordiaUPC" pitchFamily="34" charset="-34"/>
              </a:rPr>
              <a:t> The Audit Committee is composed of at least three of the Company's members of the board, in which one-third of the members are knowledgeable in accountancy and finance. Each member of the Audit Committee shall meet the qualifications presribed by the SEC and SET regulations pertaining to the qualifications of the audit committee. Their duty is to audit and regulate the Company's operations, financial report, internal control, consideration of conflict of interest, as well as the Company's risk management.</a:t>
            </a:r>
            <a:endParaRPr lang="th-TH" sz="1200" dirty="0">
              <a:solidFill>
                <a:prstClr val="black"/>
              </a:solidFill>
              <a:latin typeface="CordiaUPC" pitchFamily="34" charset="-34"/>
              <a:cs typeface="CordiaUPC" pitchFamily="34" charset="-34"/>
            </a:endParaRPr>
          </a:p>
          <a:p>
            <a:pPr lvl="0" algn="just">
              <a:tabLst>
                <a:tab pos="266700" algn="l"/>
                <a:tab pos="361950" algn="l"/>
              </a:tabLst>
            </a:pPr>
            <a:endParaRPr lang="en-US" sz="1200" dirty="0">
              <a:solidFill>
                <a:prstClr val="black"/>
              </a:solidFill>
              <a:latin typeface="CordiaUPC" pitchFamily="34" charset="-34"/>
              <a:cs typeface="CordiaUPC" pitchFamily="34" charset="-34"/>
            </a:endParaRPr>
          </a:p>
          <a:p>
            <a:pPr lvl="0" algn="just">
              <a:tabLst>
                <a:tab pos="266700" algn="l"/>
                <a:tab pos="361950" algn="l"/>
              </a:tabLst>
            </a:pPr>
            <a:r>
              <a:rPr lang="ca-ES" sz="1200" dirty="0">
                <a:solidFill>
                  <a:prstClr val="black"/>
                </a:solidFill>
                <a:latin typeface="CordiaUPC" pitchFamily="34" charset="-34"/>
                <a:cs typeface="CordiaUPC" pitchFamily="34" charset="-34"/>
              </a:rPr>
              <a:t>The duty and authority of the audit committee is mentioned in subject “Duty and Authority of the Audit Committee” </a:t>
            </a:r>
            <a:r>
              <a:rPr lang="th-TH" sz="1200" dirty="0">
                <a:solidFill>
                  <a:prstClr val="black"/>
                </a:solidFill>
                <a:latin typeface="CordiaUPC" pitchFamily="34" charset="-34"/>
                <a:cs typeface="CordiaUPC" pitchFamily="34" charset="-34"/>
              </a:rPr>
              <a:t>7</a:t>
            </a:r>
            <a:r>
              <a:rPr lang="ca-ES" sz="1200" dirty="0">
                <a:solidFill>
                  <a:prstClr val="black"/>
                </a:solidFill>
                <a:latin typeface="CordiaUPC" pitchFamily="34" charset="-34"/>
                <a:cs typeface="CordiaUPC" pitchFamily="34" charset="-34"/>
              </a:rPr>
              <a:t> subsections altogether</a:t>
            </a:r>
            <a:r>
              <a:rPr lang="ca-ES" sz="1200" dirty="0" smtClean="0">
                <a:solidFill>
                  <a:prstClr val="black"/>
                </a:solidFill>
                <a:latin typeface="CordiaUPC" pitchFamily="34" charset="-34"/>
                <a:cs typeface="CordiaUPC" pitchFamily="34" charset="-34"/>
              </a:rPr>
              <a:t>.</a:t>
            </a:r>
            <a:endParaRPr lang="th-TH" sz="1200" dirty="0" smtClean="0">
              <a:solidFill>
                <a:prstClr val="black"/>
              </a:solidFill>
              <a:latin typeface="CordiaUPC" pitchFamily="34" charset="-34"/>
              <a:cs typeface="CordiaUPC" pitchFamily="34" charset="-34"/>
            </a:endParaRPr>
          </a:p>
          <a:p>
            <a:pPr lvl="0" algn="just">
              <a:tabLst>
                <a:tab pos="266700" algn="l"/>
                <a:tab pos="361950" algn="l"/>
              </a:tabLst>
            </a:pPr>
            <a:endParaRPr lang="th-TH" sz="1200" dirty="0" smtClean="0">
              <a:solidFill>
                <a:prstClr val="black"/>
              </a:solidFill>
              <a:latin typeface="CordiaUPC" pitchFamily="34" charset="-34"/>
              <a:cs typeface="CordiaUPC" pitchFamily="34" charset="-34"/>
            </a:endParaRPr>
          </a:p>
          <a:p>
            <a:r>
              <a:rPr lang="th-TH" sz="1200" b="1" dirty="0">
                <a:latin typeface="CordiaUPC" pitchFamily="34" charset="-34"/>
                <a:cs typeface="CordiaUPC" pitchFamily="34" charset="-34"/>
              </a:rPr>
              <a:t>(</a:t>
            </a:r>
            <a:r>
              <a:rPr lang="ca-ES" sz="1200" b="1" dirty="0">
                <a:latin typeface="CordiaUPC" pitchFamily="34" charset="-34"/>
                <a:cs typeface="CordiaUPC" pitchFamily="34" charset="-34"/>
              </a:rPr>
              <a:t>d) Duty and Authority of the Directors</a:t>
            </a:r>
            <a:endParaRPr lang="th-TH" sz="1200" b="1" dirty="0">
              <a:latin typeface="CordiaUPC" pitchFamily="34" charset="-34"/>
              <a:cs typeface="CordiaUPC" pitchFamily="34" charset="-34"/>
            </a:endParaRPr>
          </a:p>
          <a:p>
            <a:pPr>
              <a:tabLst>
                <a:tab pos="361950" algn="l"/>
              </a:tabLst>
            </a:pPr>
            <a:r>
              <a:rPr lang="ca-ES" sz="1200" dirty="0">
                <a:latin typeface="CordiaUPC" pitchFamily="34" charset="-34"/>
                <a:cs typeface="CordiaUPC" pitchFamily="34" charset="-34"/>
              </a:rPr>
              <a:t>The duty and authority of the directors is mentioned in subject “Duty and Authority of the Board of Directors”, 8 subsections altogether.</a:t>
            </a:r>
            <a:r>
              <a:rPr lang="th-TH" sz="1200" dirty="0">
                <a:latin typeface="CordiaUPC" pitchFamily="34" charset="-34"/>
                <a:cs typeface="CordiaUPC" pitchFamily="34" charset="-34"/>
              </a:rPr>
              <a:t> </a:t>
            </a:r>
          </a:p>
          <a:p>
            <a:pPr>
              <a:tabLst>
                <a:tab pos="361950" algn="l"/>
              </a:tabLst>
            </a:pPr>
            <a:endParaRPr lang="en-US" sz="1200" dirty="0">
              <a:latin typeface="CordiaUPC" pitchFamily="34" charset="-34"/>
              <a:cs typeface="CordiaUPC" pitchFamily="34" charset="-34"/>
            </a:endParaRPr>
          </a:p>
          <a:p>
            <a:pPr algn="thaiDist"/>
            <a:r>
              <a:rPr lang="th-TH" sz="1200" b="1" dirty="0">
                <a:latin typeface="CordiaUPC" pitchFamily="34" charset="-34"/>
                <a:cs typeface="CordiaUPC" pitchFamily="34" charset="-34"/>
              </a:rPr>
              <a:t>(</a:t>
            </a:r>
            <a:r>
              <a:rPr lang="en-US" sz="1200" b="1" dirty="0">
                <a:latin typeface="CordiaUPC" pitchFamily="34" charset="-34"/>
                <a:cs typeface="CordiaUPC" pitchFamily="34" charset="-34"/>
              </a:rPr>
              <a:t>e</a:t>
            </a:r>
            <a:r>
              <a:rPr lang="th-TH" sz="1200" b="1" dirty="0">
                <a:latin typeface="CordiaUPC" pitchFamily="34" charset="-34"/>
                <a:cs typeface="CordiaUPC" pitchFamily="34" charset="-34"/>
              </a:rPr>
              <a:t>) </a:t>
            </a:r>
            <a:r>
              <a:rPr lang="ca-ES" sz="1200" b="1" dirty="0">
                <a:latin typeface="CordiaUPC" pitchFamily="34" charset="-34"/>
                <a:cs typeface="CordiaUPC" pitchFamily="34" charset="-34"/>
              </a:rPr>
              <a:t>Duty and Authority of the </a:t>
            </a:r>
            <a:r>
              <a:rPr lang="en-US" sz="1200" b="1" dirty="0">
                <a:latin typeface="CordiaUPC" pitchFamily="34" charset="-34"/>
                <a:cs typeface="CordiaUPC" pitchFamily="34" charset="-34"/>
              </a:rPr>
              <a:t>Nominating and Remunerating Committee</a:t>
            </a:r>
          </a:p>
          <a:p>
            <a:pPr algn="thaiDist"/>
            <a:r>
              <a:rPr lang="ca-ES" sz="1200" dirty="0">
                <a:latin typeface="CordiaUPC" pitchFamily="34" charset="-34"/>
                <a:cs typeface="CordiaUPC" pitchFamily="34" charset="-34"/>
              </a:rPr>
              <a:t>The duty and authority of the </a:t>
            </a:r>
            <a:r>
              <a:rPr lang="en-US" sz="1200" dirty="0">
                <a:latin typeface="CordiaUPC" pitchFamily="34" charset="-34"/>
                <a:cs typeface="CordiaUPC" pitchFamily="34" charset="-34"/>
              </a:rPr>
              <a:t>Nominating and Remunerating Committee</a:t>
            </a:r>
            <a:r>
              <a:rPr lang="ca-ES" sz="1200" dirty="0">
                <a:latin typeface="CordiaUPC" pitchFamily="34" charset="-34"/>
                <a:cs typeface="CordiaUPC" pitchFamily="34" charset="-34"/>
              </a:rPr>
              <a:t> is mentioned in subject “Duty and Authority of the </a:t>
            </a:r>
            <a:r>
              <a:rPr lang="en-US" sz="1200" dirty="0">
                <a:latin typeface="CordiaUPC" pitchFamily="34" charset="-34"/>
                <a:cs typeface="CordiaUPC" pitchFamily="34" charset="-34"/>
              </a:rPr>
              <a:t>Nominating and Remunerating Committee</a:t>
            </a:r>
            <a:r>
              <a:rPr lang="ca-ES" sz="1200" dirty="0">
                <a:latin typeface="CordiaUPC" pitchFamily="34" charset="-34"/>
                <a:cs typeface="CordiaUPC" pitchFamily="34" charset="-34"/>
              </a:rPr>
              <a:t>”, 3 subsections altogether.</a:t>
            </a:r>
            <a:r>
              <a:rPr lang="th-TH" sz="1200" dirty="0">
                <a:latin typeface="CordiaUPC" pitchFamily="34" charset="-34"/>
                <a:cs typeface="CordiaUPC" pitchFamily="34" charset="-34"/>
              </a:rPr>
              <a:t> </a:t>
            </a:r>
            <a:endParaRPr lang="en-US" sz="1200" dirty="0">
              <a:latin typeface="CordiaUPC" pitchFamily="34" charset="-34"/>
              <a:cs typeface="CordiaUPC" pitchFamily="34" charset="-34"/>
            </a:endParaRPr>
          </a:p>
          <a:p>
            <a:pPr lvl="0" algn="just">
              <a:tabLst>
                <a:tab pos="266700" algn="l"/>
                <a:tab pos="361950" algn="l"/>
              </a:tabLst>
            </a:pPr>
            <a:endParaRPr lang="th-TH" sz="1200" dirty="0">
              <a:solidFill>
                <a:prstClr val="black"/>
              </a:solidFill>
              <a:latin typeface="CordiaUPC" pitchFamily="34" charset="-34"/>
              <a:cs typeface="CordiaUPC" pitchFamily="34" charset="-34"/>
            </a:endParaRPr>
          </a:p>
          <a:p>
            <a:pPr lvl="0" algn="just">
              <a:tabLst>
                <a:tab pos="266700" algn="l"/>
                <a:tab pos="361950" algn="l"/>
              </a:tabLst>
            </a:pPr>
            <a:endParaRPr lang="th-TH" dirty="0"/>
          </a:p>
        </p:txBody>
      </p:sp>
      <p:sp>
        <p:nvSpPr>
          <p:cNvPr id="7" name="TextBox 6"/>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38</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196974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39</a:t>
            </a:r>
            <a:endParaRPr lang="th-TH" sz="1200" b="1" dirty="0">
              <a:solidFill>
                <a:srgbClr val="0070C0"/>
              </a:solidFill>
              <a:latin typeface="Cordia New" pitchFamily="34" charset="-34"/>
              <a:cs typeface="Cordia New" pitchFamily="34" charset="-34"/>
            </a:endParaRPr>
          </a:p>
        </p:txBody>
      </p:sp>
      <p:sp>
        <p:nvSpPr>
          <p:cNvPr id="8" name="TextBox 7"/>
          <p:cNvSpPr txBox="1"/>
          <p:nvPr/>
        </p:nvSpPr>
        <p:spPr>
          <a:xfrm>
            <a:off x="692696" y="523220"/>
            <a:ext cx="5400600" cy="8402300"/>
          </a:xfrm>
          <a:prstGeom prst="rect">
            <a:avLst/>
          </a:prstGeom>
          <a:noFill/>
        </p:spPr>
        <p:txBody>
          <a:bodyPr wrap="square" rtlCol="0">
            <a:spAutoFit/>
          </a:bodyPr>
          <a:lstStyle/>
          <a:p>
            <a:pPr algn="thaiDist"/>
            <a:endParaRPr lang="en-US" sz="1200" dirty="0" smtClean="0">
              <a:latin typeface="CordiaUPC" pitchFamily="34" charset="-34"/>
              <a:cs typeface="CordiaUPC" pitchFamily="34" charset="-34"/>
            </a:endParaRPr>
          </a:p>
          <a:p>
            <a:pPr algn="thaiDist"/>
            <a:r>
              <a:rPr lang="th-TH" sz="1200" b="1" dirty="0" smtClean="0">
                <a:latin typeface="CordiaUPC" pitchFamily="34" charset="-34"/>
                <a:cs typeface="CordiaUPC" pitchFamily="34" charset="-34"/>
              </a:rPr>
              <a:t>(</a:t>
            </a:r>
            <a:r>
              <a:rPr lang="en-US" sz="1200" b="1" dirty="0" smtClean="0">
                <a:latin typeface="CordiaUPC" pitchFamily="34" charset="-34"/>
                <a:cs typeface="CordiaUPC" pitchFamily="34" charset="-34"/>
              </a:rPr>
              <a:t>f</a:t>
            </a:r>
            <a:r>
              <a:rPr lang="th-TH" sz="1200" b="1" dirty="0" smtClean="0">
                <a:latin typeface="CordiaUPC" pitchFamily="34" charset="-34"/>
                <a:cs typeface="CordiaUPC" pitchFamily="34" charset="-34"/>
              </a:rPr>
              <a:t>) </a:t>
            </a:r>
            <a:r>
              <a:rPr lang="ca-ES" sz="1200" b="1" dirty="0" smtClean="0">
                <a:latin typeface="CordiaUPC" pitchFamily="34" charset="-34"/>
                <a:cs typeface="CordiaUPC" pitchFamily="34" charset="-34"/>
              </a:rPr>
              <a:t>Duty and Authority of the </a:t>
            </a:r>
            <a:r>
              <a:rPr lang="en-US" sz="1200" b="1" dirty="0" smtClean="0">
                <a:latin typeface="CordiaUPC" pitchFamily="34" charset="-34"/>
                <a:cs typeface="CordiaUPC" pitchFamily="34" charset="-34"/>
              </a:rPr>
              <a:t>Corporate Governance Committee</a:t>
            </a:r>
            <a:endParaRPr lang="en-US" sz="1200" dirty="0" smtClean="0">
              <a:latin typeface="CordiaUPC" pitchFamily="34" charset="-34"/>
              <a:cs typeface="CordiaUPC" pitchFamily="34" charset="-34"/>
            </a:endParaRPr>
          </a:p>
          <a:p>
            <a:pPr algn="thaiDist"/>
            <a:r>
              <a:rPr lang="ca-ES" sz="1200" dirty="0" smtClean="0">
                <a:latin typeface="CordiaUPC" pitchFamily="34" charset="-34"/>
                <a:cs typeface="CordiaUPC" pitchFamily="34" charset="-34"/>
              </a:rPr>
              <a:t>The duty and authority of the </a:t>
            </a:r>
            <a:r>
              <a:rPr lang="en-US" sz="1200" dirty="0" smtClean="0">
                <a:latin typeface="CordiaUPC" pitchFamily="34" charset="-34"/>
                <a:cs typeface="CordiaUPC" pitchFamily="34" charset="-34"/>
              </a:rPr>
              <a:t>Corporate Governance Committee</a:t>
            </a:r>
            <a:r>
              <a:rPr lang="ca-ES" sz="1200" dirty="0" smtClean="0">
                <a:latin typeface="CordiaUPC" pitchFamily="34" charset="-34"/>
                <a:cs typeface="CordiaUPC" pitchFamily="34" charset="-34"/>
              </a:rPr>
              <a:t> is mentioned in subject “Duty and Authority of the </a:t>
            </a:r>
            <a:r>
              <a:rPr lang="en-US" sz="1200" dirty="0" smtClean="0">
                <a:latin typeface="CordiaUPC" pitchFamily="34" charset="-34"/>
                <a:cs typeface="CordiaUPC" pitchFamily="34" charset="-34"/>
              </a:rPr>
              <a:t>Corporate Governance Committee</a:t>
            </a:r>
            <a:r>
              <a:rPr lang="ca-ES" sz="1200" dirty="0" smtClean="0">
                <a:latin typeface="CordiaUPC" pitchFamily="34" charset="-34"/>
                <a:cs typeface="CordiaUPC" pitchFamily="34" charset="-34"/>
              </a:rPr>
              <a:t>”, </a:t>
            </a:r>
            <a:r>
              <a:rPr lang="th-TH" sz="1200" dirty="0" smtClean="0">
                <a:latin typeface="CordiaUPC" pitchFamily="34" charset="-34"/>
                <a:cs typeface="CordiaUPC" pitchFamily="34" charset="-34"/>
              </a:rPr>
              <a:t>4</a:t>
            </a:r>
            <a:r>
              <a:rPr lang="ca-ES" sz="1200" dirty="0" smtClean="0">
                <a:latin typeface="CordiaUPC" pitchFamily="34" charset="-34"/>
                <a:cs typeface="CordiaUPC" pitchFamily="34" charset="-34"/>
              </a:rPr>
              <a:t> subsections altogether.</a:t>
            </a:r>
            <a:r>
              <a:rPr lang="th-TH" sz="1200" dirty="0" smtClean="0">
                <a:latin typeface="CordiaUPC" pitchFamily="34" charset="-34"/>
                <a:cs typeface="CordiaUPC" pitchFamily="34" charset="-34"/>
              </a:rPr>
              <a:t> </a:t>
            </a:r>
          </a:p>
          <a:p>
            <a:pPr algn="thaiDist"/>
            <a:endParaRPr lang="en-US" sz="1200" dirty="0" smtClean="0">
              <a:latin typeface="CordiaUPC" pitchFamily="34" charset="-34"/>
              <a:cs typeface="CordiaUPC" pitchFamily="34" charset="-34"/>
            </a:endParaRPr>
          </a:p>
          <a:p>
            <a:pPr algn="thaiDist"/>
            <a:r>
              <a:rPr lang="th-TH" sz="1200" b="1" dirty="0" smtClean="0">
                <a:latin typeface="CordiaUPC" pitchFamily="34" charset="-34"/>
                <a:cs typeface="CordiaUPC" pitchFamily="34" charset="-34"/>
              </a:rPr>
              <a:t>(</a:t>
            </a:r>
            <a:r>
              <a:rPr lang="en-US" sz="1200" b="1" dirty="0" smtClean="0">
                <a:latin typeface="CordiaUPC" pitchFamily="34" charset="-34"/>
                <a:cs typeface="CordiaUPC" pitchFamily="34" charset="-34"/>
              </a:rPr>
              <a:t>g</a:t>
            </a:r>
            <a:r>
              <a:rPr lang="th-TH" sz="1200" b="1" dirty="0" smtClean="0">
                <a:latin typeface="CordiaUPC" pitchFamily="34" charset="-34"/>
                <a:cs typeface="CordiaUPC" pitchFamily="34" charset="-34"/>
              </a:rPr>
              <a:t>) </a:t>
            </a:r>
            <a:r>
              <a:rPr lang="ca-ES" sz="1200" b="1" dirty="0" smtClean="0">
                <a:latin typeface="CordiaUPC" pitchFamily="34" charset="-34"/>
                <a:cs typeface="CordiaUPC" pitchFamily="34" charset="-34"/>
              </a:rPr>
              <a:t>Duty and Authority of the </a:t>
            </a:r>
            <a:r>
              <a:rPr lang="en-US" sz="1200" b="1" dirty="0" smtClean="0">
                <a:latin typeface="CordiaUPC" pitchFamily="34" charset="-34"/>
                <a:cs typeface="CordiaUPC" pitchFamily="34" charset="-34"/>
              </a:rPr>
              <a:t>Risk Management Committee</a:t>
            </a:r>
          </a:p>
          <a:p>
            <a:pPr algn="thaiDist"/>
            <a:r>
              <a:rPr lang="ca-ES" sz="1200" dirty="0" smtClean="0">
                <a:latin typeface="CordiaUPC" pitchFamily="34" charset="-34"/>
                <a:cs typeface="CordiaUPC" pitchFamily="34" charset="-34"/>
              </a:rPr>
              <a:t>The duty and authority of the </a:t>
            </a:r>
            <a:r>
              <a:rPr lang="en-US" sz="1200" dirty="0" smtClean="0">
                <a:latin typeface="CordiaUPC" pitchFamily="34" charset="-34"/>
                <a:cs typeface="CordiaUPC" pitchFamily="34" charset="-34"/>
              </a:rPr>
              <a:t>Risk Management Committee</a:t>
            </a:r>
            <a:r>
              <a:rPr lang="ca-ES" sz="1200" dirty="0" smtClean="0">
                <a:latin typeface="CordiaUPC" pitchFamily="34" charset="-34"/>
                <a:cs typeface="CordiaUPC" pitchFamily="34" charset="-34"/>
              </a:rPr>
              <a:t> is mentioned in subject “Duty and Authority of the </a:t>
            </a:r>
            <a:r>
              <a:rPr lang="en-US" sz="1200" dirty="0" smtClean="0">
                <a:latin typeface="CordiaUPC" pitchFamily="34" charset="-34"/>
                <a:cs typeface="CordiaUPC" pitchFamily="34" charset="-34"/>
              </a:rPr>
              <a:t>Risk Management Committee</a:t>
            </a:r>
            <a:r>
              <a:rPr lang="ca-ES" sz="1200" dirty="0" smtClean="0">
                <a:latin typeface="CordiaUPC" pitchFamily="34" charset="-34"/>
                <a:cs typeface="CordiaUPC" pitchFamily="34" charset="-34"/>
              </a:rPr>
              <a:t>”, </a:t>
            </a:r>
            <a:r>
              <a:rPr lang="th-TH" sz="1200" dirty="0" smtClean="0">
                <a:latin typeface="CordiaUPC" pitchFamily="34" charset="-34"/>
                <a:cs typeface="CordiaUPC" pitchFamily="34" charset="-34"/>
              </a:rPr>
              <a:t>4</a:t>
            </a:r>
            <a:r>
              <a:rPr lang="ca-ES" sz="1200" dirty="0" smtClean="0">
                <a:latin typeface="CordiaUPC" pitchFamily="34" charset="-34"/>
                <a:cs typeface="CordiaUPC" pitchFamily="34" charset="-34"/>
              </a:rPr>
              <a:t> subsections altogether.</a:t>
            </a:r>
            <a:r>
              <a:rPr lang="th-TH" sz="1200" dirty="0" smtClean="0">
                <a:latin typeface="CordiaUPC" pitchFamily="34" charset="-34"/>
                <a:cs typeface="CordiaUPC" pitchFamily="34" charset="-34"/>
              </a:rPr>
              <a:t> </a:t>
            </a:r>
          </a:p>
          <a:p>
            <a:pPr algn="thaiDist"/>
            <a:endParaRPr lang="en-US" sz="1200" dirty="0" smtClean="0">
              <a:latin typeface="CordiaUPC" pitchFamily="34" charset="-34"/>
              <a:cs typeface="CordiaUPC" pitchFamily="34" charset="-34"/>
            </a:endParaRPr>
          </a:p>
          <a:p>
            <a:r>
              <a:rPr lang="en-US" sz="1200" b="1" dirty="0" smtClean="0"/>
              <a:t>(h) Development </a:t>
            </a:r>
            <a:r>
              <a:rPr lang="en-US" sz="1200" b="1" dirty="0"/>
              <a:t>of Committee Members</a:t>
            </a:r>
            <a:endParaRPr lang="en-US" sz="1200" dirty="0"/>
          </a:p>
          <a:p>
            <a:r>
              <a:rPr lang="en-US" sz="1200" dirty="0"/>
              <a:t> </a:t>
            </a:r>
            <a:r>
              <a:rPr lang="en-US" sz="1200" dirty="0" smtClean="0"/>
              <a:t>The </a:t>
            </a:r>
            <a:r>
              <a:rPr lang="en-US" sz="1200" dirty="0"/>
              <a:t>board of directors is encouraged to train and educate the relevant executives and employees on the company’s corporate governance system, such as directors, audit committee members, and independent directors. They shall be trained by the Stock Exchange of Thailand, Thai Institute of Directors, Securities and Exchange Commission.</a:t>
            </a:r>
          </a:p>
          <a:p>
            <a:r>
              <a:rPr lang="en-US" sz="1200" dirty="0"/>
              <a:t> </a:t>
            </a:r>
          </a:p>
          <a:p>
            <a:r>
              <a:rPr lang="en-US" sz="1200" dirty="0"/>
              <a:t>When there is a change to the position of directors and the first time a new director is elected, the company shall arrange an orientation session to benefit the </a:t>
            </a:r>
            <a:r>
              <a:rPr lang="en-US" sz="1200" dirty="0" err="1"/>
              <a:t>formance</a:t>
            </a:r>
            <a:r>
              <a:rPr lang="en-US" sz="1200" dirty="0"/>
              <a:t> of the new director. The orientation may include the introduction of the company, the company’s businesses, and business guidelines. Appropriate and relevant training courses shall be provided to the new director.</a:t>
            </a:r>
          </a:p>
          <a:p>
            <a:pPr algn="thaiDist"/>
            <a:endParaRPr lang="en-US" sz="1200" dirty="0" smtClean="0">
              <a:latin typeface="CordiaUPC" pitchFamily="34" charset="-34"/>
              <a:cs typeface="CordiaUPC" pitchFamily="34" charset="-34"/>
            </a:endParaRPr>
          </a:p>
          <a:p>
            <a:pPr algn="just"/>
            <a:r>
              <a:rPr lang="th-TH" sz="1200" b="1" dirty="0" smtClean="0">
                <a:latin typeface="CordiaUPC" pitchFamily="34" charset="-34"/>
                <a:cs typeface="CordiaUPC" pitchFamily="34" charset="-34"/>
              </a:rPr>
              <a:t>(</a:t>
            </a:r>
            <a:r>
              <a:rPr lang="en-US" sz="1200" b="1" dirty="0" err="1" smtClean="0">
                <a:latin typeface="CordiaUPC" pitchFamily="34" charset="-34"/>
                <a:cs typeface="CordiaUPC" pitchFamily="34" charset="-34"/>
              </a:rPr>
              <a:t>i</a:t>
            </a:r>
            <a:r>
              <a:rPr lang="th-TH" sz="1200" b="1" dirty="0" smtClean="0">
                <a:latin typeface="CordiaUPC" pitchFamily="34" charset="-34"/>
                <a:cs typeface="CordiaUPC" pitchFamily="34" charset="-34"/>
              </a:rPr>
              <a:t>) </a:t>
            </a:r>
            <a:r>
              <a:rPr lang="ca-ES" sz="1200" b="1" dirty="0" smtClean="0">
                <a:latin typeface="CordiaUPC" pitchFamily="34" charset="-34"/>
                <a:cs typeface="CordiaUPC" pitchFamily="34" charset="-34"/>
              </a:rPr>
              <a:t>Leadership</a:t>
            </a:r>
            <a:r>
              <a:rPr lang="ca-ES" sz="1200" dirty="0" smtClean="0">
                <a:latin typeface="CordiaUPC" pitchFamily="34" charset="-34"/>
                <a:cs typeface="CordiaUPC" pitchFamily="34" charset="-34"/>
              </a:rPr>
              <a:t> </a:t>
            </a:r>
            <a:endParaRPr lang="en-US" sz="1200" dirty="0" smtClean="0">
              <a:latin typeface="CordiaUPC" pitchFamily="34" charset="-34"/>
              <a:cs typeface="CordiaUPC" pitchFamily="34" charset="-34"/>
            </a:endParaRPr>
          </a:p>
          <a:p>
            <a:pPr algn="just">
              <a:tabLst>
                <a:tab pos="361950" algn="l"/>
              </a:tabLst>
            </a:pPr>
            <a:r>
              <a:rPr lang="ca-ES" sz="1200" dirty="0" smtClean="0">
                <a:latin typeface="CordiaUPC" pitchFamily="34" charset="-34"/>
                <a:cs typeface="CordiaUPC" pitchFamily="34" charset="-34"/>
              </a:rPr>
              <a:t>The Board of Directors has prescribed the policy, strategies, objectives, as well as budgeting, so as to promote efficiency in the business operation, by regulate performance of the management according to the plans, and defining, elaborating roles and responsibilities of the Board of Directors, management body, employees and stakeholders. Furthermore, the Audit Committee is also responsible for the control and evaluate the performance of the internal control department and its operations, including the internal control system in which the risk management is to be controlled, to ensure protection of interests of the Company.</a:t>
            </a:r>
            <a:endParaRPr lang="th-TH" sz="1200" dirty="0" smtClean="0">
              <a:latin typeface="CordiaUPC" pitchFamily="34" charset="-34"/>
              <a:cs typeface="CordiaUPC" pitchFamily="34" charset="-34"/>
            </a:endParaRPr>
          </a:p>
          <a:p>
            <a:pPr algn="just">
              <a:tabLst>
                <a:tab pos="361950" algn="l"/>
              </a:tabLst>
            </a:pPr>
            <a:endParaRPr lang="th-TH" sz="1200" dirty="0" smtClean="0">
              <a:latin typeface="CordiaUPC" pitchFamily="34" charset="-34"/>
              <a:cs typeface="CordiaUPC" pitchFamily="34" charset="-34"/>
            </a:endParaRPr>
          </a:p>
          <a:p>
            <a:pPr algn="just"/>
            <a:r>
              <a:rPr lang="th-TH" sz="1200" b="1" dirty="0" smtClean="0">
                <a:latin typeface="CordiaUPC" pitchFamily="34" charset="-34"/>
                <a:cs typeface="CordiaUPC" pitchFamily="34" charset="-34"/>
              </a:rPr>
              <a:t>(</a:t>
            </a:r>
            <a:r>
              <a:rPr lang="en-US" sz="1200" b="1" dirty="0" smtClean="0">
                <a:latin typeface="CordiaUPC" pitchFamily="34" charset="-34"/>
                <a:cs typeface="CordiaUPC" pitchFamily="34" charset="-34"/>
              </a:rPr>
              <a:t>j</a:t>
            </a:r>
            <a:r>
              <a:rPr lang="th-TH" sz="1200" b="1" dirty="0" smtClean="0">
                <a:latin typeface="CordiaUPC" pitchFamily="34" charset="-34"/>
                <a:cs typeface="CordiaUPC" pitchFamily="34" charset="-34"/>
              </a:rPr>
              <a:t>) </a:t>
            </a:r>
            <a:r>
              <a:rPr lang="ca-ES" sz="1200" b="1" dirty="0" smtClean="0">
                <a:latin typeface="CordiaUPC" pitchFamily="34" charset="-34"/>
                <a:cs typeface="CordiaUPC" pitchFamily="34" charset="-34"/>
              </a:rPr>
              <a:t>Conflict of Interest</a:t>
            </a:r>
            <a:endParaRPr lang="en-US" sz="1200" b="1" dirty="0" smtClean="0">
              <a:latin typeface="CordiaUPC" pitchFamily="34" charset="-34"/>
              <a:cs typeface="CordiaUPC" pitchFamily="34" charset="-34"/>
            </a:endParaRPr>
          </a:p>
          <a:p>
            <a:pPr algn="just"/>
            <a:r>
              <a:rPr lang="ca-ES" sz="1200" dirty="0" smtClean="0">
                <a:latin typeface="CordiaUPC" pitchFamily="34" charset="-34"/>
                <a:cs typeface="CordiaUPC" pitchFamily="34" charset="-34"/>
              </a:rPr>
              <a:t> Although the Company is composed of the Board of Directors, the management and executive bodies, as well as all parties of employees, some of which are also holding shares of the Company. The Company's operation policy aims at the interest of the corporation as a whole, particularly decisions on issues that are a risk to create conflict of interests. The Company policy is prescribed that members of the board, and management executives who are also shareholders of the Company do not have the right to vote on conflict-of-interest oriented issues in order to bring about more independent decisions. The decisions are to be announced publicly, e.g. in financial statement, and in the annual report form 56-1, for the sake of transparency. As for the use of inside information, the Company is required to report any change of its share composition and ownership to the Securities and Exchange Commission under Section 59 of the Secutities and Exchange Act of B.E. 2535. In addition, disclosure of inside information to unrelated or third parties, nor change in the structure of shares is allowed before the dissemination of the Company's financial statement.</a:t>
            </a:r>
            <a:endParaRPr lang="th-TH" sz="1200" dirty="0" smtClean="0">
              <a:latin typeface="CordiaUPC" pitchFamily="34" charset="-34"/>
              <a:cs typeface="CordiaUPC" pitchFamily="34" charset="-34"/>
            </a:endParaRPr>
          </a:p>
          <a:p>
            <a:pPr algn="just"/>
            <a:endParaRPr lang="th-TH" sz="1200" dirty="0" smtClean="0">
              <a:latin typeface="CordiaUPC" pitchFamily="34" charset="-34"/>
              <a:cs typeface="CordiaUPC" pitchFamily="34" charset="-34"/>
            </a:endParaRPr>
          </a:p>
          <a:p>
            <a:pPr algn="just"/>
            <a:r>
              <a:rPr lang="th-TH" sz="1200" b="1" dirty="0" smtClean="0">
                <a:latin typeface="CordiaUPC" pitchFamily="34" charset="-34"/>
                <a:cs typeface="CordiaUPC" pitchFamily="34" charset="-34"/>
              </a:rPr>
              <a:t>(</a:t>
            </a:r>
            <a:r>
              <a:rPr lang="en-US" sz="1200" b="1" dirty="0" smtClean="0">
                <a:latin typeface="CordiaUPC" pitchFamily="34" charset="-34"/>
                <a:cs typeface="CordiaUPC" pitchFamily="34" charset="-34"/>
              </a:rPr>
              <a:t>k</a:t>
            </a:r>
            <a:r>
              <a:rPr lang="th-TH" sz="1200" b="1" dirty="0" smtClean="0">
                <a:latin typeface="CordiaUPC" pitchFamily="34" charset="-34"/>
                <a:cs typeface="CordiaUPC" pitchFamily="34" charset="-34"/>
              </a:rPr>
              <a:t>) </a:t>
            </a:r>
            <a:r>
              <a:rPr lang="ca-ES" sz="1200" b="1" dirty="0" smtClean="0">
                <a:latin typeface="CordiaUPC" pitchFamily="34" charset="-34"/>
                <a:cs typeface="CordiaUPC" pitchFamily="34" charset="-34"/>
              </a:rPr>
              <a:t>Business Ethics</a:t>
            </a:r>
            <a:endParaRPr lang="en-US" sz="1200" b="1" dirty="0" smtClean="0">
              <a:latin typeface="CordiaUPC" pitchFamily="34" charset="-34"/>
              <a:cs typeface="CordiaUPC" pitchFamily="34" charset="-34"/>
            </a:endParaRPr>
          </a:p>
          <a:p>
            <a:pPr algn="just"/>
            <a:r>
              <a:rPr lang="ca-ES" sz="1200" dirty="0" smtClean="0">
                <a:latin typeface="CordiaUPC" pitchFamily="34" charset="-34"/>
                <a:cs typeface="CordiaUPC" pitchFamily="34" charset="-34"/>
              </a:rPr>
              <a:t> The Company has established its code of conduct according to the business ethics as guidelines for the Board of Directors, the management executives, and working parties, to conduct the business operation with fairness and honesty. The Company firmly believes that the good governance will elevate the standard of governance in the Company, as well as promote confidence amongst investors in the capital market.</a:t>
            </a:r>
            <a:endParaRPr lang="en-US" sz="1200" dirty="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4664" y="416496"/>
            <a:ext cx="5976664" cy="8987076"/>
          </a:xfrm>
          <a:prstGeom prst="rect">
            <a:avLst/>
          </a:prstGeom>
          <a:noFill/>
        </p:spPr>
        <p:txBody>
          <a:bodyPr wrap="square" rtlCol="0">
            <a:spAutoFit/>
          </a:bodyPr>
          <a:lstStyle/>
          <a:p>
            <a:pPr algn="just"/>
            <a:r>
              <a:rPr lang="en-US" altLang="zh-CN" sz="1800" b="1" dirty="0" smtClean="0">
                <a:latin typeface="CordiaUPC" pitchFamily="34" charset="-34"/>
                <a:cs typeface="CordiaUPC" pitchFamily="34" charset="-34"/>
              </a:rPr>
              <a:t>Other </a:t>
            </a:r>
            <a:r>
              <a:rPr lang="en-US" altLang="zh-CN" sz="1800" b="1" dirty="0">
                <a:latin typeface="CordiaUPC" pitchFamily="34" charset="-34"/>
                <a:cs typeface="CordiaUPC" pitchFamily="34" charset="-34"/>
              </a:rPr>
              <a:t>Good </a:t>
            </a:r>
            <a:r>
              <a:rPr lang="ca-ES" sz="1800" b="1" dirty="0">
                <a:latin typeface="CordiaUPC" pitchFamily="34" charset="-34"/>
                <a:cs typeface="CordiaUPC" pitchFamily="34" charset="-34"/>
              </a:rPr>
              <a:t> Governance</a:t>
            </a:r>
            <a:endParaRPr lang="en-US" sz="1800" dirty="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r>
              <a:rPr lang="en-US" sz="1400" b="1" dirty="0">
                <a:latin typeface="CordiaUPC" pitchFamily="34" charset="-34"/>
                <a:cs typeface="CordiaUPC" pitchFamily="34" charset="-34"/>
              </a:rPr>
              <a:t>(</a:t>
            </a:r>
            <a:r>
              <a:rPr lang="th-TH" sz="1400" b="1" dirty="0">
                <a:latin typeface="CordiaUPC" pitchFamily="34" charset="-34"/>
                <a:cs typeface="CordiaUPC" pitchFamily="34" charset="-34"/>
              </a:rPr>
              <a:t>1) </a:t>
            </a:r>
            <a:r>
              <a:rPr lang="en-US" sz="1400" b="1" dirty="0">
                <a:latin typeface="CordiaUPC" pitchFamily="34" charset="-34"/>
                <a:cs typeface="CordiaUPC" pitchFamily="34" charset="-34"/>
              </a:rPr>
              <a:t>Directors Structure </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The Company has total </a:t>
            </a:r>
            <a:r>
              <a:rPr lang="en-US" sz="1400" dirty="0" smtClean="0">
                <a:latin typeface="CordiaUPC" pitchFamily="34" charset="-34"/>
                <a:cs typeface="CordiaUPC" pitchFamily="34" charset="-34"/>
              </a:rPr>
              <a:t>6 </a:t>
            </a:r>
            <a:r>
              <a:rPr lang="en-US" sz="1400" dirty="0">
                <a:latin typeface="CordiaUPC" pitchFamily="34" charset="-34"/>
                <a:cs typeface="CordiaUPC" pitchFamily="34" charset="-34"/>
              </a:rPr>
              <a:t>directors as listed as follows:</a:t>
            </a: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just">
              <a:tabLst>
                <a:tab pos="361950" algn="l"/>
              </a:tabLst>
            </a:pPr>
            <a:r>
              <a:rPr lang="th-TH" sz="1400" dirty="0" smtClean="0">
                <a:latin typeface="CordiaUPC" pitchFamily="34" charset="-34"/>
                <a:cs typeface="CordiaUPC" pitchFamily="34" charset="-34"/>
              </a:rPr>
              <a:t> </a:t>
            </a:r>
            <a:r>
              <a:rPr lang="en-US" sz="1400" dirty="0">
                <a:latin typeface="CordiaUPC" pitchFamily="34" charset="-34"/>
                <a:cs typeface="CordiaUPC" pitchFamily="34" charset="-34"/>
              </a:rPr>
              <a:t>The Company follows rules of Securities and Exchange Commission and regulation of Stock exchange regarding to the number of Independence director and audit committee member.  Under the regulation, the one-third of the Board of Directors must be Independence director and not less than 3 persons.  The Company has Independence director and audit committee member total 3 persons which follows the above mentioned regulation</a:t>
            </a:r>
            <a:r>
              <a:rPr lang="en-US" sz="1400" dirty="0" smtClean="0">
                <a:latin typeface="CordiaUPC" pitchFamily="34" charset="-34"/>
                <a:cs typeface="CordiaUPC" pitchFamily="34" charset="-34"/>
              </a:rPr>
              <a:t>.</a:t>
            </a:r>
            <a:endParaRPr lang="en-US" sz="1400" dirty="0">
              <a:latin typeface="CordiaUPC" pitchFamily="34" charset="-34"/>
              <a:cs typeface="CordiaUPC" pitchFamily="34" charset="-34"/>
            </a:endParaRPr>
          </a:p>
          <a:p>
            <a:r>
              <a:rPr lang="en-US" sz="1400" b="1" dirty="0">
                <a:latin typeface="CordiaUPC" pitchFamily="34" charset="-34"/>
                <a:cs typeface="CordiaUPC" pitchFamily="34" charset="-34"/>
              </a:rPr>
              <a:t>(</a:t>
            </a:r>
            <a:r>
              <a:rPr lang="th-TH" sz="1400" b="1" dirty="0">
                <a:latin typeface="CordiaUPC" pitchFamily="34" charset="-34"/>
                <a:cs typeface="CordiaUPC" pitchFamily="34" charset="-34"/>
              </a:rPr>
              <a:t>2) </a:t>
            </a:r>
            <a:r>
              <a:rPr lang="en-US" sz="1400" b="1" dirty="0">
                <a:latin typeface="CordiaUPC" pitchFamily="34" charset="-34"/>
                <a:cs typeface="CordiaUPC" pitchFamily="34" charset="-34"/>
              </a:rPr>
              <a:t>Aggregation or Segregation</a:t>
            </a:r>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The Chairman of the Board of Director must not be the same person as managing director because both of them are representative of the same shareholders group and also being the major shareholders.  Therefore, there is the policy when they make the important decision; it’s required to pass resolution from all director groups in the important making decision.  Therefore the important decision making shall be approved by the resolution of all groups of directors especially for the Audit Committee to provide independent opinion in order to balance and review the management process</a:t>
            </a:r>
            <a:r>
              <a:rPr lang="en-US" sz="1400" dirty="0" smtClean="0">
                <a:latin typeface="CordiaUPC" pitchFamily="34" charset="-34"/>
                <a:cs typeface="CordiaUPC" pitchFamily="34" charset="-34"/>
              </a:rPr>
              <a:t>.</a:t>
            </a:r>
            <a:endParaRPr lang="en-US" sz="1400" b="1" dirty="0">
              <a:latin typeface="CordiaUPC" pitchFamily="34" charset="-34"/>
              <a:cs typeface="CordiaUPC" pitchFamily="34" charset="-34"/>
            </a:endParaRPr>
          </a:p>
          <a:p>
            <a:r>
              <a:rPr lang="en-US" sz="1400" b="1" dirty="0">
                <a:latin typeface="CordiaUPC" pitchFamily="34" charset="-34"/>
                <a:cs typeface="CordiaUPC" pitchFamily="34" charset="-34"/>
              </a:rPr>
              <a:t>(</a:t>
            </a:r>
            <a:r>
              <a:rPr lang="th-TH" sz="1400" b="1" dirty="0">
                <a:latin typeface="CordiaUPC" pitchFamily="34" charset="-34"/>
                <a:cs typeface="CordiaUPC" pitchFamily="34" charset="-34"/>
              </a:rPr>
              <a:t>3) </a:t>
            </a:r>
            <a:r>
              <a:rPr lang="en-US" sz="1400" b="1" dirty="0">
                <a:latin typeface="CordiaUPC" pitchFamily="34" charset="-34"/>
                <a:cs typeface="CordiaUPC" pitchFamily="34" charset="-34"/>
              </a:rPr>
              <a:t>Remuneration of Directors, Executives Committee and Executive </a:t>
            </a:r>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The Company has set the remuneration to director at the average level of the industry which is concerns on duty and responsibility of directors, including maintaining of the qualified directors.   The remuneration of executives will be based on the individual’s and the Company’s performance.  The remuneration will be made with transparency and being approved by shareholders.  The Company will disclose the remuneration policy and remuneration of directors and executives in annual report according to the regulations of the Securities and Exchange Commission.</a:t>
            </a:r>
          </a:p>
          <a:p>
            <a:r>
              <a:rPr lang="en-US" sz="1400" b="1" dirty="0">
                <a:latin typeface="CordiaUPC" pitchFamily="34" charset="-34"/>
                <a:cs typeface="CordiaUPC" pitchFamily="34" charset="-34"/>
              </a:rPr>
              <a:t>(</a:t>
            </a:r>
            <a:r>
              <a:rPr lang="th-TH" sz="1400" b="1" dirty="0">
                <a:latin typeface="CordiaUPC" pitchFamily="34" charset="-34"/>
                <a:cs typeface="CordiaUPC" pitchFamily="34" charset="-34"/>
              </a:rPr>
              <a:t>4) </a:t>
            </a:r>
            <a:r>
              <a:rPr lang="en-US" sz="1400" b="1" dirty="0">
                <a:latin typeface="CordiaUPC" pitchFamily="34" charset="-34"/>
                <a:cs typeface="CordiaUPC" pitchFamily="34" charset="-34"/>
              </a:rPr>
              <a:t>The Board of Directors’ Meeting</a:t>
            </a:r>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The Board meets once every quarter and the relevant documents shall be sent to the directors 7 days in advance to afford the director sufficient to make the proper review and study.  There is a secretary who is responsible for the meeting and takes minute of the meeting and filling properly</a:t>
            </a:r>
            <a:r>
              <a:rPr lang="en-US" sz="1400" dirty="0" smtClean="0">
                <a:latin typeface="CordiaUPC" pitchFamily="34" charset="-34"/>
                <a:cs typeface="CordiaUPC" pitchFamily="34" charset="-34"/>
              </a:rPr>
              <a:t>.</a:t>
            </a:r>
          </a:p>
          <a:p>
            <a:pPr algn="just">
              <a:tabLst>
                <a:tab pos="361950" algn="l"/>
              </a:tabLst>
            </a:pPr>
            <a:endParaRPr lang="en-US" sz="1400" dirty="0" smtClean="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However, during the year, if there is the agenda for policy or business issues to be considered, the Company will call an interim Board of Directors meeting as appropriate.</a:t>
            </a:r>
          </a:p>
          <a:p>
            <a:pPr algn="just">
              <a:tabLst>
                <a:tab pos="361950" algn="l"/>
              </a:tabLst>
            </a:pPr>
            <a:endParaRPr lang="th-TH" sz="1400" dirty="0" smtClean="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graphicFrame>
        <p:nvGraphicFramePr>
          <p:cNvPr id="4" name="ตาราง 3"/>
          <p:cNvGraphicFramePr>
            <a:graphicFrameLocks noGrp="1"/>
          </p:cNvGraphicFramePr>
          <p:nvPr>
            <p:extLst>
              <p:ext uri="{D42A27DB-BD31-4B8C-83A1-F6EECF244321}">
                <p14:modId xmlns:p14="http://schemas.microsoft.com/office/powerpoint/2010/main" val="1200212180"/>
              </p:ext>
            </p:extLst>
          </p:nvPr>
        </p:nvGraphicFramePr>
        <p:xfrm>
          <a:off x="571501" y="1424608"/>
          <a:ext cx="5572125" cy="1859280"/>
        </p:xfrm>
        <a:graphic>
          <a:graphicData uri="http://schemas.openxmlformats.org/drawingml/2006/table">
            <a:tbl>
              <a:tblPr/>
              <a:tblGrid>
                <a:gridCol w="1803400"/>
                <a:gridCol w="1255713"/>
                <a:gridCol w="1257300"/>
                <a:gridCol w="1255712"/>
              </a:tblGrid>
              <a:tr h="334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Name</a:t>
                      </a:r>
                      <a:endParaRPr kumimoji="0" lang="en-US" sz="1400" b="1"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423" marR="6042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ctr" fontAlgn="ctr"/>
                      <a:r>
                        <a:rPr lang="en-US" sz="1200" i="0" kern="1200" dirty="0" smtClean="0">
                          <a:solidFill>
                            <a:schemeClr val="tx1"/>
                          </a:solidFill>
                          <a:latin typeface="BrowalliaUPC" pitchFamily="34" charset="-34"/>
                          <a:ea typeface="+mn-ea"/>
                          <a:cs typeface="BrowalliaUPC" pitchFamily="34" charset="-34"/>
                        </a:rPr>
                        <a:t>Executive Parent </a:t>
                      </a:r>
                      <a:endParaRPr lang="en-US" sz="1200" b="1" i="0" u="none" strike="noStrike" dirty="0" smtClean="0">
                        <a:solidFill>
                          <a:schemeClr val="tx1"/>
                        </a:solidFill>
                        <a:effectLst/>
                        <a:latin typeface="BrowalliaUPC" pitchFamily="34" charset="-34"/>
                        <a:cs typeface="BrowalliaUPC" pitchFamily="34" charset="-34"/>
                      </a:endParaRPr>
                    </a:p>
                    <a:p>
                      <a:pPr marL="0" marR="0" indent="0" algn="ctr" defTabSz="457200" rtl="0" eaLnBrk="1" fontAlgn="ctr"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BrowalliaUPC" pitchFamily="34" charset="-34"/>
                          <a:ea typeface="+mn-ea"/>
                          <a:cs typeface="BrowalliaUPC" pitchFamily="34" charset="-34"/>
                        </a:rPr>
                        <a:t>Company/Director</a:t>
                      </a:r>
                      <a:endParaRPr lang="en-US" sz="1200" b="1" i="0" u="none" strike="noStrike" dirty="0" smtClean="0">
                        <a:solidFill>
                          <a:schemeClr val="tx1"/>
                        </a:solidFill>
                        <a:effectLst/>
                        <a:latin typeface="BrowalliaUPC" pitchFamily="34" charset="-34"/>
                        <a:cs typeface="BrowalliaUPC" pitchFamily="34" charset="-34"/>
                      </a:endParaRPr>
                    </a:p>
                  </a:txBody>
                  <a:tcPr marL="60423" marR="6042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ctr" fontAlgn="ctr"/>
                      <a:r>
                        <a:rPr lang="en-US" sz="1200" i="0" kern="1200" dirty="0" smtClean="0">
                          <a:solidFill>
                            <a:schemeClr val="tx1"/>
                          </a:solidFill>
                          <a:latin typeface="BrowalliaUPC" pitchFamily="34" charset="-34"/>
                          <a:ea typeface="+mn-ea"/>
                          <a:cs typeface="BrowalliaUPC" pitchFamily="34" charset="-34"/>
                        </a:rPr>
                        <a:t>Executive  Subsidiary</a:t>
                      </a:r>
                    </a:p>
                    <a:p>
                      <a:pPr algn="ctr" fontAlgn="ctr"/>
                      <a:r>
                        <a:rPr lang="en-US" sz="1200" i="0" kern="1200" dirty="0" smtClean="0">
                          <a:solidFill>
                            <a:schemeClr val="tx1"/>
                          </a:solidFill>
                          <a:latin typeface="BrowalliaUPC" pitchFamily="34" charset="-34"/>
                          <a:ea typeface="+mn-ea"/>
                          <a:cs typeface="BrowalliaUPC" pitchFamily="34" charset="-34"/>
                        </a:rPr>
                        <a:t>Company/Director</a:t>
                      </a:r>
                      <a:endParaRPr lang="en-US" sz="1200" b="1" i="0" u="none" strike="noStrike" dirty="0" smtClean="0">
                        <a:solidFill>
                          <a:schemeClr val="tx1"/>
                        </a:solidFill>
                        <a:effectLst/>
                        <a:latin typeface="BrowalliaUPC" pitchFamily="34" charset="-34"/>
                        <a:cs typeface="BrowalliaUPC" pitchFamily="34" charset="-34"/>
                      </a:endParaRPr>
                    </a:p>
                  </a:txBody>
                  <a:tcPr marL="60423" marR="6042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ctr" fontAlgn="ctr"/>
                      <a:r>
                        <a:rPr lang="en-US" sz="1200" i="0" kern="1200" dirty="0" smtClean="0">
                          <a:solidFill>
                            <a:schemeClr val="tx1"/>
                          </a:solidFill>
                          <a:latin typeface="BrowalliaUPC" pitchFamily="34" charset="-34"/>
                          <a:ea typeface="+mn-ea"/>
                          <a:cs typeface="BrowalliaUPC" pitchFamily="34" charset="-34"/>
                        </a:rPr>
                        <a:t>Audit Committee</a:t>
                      </a:r>
                      <a:endParaRPr lang="en-US" sz="1200" b="1" i="0" u="none" strike="noStrike" dirty="0" smtClean="0">
                        <a:solidFill>
                          <a:schemeClr val="tx1"/>
                        </a:solidFill>
                        <a:effectLst/>
                        <a:latin typeface="BrowalliaUPC" pitchFamily="34" charset="-34"/>
                        <a:cs typeface="BrowalliaUPC" pitchFamily="34" charset="-34"/>
                      </a:endParaRPr>
                    </a:p>
                    <a:p>
                      <a:pPr algn="ctr" fontAlgn="ctr"/>
                      <a:r>
                        <a:rPr lang="en-US" sz="1200" i="0" kern="1200" dirty="0" smtClean="0">
                          <a:solidFill>
                            <a:schemeClr val="tx1"/>
                          </a:solidFill>
                          <a:latin typeface="BrowalliaUPC" pitchFamily="34" charset="-34"/>
                          <a:ea typeface="+mn-ea"/>
                          <a:cs typeface="BrowalliaUPC" pitchFamily="34" charset="-34"/>
                        </a:rPr>
                        <a:t>Member</a:t>
                      </a:r>
                      <a:endParaRPr lang="en-US" sz="1200" b="1" i="0" u="none" strike="noStrike" dirty="0">
                        <a:solidFill>
                          <a:schemeClr val="tx1"/>
                        </a:solidFill>
                        <a:effectLst/>
                        <a:latin typeface="BrowalliaUPC" pitchFamily="34" charset="-34"/>
                        <a:cs typeface="BrowalliaUPC" pitchFamily="34" charset="-34"/>
                      </a:endParaRPr>
                    </a:p>
                  </a:txBody>
                  <a:tcPr marL="60423" marR="6042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154976">
                <a:tc>
                  <a:txBody>
                    <a:bodyPr/>
                    <a:lstStyle/>
                    <a:p>
                      <a:pPr algn="l" fontAlgn="ctr"/>
                      <a:r>
                        <a:rPr lang="th-TH" sz="1200" i="0" kern="1200" dirty="0" smtClean="0">
                          <a:solidFill>
                            <a:schemeClr val="tx1"/>
                          </a:solidFill>
                          <a:latin typeface="BrowalliaUPC" pitchFamily="34" charset="-34"/>
                          <a:ea typeface="+mn-ea"/>
                          <a:cs typeface="+mn-cs"/>
                        </a:rPr>
                        <a:t>  1. </a:t>
                      </a:r>
                      <a:r>
                        <a:rPr lang="th-TH" sz="1200" i="0" kern="1200" dirty="0" err="1" smtClean="0">
                          <a:solidFill>
                            <a:schemeClr val="tx1"/>
                          </a:solidFill>
                          <a:latin typeface="BrowalliaUPC" pitchFamily="34" charset="-34"/>
                          <a:ea typeface="+mn-ea"/>
                          <a:cs typeface="+mn-cs"/>
                        </a:rPr>
                        <a:t>Mr.</a:t>
                      </a:r>
                      <a:r>
                        <a:rPr lang="th-TH" sz="1200" i="0" kern="1200" dirty="0" smtClean="0">
                          <a:solidFill>
                            <a:schemeClr val="tx1"/>
                          </a:solidFill>
                          <a:latin typeface="BrowalliaUPC" pitchFamily="34" charset="-34"/>
                          <a:ea typeface="+mn-ea"/>
                          <a:cs typeface="+mn-cs"/>
                        </a:rPr>
                        <a:t> </a:t>
                      </a:r>
                      <a:r>
                        <a:rPr lang="th-TH" sz="1200" i="0" kern="1200" dirty="0" err="1" smtClean="0">
                          <a:solidFill>
                            <a:schemeClr val="tx1"/>
                          </a:solidFill>
                          <a:latin typeface="BrowalliaUPC" pitchFamily="34" charset="-34"/>
                          <a:ea typeface="+mn-ea"/>
                          <a:cs typeface="+mn-cs"/>
                        </a:rPr>
                        <a:t>Pithep</a:t>
                      </a:r>
                      <a:r>
                        <a:rPr lang="th-TH" sz="1200" i="0" kern="1200" dirty="0" smtClean="0">
                          <a:solidFill>
                            <a:schemeClr val="tx1"/>
                          </a:solidFill>
                          <a:latin typeface="BrowalliaUPC" pitchFamily="34" charset="-34"/>
                          <a:ea typeface="+mn-ea"/>
                          <a:cs typeface="+mn-cs"/>
                        </a:rPr>
                        <a:t> </a:t>
                      </a:r>
                      <a:r>
                        <a:rPr lang="th-TH" sz="1200" i="0" kern="1200" dirty="0" err="1" smtClean="0">
                          <a:solidFill>
                            <a:schemeClr val="tx1"/>
                          </a:solidFill>
                          <a:latin typeface="BrowalliaUPC" pitchFamily="34" charset="-34"/>
                          <a:ea typeface="+mn-ea"/>
                          <a:cs typeface="+mn-cs"/>
                        </a:rPr>
                        <a:t>Chantarasereekul</a:t>
                      </a:r>
                      <a:r>
                        <a:rPr lang="th-TH" sz="1200" i="0" kern="1200" dirty="0" smtClean="0">
                          <a:solidFill>
                            <a:schemeClr val="tx1"/>
                          </a:solidFill>
                          <a:latin typeface="BrowalliaUPC" pitchFamily="34" charset="-34"/>
                          <a:ea typeface="+mn-ea"/>
                          <a:cs typeface="+mn-cs"/>
                        </a:rPr>
                        <a:t> </a:t>
                      </a:r>
                      <a:endParaRPr lang="en-US" sz="1200" b="0" i="0" u="none" strike="noStrike" dirty="0">
                        <a:solidFill>
                          <a:srgbClr val="000000"/>
                        </a:solidFill>
                        <a:effectLst/>
                        <a:latin typeface="BrowalliaUPC" pitchFamily="34" charset="-34"/>
                        <a:cs typeface="+mn-cs"/>
                      </a:endParaRPr>
                    </a:p>
                  </a:txBody>
                  <a:tcPr marL="12700" marR="12700" marT="12700" marB="0" anchor="ctr">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ctr">
                        <a:spcAft>
                          <a:spcPts val="0"/>
                        </a:spcAft>
                      </a:pPr>
                      <a:r>
                        <a:rPr lang="en-US" sz="1400" dirty="0">
                          <a:effectLst/>
                          <a:latin typeface="CordiaUPC" pitchFamily="34" charset="-34"/>
                          <a:ea typeface="Cordia New"/>
                          <a:cs typeface="CordiaUPC" pitchFamily="34" charset="-34"/>
                        </a:rPr>
                        <a:t>/</a:t>
                      </a:r>
                    </a:p>
                  </a:txBody>
                  <a:tcPr marL="68580" marR="68580" marT="0" marB="0">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ctr">
                        <a:spcAft>
                          <a:spcPts val="0"/>
                        </a:spcAft>
                      </a:pPr>
                      <a:r>
                        <a:rPr lang="en-US" sz="1400">
                          <a:effectLst/>
                          <a:latin typeface="CordiaUPC" pitchFamily="34" charset="-34"/>
                          <a:ea typeface="Cordia New"/>
                          <a:cs typeface="CordiaUPC" pitchFamily="34" charset="-34"/>
                        </a:rPr>
                        <a:t>/</a:t>
                      </a:r>
                    </a:p>
                  </a:txBody>
                  <a:tcPr marL="68580" marR="68580" marT="0" marB="0">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ctr">
                        <a:spcAft>
                          <a:spcPts val="0"/>
                        </a:spcAft>
                      </a:pPr>
                      <a:endParaRPr lang="en-US" sz="1400" dirty="0">
                        <a:effectLst/>
                        <a:latin typeface="CordiaUPC" pitchFamily="34" charset="-34"/>
                        <a:ea typeface="Cordia New"/>
                        <a:cs typeface="CordiaUPC" pitchFamily="34" charset="-34"/>
                      </a:endParaRPr>
                    </a:p>
                  </a:txBody>
                  <a:tcPr marL="68580" marR="68580" marT="0" marB="0">
                    <a:lnL>
                      <a:noFill/>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154976">
                <a:tc>
                  <a:txBody>
                    <a:bodyPr/>
                    <a:lstStyle/>
                    <a:p>
                      <a:pPr algn="l" fontAlgn="ctr"/>
                      <a:r>
                        <a:rPr lang="th-TH" sz="1200" i="0" kern="1200" dirty="0" smtClean="0">
                          <a:solidFill>
                            <a:schemeClr val="tx1"/>
                          </a:solidFill>
                          <a:latin typeface="BrowalliaUPC" pitchFamily="34" charset="-34"/>
                          <a:ea typeface="+mn-ea"/>
                          <a:cs typeface="+mn-cs"/>
                        </a:rPr>
                        <a:t>  2. </a:t>
                      </a:r>
                      <a:r>
                        <a:rPr lang="th-TH" sz="1200" i="0" kern="1200" dirty="0" err="1" smtClean="0">
                          <a:solidFill>
                            <a:schemeClr val="tx1"/>
                          </a:solidFill>
                          <a:latin typeface="BrowalliaUPC" pitchFamily="34" charset="-34"/>
                          <a:ea typeface="+mn-ea"/>
                          <a:cs typeface="+mn-cs"/>
                        </a:rPr>
                        <a:t>Mr.</a:t>
                      </a:r>
                      <a:r>
                        <a:rPr lang="th-TH" sz="1200" i="0" kern="1200" dirty="0" smtClean="0">
                          <a:solidFill>
                            <a:schemeClr val="tx1"/>
                          </a:solidFill>
                          <a:latin typeface="BrowalliaUPC" pitchFamily="34" charset="-34"/>
                          <a:ea typeface="+mn-ea"/>
                          <a:cs typeface="+mn-cs"/>
                        </a:rPr>
                        <a:t> </a:t>
                      </a:r>
                      <a:r>
                        <a:rPr lang="th-TH" sz="1200" i="0" kern="1200" dirty="0" err="1" smtClean="0">
                          <a:solidFill>
                            <a:schemeClr val="tx1"/>
                          </a:solidFill>
                          <a:latin typeface="BrowalliaUPC" pitchFamily="34" charset="-34"/>
                          <a:ea typeface="+mn-ea"/>
                          <a:cs typeface="+mn-cs"/>
                        </a:rPr>
                        <a:t>Pichit</a:t>
                      </a:r>
                      <a:r>
                        <a:rPr lang="th-TH" sz="1200" i="0" kern="1200" dirty="0" smtClean="0">
                          <a:solidFill>
                            <a:schemeClr val="tx1"/>
                          </a:solidFill>
                          <a:latin typeface="BrowalliaUPC" pitchFamily="34" charset="-34"/>
                          <a:ea typeface="+mn-ea"/>
                          <a:cs typeface="+mn-cs"/>
                        </a:rPr>
                        <a:t> </a:t>
                      </a:r>
                      <a:r>
                        <a:rPr lang="th-TH" sz="1200" i="0" kern="1200" dirty="0" err="1" smtClean="0">
                          <a:solidFill>
                            <a:schemeClr val="tx1"/>
                          </a:solidFill>
                          <a:latin typeface="BrowalliaUPC" pitchFamily="34" charset="-34"/>
                          <a:ea typeface="+mn-ea"/>
                          <a:cs typeface="+mn-cs"/>
                        </a:rPr>
                        <a:t>Chantarasereekul</a:t>
                      </a:r>
                      <a:endParaRPr lang="en-US" sz="1200" b="0" i="0" u="none" strike="noStrike" dirty="0">
                        <a:solidFill>
                          <a:srgbClr val="000000"/>
                        </a:solidFill>
                        <a:effectLst/>
                        <a:latin typeface="BrowalliaUPC" pitchFamily="34" charset="-34"/>
                        <a:cs typeface="+mn-cs"/>
                      </a:endParaRPr>
                    </a:p>
                  </a:txBody>
                  <a:tcPr marL="12700" marR="12700" marT="12700" marB="0" anchor="ctr">
                    <a:lnL>
                      <a:noFill/>
                    </a:lnL>
                    <a:lnR>
                      <a:noFill/>
                    </a:lnR>
                    <a:lnT>
                      <a:noFill/>
                    </a:lnT>
                    <a:lnB>
                      <a:noFill/>
                    </a:lnB>
                    <a:lnTlToBr>
                      <a:noFill/>
                    </a:lnTlToBr>
                    <a:lnBlToTr>
                      <a:noFill/>
                    </a:lnBlToTr>
                    <a:noFill/>
                  </a:tcPr>
                </a:tc>
                <a:tc>
                  <a:txBody>
                    <a:bodyPr/>
                    <a:lstStyle/>
                    <a:p>
                      <a:pPr algn="ctr">
                        <a:spcAft>
                          <a:spcPts val="0"/>
                        </a:spcAft>
                      </a:pPr>
                      <a:r>
                        <a:rPr lang="en-US" sz="1400">
                          <a:effectLst/>
                          <a:latin typeface="CordiaUPC" pitchFamily="34" charset="-34"/>
                          <a:ea typeface="Cordia New"/>
                          <a:cs typeface="CordiaUPC" pitchFamily="34" charset="-34"/>
                        </a:rPr>
                        <a:t>/</a:t>
                      </a:r>
                    </a:p>
                  </a:txBody>
                  <a:tcPr marL="68580" marR="68580" marT="0" marB="0">
                    <a:lnL>
                      <a:noFill/>
                    </a:lnL>
                    <a:lnR>
                      <a:noFill/>
                    </a:lnR>
                    <a:lnT>
                      <a:noFill/>
                    </a:lnT>
                    <a:lnB>
                      <a:noFill/>
                    </a:lnB>
                    <a:lnTlToBr>
                      <a:noFill/>
                    </a:lnTlToBr>
                    <a:lnBlToTr>
                      <a:noFill/>
                    </a:lnBlToTr>
                    <a:noFill/>
                  </a:tcPr>
                </a:tc>
                <a:tc>
                  <a:txBody>
                    <a:bodyPr/>
                    <a:lstStyle/>
                    <a:p>
                      <a:pPr algn="ctr">
                        <a:spcAft>
                          <a:spcPts val="0"/>
                        </a:spcAft>
                      </a:pPr>
                      <a:r>
                        <a:rPr lang="en-US" sz="1400" dirty="0">
                          <a:effectLst/>
                          <a:latin typeface="CordiaUPC" pitchFamily="34" charset="-34"/>
                          <a:ea typeface="Cordia New"/>
                          <a:cs typeface="CordiaUPC" pitchFamily="34" charset="-34"/>
                        </a:rPr>
                        <a:t>/</a:t>
                      </a:r>
                    </a:p>
                  </a:txBody>
                  <a:tcPr marL="68580" marR="68580" marT="0" marB="0">
                    <a:lnL>
                      <a:noFill/>
                    </a:lnL>
                    <a:lnR>
                      <a:noFill/>
                    </a:lnR>
                    <a:lnT>
                      <a:noFill/>
                    </a:lnT>
                    <a:lnB>
                      <a:noFill/>
                    </a:lnB>
                    <a:lnTlToBr>
                      <a:noFill/>
                    </a:lnTlToBr>
                    <a:lnBlToTr>
                      <a:noFill/>
                    </a:lnBlToTr>
                    <a:noFill/>
                  </a:tcPr>
                </a:tc>
                <a:tc>
                  <a:txBody>
                    <a:bodyPr/>
                    <a:lstStyle/>
                    <a:p>
                      <a:pPr algn="ctr">
                        <a:spcAft>
                          <a:spcPts val="0"/>
                        </a:spcAft>
                      </a:pPr>
                      <a:endParaRPr lang="en-US" sz="1400" dirty="0">
                        <a:effectLst/>
                        <a:latin typeface="CordiaUPC" pitchFamily="34" charset="-34"/>
                        <a:ea typeface="Cordia New"/>
                        <a:cs typeface="CordiaUPC" pitchFamily="34" charset="-34"/>
                      </a:endParaRPr>
                    </a:p>
                  </a:txBody>
                  <a:tcPr marL="68580" marR="68580" marT="0" marB="0">
                    <a:lnL>
                      <a:noFill/>
                    </a:lnL>
                    <a:lnR>
                      <a:noFill/>
                    </a:lnR>
                    <a:lnT>
                      <a:noFill/>
                    </a:lnT>
                    <a:lnB>
                      <a:noFill/>
                    </a:lnB>
                    <a:lnTlToBr>
                      <a:noFill/>
                    </a:lnTlToBr>
                    <a:lnBlToTr>
                      <a:noFill/>
                    </a:lnBlToTr>
                    <a:noFill/>
                  </a:tcPr>
                </a:tc>
              </a:tr>
              <a:tr h="1549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200" baseline="0" dirty="0" smtClean="0">
                          <a:solidFill>
                            <a:schemeClr val="tx1"/>
                          </a:solidFill>
                          <a:latin typeface="BrowalliaUPC" pitchFamily="34" charset="-34"/>
                          <a:ea typeface="Cordia New"/>
                          <a:cs typeface="+mn-cs"/>
                        </a:rPr>
                        <a:t>3</a:t>
                      </a:r>
                      <a:r>
                        <a:rPr lang="en-US" sz="1200" baseline="0" dirty="0" smtClean="0">
                          <a:solidFill>
                            <a:schemeClr val="tx1"/>
                          </a:solidFill>
                          <a:latin typeface="BrowalliaUPC" pitchFamily="34" charset="-34"/>
                          <a:ea typeface="Cordia New"/>
                          <a:cs typeface="+mn-cs"/>
                        </a:rPr>
                        <a:t>. </a:t>
                      </a:r>
                      <a:r>
                        <a:rPr lang="ca-ES" sz="1200" dirty="0" smtClean="0">
                          <a:solidFill>
                            <a:schemeClr val="tx1"/>
                          </a:solidFill>
                          <a:latin typeface="BrowalliaUPC" pitchFamily="34" charset="-34"/>
                          <a:cs typeface="+mn-cs"/>
                        </a:rPr>
                        <a:t>Mr Karoon </a:t>
                      </a:r>
                      <a:r>
                        <a:rPr lang="th-TH" sz="1200" dirty="0" smtClean="0">
                          <a:solidFill>
                            <a:schemeClr val="tx1"/>
                          </a:solidFill>
                          <a:latin typeface="BrowalliaUPC" pitchFamily="34" charset="-34"/>
                          <a:cs typeface="+mn-cs"/>
                        </a:rPr>
                        <a:t> </a:t>
                      </a:r>
                      <a:r>
                        <a:rPr lang="ca-ES" sz="1200" dirty="0" smtClean="0">
                          <a:solidFill>
                            <a:schemeClr val="tx1"/>
                          </a:solidFill>
                          <a:latin typeface="BrowalliaUPC" pitchFamily="34" charset="-34"/>
                          <a:cs typeface="+mn-cs"/>
                        </a:rPr>
                        <a:t>Laoharatanun</a:t>
                      </a:r>
                      <a:endParaRPr lang="en-US" sz="1200" dirty="0" smtClean="0">
                        <a:solidFill>
                          <a:schemeClr val="tx1"/>
                        </a:solidFill>
                        <a:latin typeface="BrowalliaUPC" pitchFamily="34" charset="-34"/>
                        <a:cs typeface="+mn-cs"/>
                      </a:endParaRPr>
                    </a:p>
                  </a:txBody>
                  <a:tcPr marL="68580" marR="68580" marT="0" marB="0">
                    <a:lnL>
                      <a:noFill/>
                    </a:lnL>
                    <a:lnR>
                      <a:noFill/>
                    </a:lnR>
                    <a:lnT>
                      <a:noFill/>
                    </a:lnT>
                    <a:lnB>
                      <a:noFill/>
                    </a:lnB>
                    <a:lnTlToBr>
                      <a:noFill/>
                    </a:lnTlToBr>
                    <a:lnBlToTr>
                      <a:noFill/>
                    </a:lnBlToTr>
                    <a:noFill/>
                  </a:tcPr>
                </a:tc>
                <a:tc>
                  <a:txBody>
                    <a:bodyPr/>
                    <a:lstStyle/>
                    <a:p>
                      <a:pPr algn="ctr">
                        <a:spcAft>
                          <a:spcPts val="0"/>
                        </a:spcAft>
                        <a:tabLst>
                          <a:tab pos="2637155" algn="ctr"/>
                          <a:tab pos="5274310" algn="r"/>
                          <a:tab pos="457200" algn="l"/>
                        </a:tabLst>
                      </a:pPr>
                      <a:r>
                        <a:rPr lang="th-TH" sz="1400">
                          <a:effectLst/>
                          <a:latin typeface="CordiaUPC" pitchFamily="34" charset="-34"/>
                          <a:ea typeface="Cordia New"/>
                          <a:cs typeface="CordiaUPC" pitchFamily="34" charset="-34"/>
                        </a:rPr>
                        <a:t>/</a:t>
                      </a:r>
                      <a:endParaRPr lang="en-US" sz="1400">
                        <a:effectLst/>
                        <a:latin typeface="CordiaUPC" pitchFamily="34" charset="-34"/>
                        <a:ea typeface="Cordia New"/>
                        <a:cs typeface="CordiaUPC" pitchFamily="34" charset="-34"/>
                      </a:endParaRPr>
                    </a:p>
                  </a:txBody>
                  <a:tcPr marL="68580" marR="68580" marT="0" marB="0">
                    <a:lnL>
                      <a:noFill/>
                    </a:lnL>
                    <a:lnR>
                      <a:noFill/>
                    </a:lnR>
                    <a:lnT>
                      <a:noFill/>
                    </a:lnT>
                    <a:lnB>
                      <a:noFill/>
                    </a:lnB>
                    <a:lnTlToBr>
                      <a:noFill/>
                    </a:lnTlToBr>
                    <a:lnBlToTr>
                      <a:noFill/>
                    </a:lnBlToTr>
                    <a:noFill/>
                  </a:tcPr>
                </a:tc>
                <a:tc>
                  <a:txBody>
                    <a:bodyPr/>
                    <a:lstStyle/>
                    <a:p>
                      <a:pPr algn="ctr">
                        <a:spcAft>
                          <a:spcPts val="0"/>
                        </a:spcAft>
                        <a:tabLst>
                          <a:tab pos="2637155" algn="ctr"/>
                          <a:tab pos="5274310" algn="r"/>
                          <a:tab pos="457200" algn="l"/>
                        </a:tabLst>
                      </a:pPr>
                      <a:r>
                        <a:rPr lang="en-US" sz="1400" dirty="0">
                          <a:effectLst/>
                          <a:latin typeface="CordiaUPC" pitchFamily="34" charset="-34"/>
                          <a:ea typeface="Cordia New"/>
                          <a:cs typeface="CordiaUPC" pitchFamily="34" charset="-34"/>
                        </a:rPr>
                        <a:t> </a:t>
                      </a:r>
                    </a:p>
                  </a:txBody>
                  <a:tcPr marL="68580" marR="68580" marT="0" marB="0">
                    <a:lnL>
                      <a:noFill/>
                    </a:lnL>
                    <a:lnR>
                      <a:noFill/>
                    </a:lnR>
                    <a:lnT>
                      <a:noFill/>
                    </a:lnT>
                    <a:lnB>
                      <a:noFill/>
                    </a:lnB>
                    <a:lnTlToBr>
                      <a:noFill/>
                    </a:lnTlToBr>
                    <a:lnBlToTr>
                      <a:noFill/>
                    </a:lnBlToTr>
                    <a:noFill/>
                  </a:tcPr>
                </a:tc>
                <a:tc>
                  <a:txBody>
                    <a:bodyPr/>
                    <a:lstStyle/>
                    <a:p>
                      <a:pPr algn="ctr">
                        <a:spcAft>
                          <a:spcPts val="0"/>
                        </a:spcAft>
                        <a:tabLst>
                          <a:tab pos="2637155" algn="ctr"/>
                          <a:tab pos="5274310" algn="r"/>
                          <a:tab pos="457200" algn="l"/>
                        </a:tabLst>
                      </a:pPr>
                      <a:endParaRPr lang="en-US" sz="1400" dirty="0">
                        <a:effectLst/>
                        <a:latin typeface="CordiaUPC" pitchFamily="34" charset="-34"/>
                        <a:ea typeface="Cordia New"/>
                        <a:cs typeface="CordiaUPC" pitchFamily="34" charset="-34"/>
                      </a:endParaRPr>
                    </a:p>
                  </a:txBody>
                  <a:tcPr marL="68580" marR="68580" marT="0" marB="0">
                    <a:lnL>
                      <a:noFill/>
                    </a:lnL>
                    <a:lnR>
                      <a:noFill/>
                    </a:lnR>
                    <a:lnT>
                      <a:noFill/>
                    </a:lnT>
                    <a:lnB>
                      <a:noFill/>
                    </a:lnB>
                    <a:lnTlToBr>
                      <a:noFill/>
                    </a:lnTlToBr>
                    <a:lnBlToTr>
                      <a:noFill/>
                    </a:lnBlToTr>
                    <a:noFill/>
                  </a:tcPr>
                </a:tc>
              </a:tr>
              <a:tr h="154976">
                <a:tc>
                  <a:txBody>
                    <a:bodyPr/>
                    <a:lstStyle/>
                    <a:p>
                      <a:pPr algn="l" fontAlgn="ctr"/>
                      <a:r>
                        <a:rPr lang="th-TH" sz="1200" i="0" kern="1200" dirty="0" smtClean="0">
                          <a:solidFill>
                            <a:schemeClr val="tx1"/>
                          </a:solidFill>
                          <a:latin typeface="BrowalliaUPC" pitchFamily="34" charset="-34"/>
                          <a:ea typeface="+mn-ea"/>
                          <a:cs typeface="+mn-cs"/>
                        </a:rPr>
                        <a:t>  4. </a:t>
                      </a:r>
                      <a:r>
                        <a:rPr lang="th-TH" sz="1200" i="0" kern="1200" dirty="0" err="1" smtClean="0">
                          <a:solidFill>
                            <a:schemeClr val="tx1"/>
                          </a:solidFill>
                          <a:latin typeface="BrowalliaUPC" pitchFamily="34" charset="-34"/>
                          <a:ea typeface="+mn-ea"/>
                          <a:cs typeface="+mn-cs"/>
                        </a:rPr>
                        <a:t>Mr.</a:t>
                      </a:r>
                      <a:r>
                        <a:rPr lang="th-TH" sz="1200" i="0" kern="1200" dirty="0" smtClean="0">
                          <a:solidFill>
                            <a:schemeClr val="tx1"/>
                          </a:solidFill>
                          <a:latin typeface="BrowalliaUPC" pitchFamily="34" charset="-34"/>
                          <a:ea typeface="+mn-ea"/>
                          <a:cs typeface="+mn-cs"/>
                        </a:rPr>
                        <a:t> </a:t>
                      </a:r>
                      <a:r>
                        <a:rPr lang="th-TH" sz="1200" b="0" i="0" kern="1200" dirty="0" err="1" smtClean="0">
                          <a:solidFill>
                            <a:schemeClr val="tx1"/>
                          </a:solidFill>
                          <a:latin typeface="BrowalliaUPC" pitchFamily="34" charset="-34"/>
                          <a:ea typeface="+mn-ea"/>
                          <a:cs typeface="+mn-cs"/>
                        </a:rPr>
                        <a:t>Chaiwat</a:t>
                      </a:r>
                      <a:r>
                        <a:rPr lang="th-TH" sz="1200" i="0" kern="1200" dirty="0" smtClean="0">
                          <a:solidFill>
                            <a:schemeClr val="tx1"/>
                          </a:solidFill>
                          <a:latin typeface="BrowalliaUPC" pitchFamily="34" charset="-34"/>
                          <a:ea typeface="+mn-ea"/>
                          <a:cs typeface="+mn-cs"/>
                        </a:rPr>
                        <a:t> </a:t>
                      </a:r>
                      <a:r>
                        <a:rPr lang="th-TH" sz="1200" i="0" kern="1200" dirty="0" err="1" smtClean="0">
                          <a:solidFill>
                            <a:schemeClr val="tx1"/>
                          </a:solidFill>
                          <a:latin typeface="BrowalliaUPC" pitchFamily="34" charset="-34"/>
                          <a:ea typeface="+mn-ea"/>
                          <a:cs typeface="+mn-cs"/>
                        </a:rPr>
                        <a:t>Atsawintarangkun</a:t>
                      </a:r>
                      <a:endParaRPr lang="en-US" sz="1200" b="0" i="0" u="none" strike="noStrike" dirty="0">
                        <a:solidFill>
                          <a:srgbClr val="000000"/>
                        </a:solidFill>
                        <a:effectLst/>
                        <a:latin typeface="BrowalliaUPC" pitchFamily="34" charset="-34"/>
                        <a:cs typeface="+mn-cs"/>
                      </a:endParaRPr>
                    </a:p>
                  </a:txBody>
                  <a:tcPr marL="12700" marR="12700" marT="12700" marB="0" anchor="ctr">
                    <a:lnL>
                      <a:noFill/>
                    </a:lnL>
                    <a:lnR>
                      <a:noFill/>
                    </a:lnR>
                    <a:lnT>
                      <a:noFill/>
                    </a:lnT>
                    <a:lnB>
                      <a:noFill/>
                    </a:lnB>
                    <a:lnTlToBr>
                      <a:noFill/>
                    </a:lnTlToBr>
                    <a:lnBlToTr>
                      <a:noFill/>
                    </a:lnBlToTr>
                    <a:noFill/>
                  </a:tcPr>
                </a:tc>
                <a:tc>
                  <a:txBody>
                    <a:bodyPr/>
                    <a:lstStyle/>
                    <a:p>
                      <a:pPr algn="ctr">
                        <a:spcAft>
                          <a:spcPts val="0"/>
                        </a:spcAft>
                      </a:pPr>
                      <a:r>
                        <a:rPr lang="en-US" sz="1400">
                          <a:effectLst/>
                          <a:latin typeface="CordiaUPC" pitchFamily="34" charset="-34"/>
                          <a:ea typeface="Cordia New"/>
                          <a:cs typeface="CordiaUPC" pitchFamily="34" charset="-34"/>
                        </a:rPr>
                        <a:t> </a:t>
                      </a:r>
                    </a:p>
                  </a:txBody>
                  <a:tcPr marL="68580" marR="68580" marT="0" marB="0">
                    <a:lnL>
                      <a:noFill/>
                    </a:lnL>
                    <a:lnR>
                      <a:noFill/>
                    </a:lnR>
                    <a:lnT>
                      <a:noFill/>
                    </a:lnT>
                    <a:lnB>
                      <a:noFill/>
                    </a:lnB>
                    <a:lnTlToBr>
                      <a:noFill/>
                    </a:lnTlToBr>
                    <a:lnBlToTr>
                      <a:noFill/>
                    </a:lnBlToTr>
                    <a:noFill/>
                  </a:tcPr>
                </a:tc>
                <a:tc>
                  <a:txBody>
                    <a:bodyPr/>
                    <a:lstStyle/>
                    <a:p>
                      <a:pPr algn="ctr">
                        <a:spcAft>
                          <a:spcPts val="0"/>
                        </a:spcAft>
                      </a:pPr>
                      <a:r>
                        <a:rPr lang="en-US" sz="1400" dirty="0">
                          <a:effectLst/>
                          <a:latin typeface="CordiaUPC" pitchFamily="34" charset="-34"/>
                          <a:ea typeface="Cordia New"/>
                          <a:cs typeface="CordiaUPC" pitchFamily="34" charset="-34"/>
                        </a:rPr>
                        <a:t> </a:t>
                      </a:r>
                    </a:p>
                  </a:txBody>
                  <a:tcPr marL="68580" marR="68580" marT="0" marB="0">
                    <a:lnL>
                      <a:noFill/>
                    </a:lnL>
                    <a:lnR>
                      <a:noFill/>
                    </a:lnR>
                    <a:lnT>
                      <a:noFill/>
                    </a:lnT>
                    <a:lnB>
                      <a:noFill/>
                    </a:lnB>
                    <a:lnTlToBr>
                      <a:noFill/>
                    </a:lnTlToBr>
                    <a:lnBlToTr>
                      <a:noFill/>
                    </a:lnBlToTr>
                    <a:noFill/>
                  </a:tcPr>
                </a:tc>
                <a:tc>
                  <a:txBody>
                    <a:bodyPr/>
                    <a:lstStyle/>
                    <a:p>
                      <a:pPr algn="ctr">
                        <a:spcAft>
                          <a:spcPts val="0"/>
                        </a:spcAft>
                      </a:pPr>
                      <a:r>
                        <a:rPr lang="en-US" sz="1400" dirty="0">
                          <a:effectLst/>
                          <a:latin typeface="CordiaUPC" pitchFamily="34" charset="-34"/>
                          <a:ea typeface="Cordia New"/>
                          <a:cs typeface="CordiaUPC" pitchFamily="34" charset="-34"/>
                        </a:rPr>
                        <a:t>/</a:t>
                      </a:r>
                    </a:p>
                  </a:txBody>
                  <a:tcPr marL="68580" marR="68580" marT="0" marB="0">
                    <a:lnL>
                      <a:noFill/>
                    </a:lnL>
                    <a:lnR>
                      <a:noFill/>
                    </a:lnR>
                    <a:lnT>
                      <a:noFill/>
                    </a:lnT>
                    <a:lnB>
                      <a:noFill/>
                    </a:lnB>
                    <a:lnTlToBr>
                      <a:noFill/>
                    </a:lnTlToBr>
                    <a:lnBlToTr>
                      <a:noFill/>
                    </a:lnBlToTr>
                    <a:noFill/>
                  </a:tcPr>
                </a:tc>
              </a:tr>
              <a:tr h="154976">
                <a:tc>
                  <a:txBody>
                    <a:bodyPr/>
                    <a:lstStyle/>
                    <a:p>
                      <a:pPr algn="l" fontAlgn="ctr"/>
                      <a:r>
                        <a:rPr lang="th-TH" sz="1200" i="0" kern="1200" dirty="0" smtClean="0">
                          <a:solidFill>
                            <a:schemeClr val="tx1"/>
                          </a:solidFill>
                          <a:latin typeface="BrowalliaUPC" pitchFamily="34" charset="-34"/>
                          <a:ea typeface="+mn-ea"/>
                          <a:cs typeface="+mn-cs"/>
                        </a:rPr>
                        <a:t>  5. </a:t>
                      </a:r>
                      <a:r>
                        <a:rPr lang="th-TH" sz="1200" i="0" kern="1200" dirty="0" err="1" smtClean="0">
                          <a:solidFill>
                            <a:schemeClr val="tx1"/>
                          </a:solidFill>
                          <a:latin typeface="BrowalliaUPC" pitchFamily="34" charset="-34"/>
                          <a:ea typeface="+mn-ea"/>
                          <a:cs typeface="+mn-cs"/>
                        </a:rPr>
                        <a:t>Mrs.</a:t>
                      </a:r>
                      <a:r>
                        <a:rPr lang="th-TH" sz="1200" i="0" kern="1200" dirty="0" smtClean="0">
                          <a:solidFill>
                            <a:schemeClr val="tx1"/>
                          </a:solidFill>
                          <a:latin typeface="BrowalliaUPC" pitchFamily="34" charset="-34"/>
                          <a:ea typeface="+mn-ea"/>
                          <a:cs typeface="+mn-cs"/>
                        </a:rPr>
                        <a:t> </a:t>
                      </a:r>
                      <a:r>
                        <a:rPr lang="th-TH" sz="1200" b="0" i="0" kern="1200" dirty="0" err="1" smtClean="0">
                          <a:solidFill>
                            <a:schemeClr val="tx1"/>
                          </a:solidFill>
                          <a:latin typeface="BrowalliaUPC" pitchFamily="34" charset="-34"/>
                          <a:ea typeface="+mn-ea"/>
                          <a:cs typeface="+mn-cs"/>
                        </a:rPr>
                        <a:t>Supaporn</a:t>
                      </a:r>
                      <a:r>
                        <a:rPr lang="th-TH" sz="1200" i="0" kern="1200" dirty="0" smtClean="0">
                          <a:solidFill>
                            <a:schemeClr val="tx1"/>
                          </a:solidFill>
                          <a:latin typeface="BrowalliaUPC" pitchFamily="34" charset="-34"/>
                          <a:ea typeface="+mn-ea"/>
                          <a:cs typeface="+mn-cs"/>
                        </a:rPr>
                        <a:t> </a:t>
                      </a:r>
                      <a:r>
                        <a:rPr lang="th-TH" sz="1200" i="0" kern="1200" dirty="0" err="1" smtClean="0">
                          <a:solidFill>
                            <a:schemeClr val="tx1"/>
                          </a:solidFill>
                          <a:latin typeface="BrowalliaUPC" pitchFamily="34" charset="-34"/>
                          <a:ea typeface="+mn-ea"/>
                          <a:cs typeface="+mn-cs"/>
                        </a:rPr>
                        <a:t>Jittmittraparp</a:t>
                      </a:r>
                      <a:endParaRPr lang="en-US" sz="1200" b="0" i="0" u="none" strike="noStrike" dirty="0">
                        <a:solidFill>
                          <a:srgbClr val="000000"/>
                        </a:solidFill>
                        <a:effectLst/>
                        <a:latin typeface="BrowalliaUPC" pitchFamily="34" charset="-34"/>
                        <a:cs typeface="+mn-cs"/>
                      </a:endParaRPr>
                    </a:p>
                  </a:txBody>
                  <a:tcPr marL="12700" marR="12700" marT="12700" marB="0" anchor="ctr">
                    <a:lnL>
                      <a:noFill/>
                    </a:lnL>
                    <a:lnR>
                      <a:noFill/>
                    </a:lnR>
                    <a:lnT>
                      <a:noFill/>
                    </a:lnT>
                    <a:lnB>
                      <a:noFill/>
                    </a:lnB>
                    <a:lnTlToBr>
                      <a:noFill/>
                    </a:lnTlToBr>
                    <a:lnBlToTr>
                      <a:noFill/>
                    </a:lnBlToTr>
                    <a:noFill/>
                  </a:tcPr>
                </a:tc>
                <a:tc>
                  <a:txBody>
                    <a:bodyPr/>
                    <a:lstStyle/>
                    <a:p>
                      <a:pPr algn="ctr">
                        <a:spcAft>
                          <a:spcPts val="0"/>
                        </a:spcAft>
                        <a:tabLst>
                          <a:tab pos="2637155" algn="ctr"/>
                          <a:tab pos="5274310" algn="r"/>
                          <a:tab pos="457200" algn="l"/>
                        </a:tabLst>
                      </a:pPr>
                      <a:r>
                        <a:rPr lang="en-US" sz="1400">
                          <a:effectLst/>
                          <a:latin typeface="CordiaUPC" pitchFamily="34" charset="-34"/>
                          <a:ea typeface="Cordia New"/>
                          <a:cs typeface="CordiaUPC" pitchFamily="34" charset="-34"/>
                        </a:rPr>
                        <a:t> </a:t>
                      </a:r>
                    </a:p>
                  </a:txBody>
                  <a:tcPr marL="68580" marR="68580" marT="0" marB="0">
                    <a:lnL>
                      <a:noFill/>
                    </a:lnL>
                    <a:lnR>
                      <a:noFill/>
                    </a:lnR>
                    <a:lnT>
                      <a:noFill/>
                    </a:lnT>
                    <a:lnB>
                      <a:noFill/>
                    </a:lnB>
                    <a:lnTlToBr>
                      <a:noFill/>
                    </a:lnTlToBr>
                    <a:lnBlToTr>
                      <a:noFill/>
                    </a:lnBlToTr>
                    <a:noFill/>
                  </a:tcPr>
                </a:tc>
                <a:tc>
                  <a:txBody>
                    <a:bodyPr/>
                    <a:lstStyle/>
                    <a:p>
                      <a:pPr algn="ctr">
                        <a:spcAft>
                          <a:spcPts val="0"/>
                        </a:spcAft>
                        <a:tabLst>
                          <a:tab pos="2637155" algn="ctr"/>
                          <a:tab pos="5274310" algn="r"/>
                          <a:tab pos="457200" algn="l"/>
                        </a:tabLst>
                      </a:pPr>
                      <a:r>
                        <a:rPr lang="en-US" sz="1400">
                          <a:effectLst/>
                          <a:latin typeface="CordiaUPC" pitchFamily="34" charset="-34"/>
                          <a:ea typeface="Cordia New"/>
                          <a:cs typeface="CordiaUPC" pitchFamily="34" charset="-34"/>
                        </a:rPr>
                        <a:t> </a:t>
                      </a:r>
                    </a:p>
                  </a:txBody>
                  <a:tcPr marL="68580" marR="68580" marT="0" marB="0">
                    <a:lnL>
                      <a:noFill/>
                    </a:lnL>
                    <a:lnR>
                      <a:noFill/>
                    </a:lnR>
                    <a:lnT>
                      <a:noFill/>
                    </a:lnT>
                    <a:lnB>
                      <a:noFill/>
                    </a:lnB>
                    <a:lnTlToBr>
                      <a:noFill/>
                    </a:lnTlToBr>
                    <a:lnBlToTr>
                      <a:noFill/>
                    </a:lnBlToTr>
                    <a:noFill/>
                  </a:tcPr>
                </a:tc>
                <a:tc>
                  <a:txBody>
                    <a:bodyPr/>
                    <a:lstStyle/>
                    <a:p>
                      <a:pPr algn="ctr">
                        <a:spcAft>
                          <a:spcPts val="0"/>
                        </a:spcAft>
                        <a:tabLst>
                          <a:tab pos="2637155" algn="ctr"/>
                          <a:tab pos="5274310" algn="r"/>
                          <a:tab pos="457200" algn="l"/>
                        </a:tabLst>
                      </a:pPr>
                      <a:r>
                        <a:rPr lang="en-US" sz="1400" dirty="0">
                          <a:effectLst/>
                          <a:latin typeface="CordiaUPC" pitchFamily="34" charset="-34"/>
                          <a:ea typeface="Cordia New"/>
                          <a:cs typeface="CordiaUPC" pitchFamily="34" charset="-34"/>
                        </a:rPr>
                        <a:t>/</a:t>
                      </a:r>
                    </a:p>
                  </a:txBody>
                  <a:tcPr marL="68580" marR="68580" marT="0" marB="0">
                    <a:lnL>
                      <a:noFill/>
                    </a:lnL>
                    <a:lnR>
                      <a:noFill/>
                    </a:lnR>
                    <a:lnT>
                      <a:noFill/>
                    </a:lnT>
                    <a:lnB>
                      <a:noFill/>
                    </a:lnB>
                    <a:lnTlToBr>
                      <a:noFill/>
                    </a:lnTlToBr>
                    <a:lnBlToTr>
                      <a:noFill/>
                    </a:lnBlToTr>
                    <a:noFill/>
                  </a:tcPr>
                </a:tc>
              </a:tr>
              <a:tr h="154976">
                <a:tc>
                  <a:txBody>
                    <a:bodyPr/>
                    <a:lstStyle/>
                    <a:p>
                      <a:pPr marL="102870" indent="-102870" algn="l">
                        <a:spcAft>
                          <a:spcPts val="0"/>
                        </a:spcAft>
                      </a:pPr>
                      <a:r>
                        <a:rPr lang="en-US" sz="1200" dirty="0">
                          <a:effectLst/>
                          <a:latin typeface="CordiaUPC" pitchFamily="34" charset="-34"/>
                          <a:ea typeface="Cordia New"/>
                          <a:cs typeface="+mn-cs"/>
                        </a:rPr>
                        <a:t>6. </a:t>
                      </a:r>
                      <a:r>
                        <a:rPr lang="en-GB" sz="1200" kern="1200" dirty="0" err="1" smtClean="0">
                          <a:solidFill>
                            <a:schemeClr val="tx1"/>
                          </a:solidFill>
                          <a:effectLst/>
                          <a:latin typeface="+mn-lt"/>
                          <a:ea typeface="+mn-ea"/>
                          <a:cs typeface="+mn-cs"/>
                        </a:rPr>
                        <a:t>Assoc</a:t>
                      </a:r>
                      <a:r>
                        <a:rPr lang="en-GB" sz="1200" kern="1200" dirty="0" smtClean="0">
                          <a:solidFill>
                            <a:schemeClr val="tx1"/>
                          </a:solidFill>
                          <a:effectLst/>
                          <a:latin typeface="+mn-lt"/>
                          <a:ea typeface="+mn-ea"/>
                          <a:cs typeface="+mn-cs"/>
                        </a:rPr>
                        <a:t> Prof Dr </a:t>
                      </a:r>
                      <a:r>
                        <a:rPr lang="en-GB" sz="1200" kern="1200" dirty="0" err="1" smtClean="0">
                          <a:solidFill>
                            <a:schemeClr val="tx1"/>
                          </a:solidFill>
                          <a:effectLst/>
                          <a:latin typeface="+mn-lt"/>
                          <a:ea typeface="+mn-ea"/>
                          <a:cs typeface="+mn-cs"/>
                        </a:rPr>
                        <a:t>Pasu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Decharin</a:t>
                      </a:r>
                      <a:r>
                        <a:rPr lang="en-GB" sz="1200" kern="1200" dirty="0" smtClean="0">
                          <a:solidFill>
                            <a:schemeClr val="tx1"/>
                          </a:solidFill>
                          <a:effectLst/>
                          <a:latin typeface="+mn-lt"/>
                          <a:ea typeface="+mn-ea"/>
                          <a:cs typeface="+mn-cs"/>
                        </a:rPr>
                        <a:t> </a:t>
                      </a:r>
                      <a:endParaRPr lang="en-US" sz="1200" dirty="0">
                        <a:effectLst/>
                        <a:latin typeface="CordiaUPC" pitchFamily="34" charset="-34"/>
                        <a:ea typeface="Cordia New"/>
                        <a:cs typeface="+mn-cs"/>
                      </a:endParaRPr>
                    </a:p>
                  </a:txBody>
                  <a:tcPr marL="68580" marR="68580" marT="0" marB="0">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tabLst>
                          <a:tab pos="2637155" algn="ctr"/>
                          <a:tab pos="5274310" algn="r"/>
                          <a:tab pos="457200" algn="l"/>
                        </a:tabLst>
                      </a:pPr>
                      <a:r>
                        <a:rPr lang="en-US" sz="1400">
                          <a:effectLst/>
                          <a:latin typeface="CordiaUPC" pitchFamily="34" charset="-34"/>
                          <a:ea typeface="Cordia New"/>
                          <a:cs typeface="CordiaUPC" pitchFamily="34" charset="-34"/>
                        </a:rPr>
                        <a:t> </a:t>
                      </a:r>
                    </a:p>
                  </a:txBody>
                  <a:tcPr marL="68580" marR="68580" marT="0" marB="0">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tabLst>
                          <a:tab pos="2637155" algn="ctr"/>
                          <a:tab pos="5274310" algn="r"/>
                          <a:tab pos="457200" algn="l"/>
                        </a:tabLst>
                      </a:pPr>
                      <a:r>
                        <a:rPr lang="en-US" sz="1400">
                          <a:effectLst/>
                          <a:latin typeface="CordiaUPC" pitchFamily="34" charset="-34"/>
                          <a:ea typeface="Cordia New"/>
                          <a:cs typeface="CordiaUPC" pitchFamily="34" charset="-34"/>
                        </a:rPr>
                        <a:t> </a:t>
                      </a:r>
                    </a:p>
                  </a:txBody>
                  <a:tcPr marL="68580" marR="68580" marT="0" marB="0">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tabLst>
                          <a:tab pos="2637155" algn="ctr"/>
                          <a:tab pos="5274310" algn="r"/>
                          <a:tab pos="457200" algn="l"/>
                        </a:tabLst>
                      </a:pPr>
                      <a:r>
                        <a:rPr lang="en-US" sz="1400" dirty="0">
                          <a:effectLst/>
                          <a:latin typeface="CordiaUPC" pitchFamily="34" charset="-34"/>
                          <a:ea typeface="Cordia New"/>
                          <a:cs typeface="CordiaUPC" pitchFamily="34" charset="-34"/>
                        </a:rPr>
                        <a:t>/</a:t>
                      </a:r>
                    </a:p>
                  </a:txBody>
                  <a:tcPr marL="68580" marR="68580" marT="0" marB="0">
                    <a:lnL>
                      <a:noFill/>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r h="1549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endParaRPr>
                    </a:p>
                  </a:txBody>
                  <a:tcPr marL="60423" marR="6042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636838" algn="ctr"/>
                          <a:tab pos="5273675" algn="r"/>
                        </a:tabLst>
                      </a:pPr>
                      <a:r>
                        <a:rPr kumimoji="0" lang="en-US" sz="1400" b="0" i="0" u="none" strike="noStrike" cap="none" normalizeH="0" baseline="0" dirty="0" smtClean="0">
                          <a:ln>
                            <a:noFill/>
                          </a:ln>
                          <a:solidFill>
                            <a:schemeClr val="tx1"/>
                          </a:solidFill>
                          <a:effectLst/>
                          <a:latin typeface="BrowalliaUPC" pitchFamily="34" charset="-34"/>
                          <a:ea typeface="ヒラギノ角ゴ Pro W3" charset="-128"/>
                          <a:cs typeface="BrowalliaUPC" pitchFamily="34" charset="-34"/>
                        </a:rPr>
                        <a:t>4</a:t>
                      </a:r>
                      <a:r>
                        <a:rPr kumimoji="0" lang="th-TH" sz="1400" b="0" i="0" u="none" strike="noStrike" cap="none" normalizeH="0" baseline="0" dirty="0" smtClean="0">
                          <a:ln>
                            <a:noFill/>
                          </a:ln>
                          <a:solidFill>
                            <a:schemeClr val="tx1"/>
                          </a:solidFill>
                          <a:effectLst/>
                          <a:latin typeface="BrowalliaUPC" pitchFamily="34" charset="-34"/>
                          <a:ea typeface="ヒラギノ角ゴ Pro W3" charset="-128"/>
                          <a:cs typeface="BrowalliaUPC" pitchFamily="34" charset="-34"/>
                        </a:rPr>
                        <a:t> </a:t>
                      </a:r>
                      <a:r>
                        <a:rPr lang="en-US" sz="1400" i="0" kern="1200" dirty="0" smtClean="0">
                          <a:solidFill>
                            <a:schemeClr val="tx1"/>
                          </a:solidFill>
                          <a:latin typeface="BrowalliaUPC" pitchFamily="34" charset="-34"/>
                          <a:ea typeface="+mn-ea"/>
                          <a:cs typeface="BrowalliaUPC" pitchFamily="34" charset="-34"/>
                        </a:rPr>
                        <a:t>persons</a:t>
                      </a:r>
                      <a:endParaRPr kumimoji="0" lang="en-US" sz="1400" b="0" i="0" u="none" strike="noStrike" cap="none" normalizeH="0" baseline="0" dirty="0" smtClean="0">
                        <a:ln>
                          <a:noFill/>
                        </a:ln>
                        <a:solidFill>
                          <a:schemeClr val="tx1"/>
                        </a:solidFill>
                        <a:effectLst/>
                        <a:latin typeface="BrowalliaUPC" pitchFamily="34" charset="-34"/>
                        <a:ea typeface="ヒラギノ角ゴ Pro W3" charset="-128"/>
                        <a:cs typeface="BrowalliaUPC" pitchFamily="34" charset="-34"/>
                      </a:endParaRPr>
                    </a:p>
                  </a:txBody>
                  <a:tcPr marL="60423" marR="6042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636838" algn="ctr"/>
                          <a:tab pos="5273675" algn="r"/>
                        </a:tabLst>
                      </a:pPr>
                      <a:r>
                        <a:rPr kumimoji="0" lang="en-US" sz="1400" b="0" i="0" u="none" strike="noStrike" cap="none" normalizeH="0" baseline="0" dirty="0" smtClean="0">
                          <a:ln>
                            <a:noFill/>
                          </a:ln>
                          <a:solidFill>
                            <a:schemeClr val="tx1"/>
                          </a:solidFill>
                          <a:effectLst/>
                          <a:latin typeface="BrowalliaUPC" pitchFamily="34" charset="-34"/>
                          <a:ea typeface="ヒラギノ角ゴ Pro W3" charset="-128"/>
                          <a:cs typeface="BrowalliaUPC" pitchFamily="34" charset="-34"/>
                        </a:rPr>
                        <a:t>3</a:t>
                      </a:r>
                      <a:r>
                        <a:rPr kumimoji="0" lang="th-TH" sz="1400" b="0" i="0" u="none" strike="noStrike" cap="none" normalizeH="0" baseline="0" dirty="0" smtClean="0">
                          <a:ln>
                            <a:noFill/>
                          </a:ln>
                          <a:solidFill>
                            <a:schemeClr val="tx1"/>
                          </a:solidFill>
                          <a:effectLst/>
                          <a:latin typeface="BrowalliaUPC" pitchFamily="34" charset="-34"/>
                          <a:ea typeface="ヒラギノ角ゴ Pro W3" charset="-128"/>
                          <a:cs typeface="BrowalliaUPC" pitchFamily="34" charset="-34"/>
                        </a:rPr>
                        <a:t> </a:t>
                      </a:r>
                      <a:r>
                        <a:rPr lang="en-US" sz="1400" i="0" kern="1200" dirty="0" smtClean="0">
                          <a:solidFill>
                            <a:schemeClr val="tx1"/>
                          </a:solidFill>
                          <a:latin typeface="BrowalliaUPC" pitchFamily="34" charset="-34"/>
                          <a:ea typeface="+mn-ea"/>
                          <a:cs typeface="BrowalliaUPC" pitchFamily="34" charset="-34"/>
                        </a:rPr>
                        <a:t>persons</a:t>
                      </a:r>
                      <a:endParaRPr kumimoji="0" lang="en-US" sz="1400" b="0" i="0" u="none" strike="noStrike" cap="none" normalizeH="0" baseline="0" dirty="0" smtClean="0">
                        <a:ln>
                          <a:noFill/>
                        </a:ln>
                        <a:solidFill>
                          <a:schemeClr val="tx1"/>
                        </a:solidFill>
                        <a:effectLst/>
                        <a:latin typeface="BrowalliaUPC" pitchFamily="34" charset="-34"/>
                        <a:ea typeface="ヒラギノ角ゴ Pro W3" charset="-128"/>
                        <a:cs typeface="BrowalliaUPC" pitchFamily="34" charset="-34"/>
                      </a:endParaRPr>
                    </a:p>
                  </a:txBody>
                  <a:tcPr marL="60423" marR="6042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636838" algn="ctr"/>
                          <a:tab pos="5273675" algn="r"/>
                        </a:tabLst>
                      </a:pPr>
                      <a:r>
                        <a:rPr kumimoji="0" lang="en-US" sz="1400" b="0" i="0" u="none" strike="noStrike" cap="none" normalizeH="0" baseline="0" dirty="0" smtClean="0">
                          <a:ln>
                            <a:noFill/>
                          </a:ln>
                          <a:solidFill>
                            <a:schemeClr val="tx1"/>
                          </a:solidFill>
                          <a:effectLst/>
                          <a:latin typeface="BrowalliaUPC" pitchFamily="34" charset="-34"/>
                          <a:ea typeface="ヒラギノ角ゴ Pro W3" charset="-128"/>
                          <a:cs typeface="BrowalliaUPC" pitchFamily="34" charset="-34"/>
                        </a:rPr>
                        <a:t>3</a:t>
                      </a:r>
                      <a:r>
                        <a:rPr kumimoji="0" lang="th-TH" sz="1400" b="0" i="0" u="none" strike="noStrike" cap="none" normalizeH="0" baseline="0" dirty="0" smtClean="0">
                          <a:ln>
                            <a:noFill/>
                          </a:ln>
                          <a:solidFill>
                            <a:schemeClr val="tx1"/>
                          </a:solidFill>
                          <a:effectLst/>
                          <a:latin typeface="BrowalliaUPC" pitchFamily="34" charset="-34"/>
                          <a:ea typeface="ヒラギノ角ゴ Pro W3" charset="-128"/>
                          <a:cs typeface="BrowalliaUPC" pitchFamily="34" charset="-34"/>
                        </a:rPr>
                        <a:t> </a:t>
                      </a:r>
                      <a:r>
                        <a:rPr lang="en-US" sz="1400" i="0" kern="1200" dirty="0" smtClean="0">
                          <a:solidFill>
                            <a:schemeClr val="tx1"/>
                          </a:solidFill>
                          <a:latin typeface="BrowalliaUPC" pitchFamily="34" charset="-34"/>
                          <a:ea typeface="+mn-ea"/>
                          <a:cs typeface="BrowalliaUPC" pitchFamily="34" charset="-34"/>
                        </a:rPr>
                        <a:t>persons</a:t>
                      </a:r>
                      <a:endParaRPr kumimoji="0" lang="en-US" sz="1400" b="0" i="0" u="none" strike="noStrike" cap="none" normalizeH="0" baseline="0" dirty="0" smtClean="0">
                        <a:ln>
                          <a:noFill/>
                        </a:ln>
                        <a:solidFill>
                          <a:schemeClr val="tx1"/>
                        </a:solidFill>
                        <a:effectLst/>
                        <a:latin typeface="BrowalliaUPC" pitchFamily="34" charset="-34"/>
                        <a:ea typeface="ヒラギノ角ゴ Pro W3" charset="-128"/>
                        <a:cs typeface="BrowalliaUPC" pitchFamily="34" charset="-34"/>
                      </a:endParaRPr>
                    </a:p>
                  </a:txBody>
                  <a:tcPr marL="60423" marR="60423" marT="0" marB="0" anchor="ctr"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pic>
        <p:nvPicPr>
          <p:cNvPr id="17" name="รูปภาพ 1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18" name="TextBox 1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40</a:t>
            </a:r>
            <a:endParaRPr lang="th-TH" sz="1200" b="1" dirty="0">
              <a:solidFill>
                <a:srgbClr val="0070C0"/>
              </a:solidFill>
              <a:latin typeface="Cordia New" pitchFamily="34" charset="-34"/>
              <a:cs typeface="Cordia New" pitchFamily="34" charset="-34"/>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23844"/>
            <a:ext cx="5857916" cy="9017853"/>
          </a:xfrm>
          <a:prstGeom prst="rect">
            <a:avLst/>
          </a:prstGeom>
          <a:noFill/>
        </p:spPr>
        <p:txBody>
          <a:bodyPr wrap="square" rtlCol="0">
            <a:spAutoFit/>
          </a:bodyPr>
          <a:lstStyle/>
          <a:p>
            <a:pPr algn="just">
              <a:defRPr/>
            </a:pPr>
            <a:r>
              <a:rPr lang="en-US" sz="1400" dirty="0"/>
              <a:t>Meetings of the audit committee may be held as they see fit without presence of executive directors to provide an opportunity for audit committee to discuss questionable issues of the company’s business and subjects in the interest of the directors. The meeting may allow the presence of auditor so that he or she can give insights from the accountancy aspect. The meeting shall produce a meeting report for the board of directors.</a:t>
            </a:r>
          </a:p>
          <a:p>
            <a:pPr algn="just">
              <a:defRPr/>
            </a:pPr>
            <a:endParaRPr lang="en-US" sz="1400" dirty="0" smtClean="0">
              <a:latin typeface="CordiaUPC" pitchFamily="34" charset="-34"/>
              <a:cs typeface="CordiaUPC" pitchFamily="34" charset="-34"/>
            </a:endParaRPr>
          </a:p>
          <a:p>
            <a:pPr algn="just">
              <a:defRPr/>
            </a:pPr>
            <a:r>
              <a:rPr lang="en-US" sz="1400" dirty="0" smtClean="0">
                <a:latin typeface="CordiaUPC" pitchFamily="34" charset="-34"/>
                <a:cs typeface="CordiaUPC" pitchFamily="34" charset="-34"/>
              </a:rPr>
              <a:t>During </a:t>
            </a:r>
            <a:r>
              <a:rPr lang="en-US" sz="1400" dirty="0">
                <a:latin typeface="CordiaUPC" pitchFamily="34" charset="-34"/>
                <a:cs typeface="CordiaUPC" pitchFamily="34" charset="-34"/>
              </a:rPr>
              <a:t>year </a:t>
            </a:r>
            <a:r>
              <a:rPr lang="en-US" sz="1400" dirty="0" smtClean="0">
                <a:latin typeface="CordiaUPC" pitchFamily="34" charset="-34"/>
                <a:cs typeface="CordiaUPC" pitchFamily="34" charset="-34"/>
              </a:rPr>
              <a:t>2016 </a:t>
            </a:r>
            <a:r>
              <a:rPr lang="en-US" sz="1400" dirty="0">
                <a:latin typeface="CordiaUPC" pitchFamily="34" charset="-34"/>
                <a:cs typeface="CordiaUPC" pitchFamily="34" charset="-34"/>
              </a:rPr>
              <a:t>and year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the Board met total  </a:t>
            </a:r>
            <a:r>
              <a:rPr lang="en-US" sz="1400" dirty="0" smtClean="0">
                <a:latin typeface="CordiaUPC" pitchFamily="34" charset="-34"/>
                <a:cs typeface="CordiaUPC" pitchFamily="34" charset="-34"/>
              </a:rPr>
              <a:t>7 and 9 times </a:t>
            </a:r>
            <a:r>
              <a:rPr lang="en-US" sz="1400" dirty="0">
                <a:latin typeface="CordiaUPC" pitchFamily="34" charset="-34"/>
                <a:cs typeface="CordiaUPC" pitchFamily="34" charset="-34"/>
              </a:rPr>
              <a:t>a year the list of attendance of each of directors is follows</a:t>
            </a:r>
            <a:r>
              <a:rPr lang="en-US" sz="1400" dirty="0" smtClean="0">
                <a:latin typeface="CordiaUPC" pitchFamily="34" charset="-34"/>
                <a:cs typeface="CordiaUPC" pitchFamily="34" charset="-34"/>
              </a:rPr>
              <a:t>:</a:t>
            </a:r>
          </a:p>
          <a:p>
            <a:pPr algn="just">
              <a:defRPr/>
            </a:pPr>
            <a:endParaRPr lang="en-US" sz="1400" dirty="0">
              <a:latin typeface="CordiaUPC" pitchFamily="34" charset="-34"/>
              <a:cs typeface="CordiaUPC" pitchFamily="34" charset="-34"/>
            </a:endParaRPr>
          </a:p>
          <a:p>
            <a:pPr algn="just">
              <a:defRPr/>
            </a:pPr>
            <a:endParaRPr lang="en-US" sz="1400" dirty="0" smtClean="0">
              <a:latin typeface="CordiaUPC" pitchFamily="34" charset="-34"/>
              <a:cs typeface="CordiaUPC" pitchFamily="34" charset="-34"/>
            </a:endParaRPr>
          </a:p>
          <a:p>
            <a:pPr algn="just">
              <a:defRPr/>
            </a:pPr>
            <a:endParaRPr lang="en-US" sz="1400" dirty="0">
              <a:latin typeface="CordiaUPC" pitchFamily="34" charset="-34"/>
              <a:cs typeface="CordiaUPC" pitchFamily="34" charset="-34"/>
            </a:endParaRPr>
          </a:p>
          <a:p>
            <a:endParaRPr lang="th-TH" sz="1400" dirty="0"/>
          </a:p>
          <a:p>
            <a:endParaRPr lang="th-TH" sz="1400" dirty="0" smtClean="0"/>
          </a:p>
          <a:p>
            <a:endParaRPr lang="en-US" sz="1400" dirty="0"/>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r>
              <a:rPr lang="en-US" sz="1200" baseline="30000" dirty="0"/>
              <a:t>/</a:t>
            </a:r>
            <a:r>
              <a:rPr lang="en-US" sz="1200" baseline="30000" dirty="0" smtClean="0"/>
              <a:t>1</a:t>
            </a:r>
            <a:r>
              <a:rPr lang="en-GB" sz="1200" dirty="0"/>
              <a:t>Mr </a:t>
            </a:r>
            <a:r>
              <a:rPr lang="en-GB" sz="1200" dirty="0" err="1"/>
              <a:t>Paitoon</a:t>
            </a:r>
            <a:r>
              <a:rPr lang="en-GB" sz="1200" dirty="0"/>
              <a:t> </a:t>
            </a:r>
            <a:r>
              <a:rPr lang="en-GB" sz="1200" dirty="0" err="1"/>
              <a:t>Chantarasereekul</a:t>
            </a:r>
            <a:r>
              <a:rPr lang="en-GB" sz="1200" dirty="0"/>
              <a:t>, deceased on September 3, 2016</a:t>
            </a:r>
            <a:r>
              <a:rPr lang="en-GB" sz="1200" dirty="0" smtClean="0"/>
              <a:t>.</a:t>
            </a:r>
            <a:endParaRPr lang="en-US" sz="1200" dirty="0"/>
          </a:p>
          <a:p>
            <a:r>
              <a:rPr lang="en-US" sz="1200" baseline="30000" dirty="0"/>
              <a:t>/</a:t>
            </a:r>
            <a:r>
              <a:rPr lang="th-TH" sz="1200" baseline="30000" dirty="0"/>
              <a:t>2</a:t>
            </a:r>
            <a:r>
              <a:rPr lang="th-TH" sz="1200" dirty="0"/>
              <a:t> </a:t>
            </a:r>
            <a:r>
              <a:rPr lang="en-GB" sz="1200" dirty="0"/>
              <a:t>Pol Lt Gen </a:t>
            </a:r>
            <a:r>
              <a:rPr lang="en-GB" sz="1200" dirty="0" err="1"/>
              <a:t>Noppakao</a:t>
            </a:r>
            <a:r>
              <a:rPr lang="en-GB" sz="1200" dirty="0"/>
              <a:t> </a:t>
            </a:r>
            <a:r>
              <a:rPr lang="en-GB" sz="1200" dirty="0" err="1"/>
              <a:t>Thanyasiri</a:t>
            </a:r>
            <a:r>
              <a:rPr lang="en-GB" sz="1200" dirty="0"/>
              <a:t> resigned from the position of the member of the board of directors. The meeting appointed </a:t>
            </a:r>
            <a:r>
              <a:rPr lang="en-GB" sz="1200" dirty="0" err="1"/>
              <a:t>Assoc</a:t>
            </a:r>
            <a:r>
              <a:rPr lang="en-GB" sz="1200" dirty="0"/>
              <a:t> Prof Dr Pasu Decharin to fill the vacancy on December 15, 2016</a:t>
            </a:r>
            <a:r>
              <a:rPr lang="en-GB" sz="1200" dirty="0" smtClean="0"/>
              <a:t>.</a:t>
            </a:r>
          </a:p>
          <a:p>
            <a:endParaRPr lang="en-US" sz="1200" dirty="0"/>
          </a:p>
          <a:p>
            <a:r>
              <a:rPr lang="en-US" sz="1400" b="1" dirty="0" smtClean="0">
                <a:latin typeface="CordiaUPC" pitchFamily="34" charset="-34"/>
                <a:cs typeface="CordiaUPC" pitchFamily="34" charset="-34"/>
              </a:rPr>
              <a:t>(</a:t>
            </a:r>
            <a:r>
              <a:rPr lang="th-TH" sz="1400" b="1" dirty="0">
                <a:latin typeface="CordiaUPC" pitchFamily="34" charset="-34"/>
                <a:cs typeface="CordiaUPC" pitchFamily="34" charset="-34"/>
              </a:rPr>
              <a:t>5) </a:t>
            </a:r>
            <a:r>
              <a:rPr lang="en-US" sz="1400" b="1" dirty="0">
                <a:latin typeface="CordiaUPC" pitchFamily="34" charset="-34"/>
                <a:cs typeface="CordiaUPC" pitchFamily="34" charset="-34"/>
              </a:rPr>
              <a:t>Sub Committee</a:t>
            </a:r>
            <a:endParaRPr lang="en-US" sz="1400" dirty="0">
              <a:latin typeface="CordiaUPC" pitchFamily="34" charset="-34"/>
              <a:cs typeface="CordiaUPC" pitchFamily="34" charset="-34"/>
            </a:endParaRPr>
          </a:p>
          <a:p>
            <a:pPr algn="just">
              <a:tabLst>
                <a:tab pos="361950" algn="l"/>
                <a:tab pos="447675" algn="l"/>
              </a:tabLst>
            </a:pPr>
            <a:r>
              <a:rPr lang="en-US" sz="1400" dirty="0">
                <a:latin typeface="CordiaUPC" pitchFamily="34" charset="-34"/>
                <a:cs typeface="CordiaUPC" pitchFamily="34" charset="-34"/>
              </a:rPr>
              <a:t>The Board of Directors has appointed Sub Committees to supervise the Company’s business.  The Audit Committee is one of Sub Committee that has tenure not over than 3 years, consisting of at least 3 independent directors who are not the executive. However, in the future, the Board of Directors may appoint the Sub Committee of remuneration, nomination and others as appropriated and needed.   </a:t>
            </a:r>
          </a:p>
          <a:p>
            <a:r>
              <a:rPr lang="en-US" sz="1400" b="1" dirty="0" smtClean="0">
                <a:latin typeface="CordiaUPC" pitchFamily="34" charset="-34"/>
                <a:cs typeface="CordiaUPC" pitchFamily="34" charset="-34"/>
              </a:rPr>
              <a:t>(</a:t>
            </a:r>
            <a:r>
              <a:rPr lang="th-TH" sz="1400" b="1" dirty="0">
                <a:latin typeface="CordiaUPC" pitchFamily="34" charset="-34"/>
                <a:cs typeface="CordiaUPC" pitchFamily="34" charset="-34"/>
              </a:rPr>
              <a:t>6) </a:t>
            </a:r>
            <a:r>
              <a:rPr lang="en-US" sz="1400" b="1" dirty="0">
                <a:latin typeface="CordiaUPC" pitchFamily="34" charset="-34"/>
                <a:cs typeface="CordiaUPC" pitchFamily="34" charset="-34"/>
              </a:rPr>
              <a:t>Monitor and Internal Control System</a:t>
            </a:r>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The Company set an Internal Audit Function to be responsible for the internal control system and audit the significant transaction s regularly to ensure that there is the efficiency system and support the reliability of the financial statement.   In addition the Audit Committee also reviews the efficiency of the internal system including the operation and compliance control for risk management and focus on the any unusual transactions.  </a:t>
            </a:r>
          </a:p>
          <a:p>
            <a:r>
              <a:rPr lang="en-US" sz="1400" b="1" dirty="0">
                <a:latin typeface="CordiaUPC" pitchFamily="34" charset="-34"/>
                <a:cs typeface="CordiaUPC" pitchFamily="34" charset="-34"/>
              </a:rPr>
              <a:t>(</a:t>
            </a:r>
            <a:r>
              <a:rPr lang="th-TH" sz="1400" b="1" dirty="0">
                <a:latin typeface="CordiaUPC" pitchFamily="34" charset="-34"/>
                <a:cs typeface="CordiaUPC" pitchFamily="34" charset="-34"/>
              </a:rPr>
              <a:t>7) </a:t>
            </a:r>
            <a:r>
              <a:rPr lang="en-US" sz="1400" b="1" dirty="0">
                <a:latin typeface="CordiaUPC" pitchFamily="34" charset="-34"/>
                <a:cs typeface="CordiaUPC" pitchFamily="34" charset="-34"/>
              </a:rPr>
              <a:t>Report of the Board of Directors</a:t>
            </a:r>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The Board of Directors is responsible for the Company’s financial statement and financial information which discloses in the annual report.  These financial statements have been prepared in accordance with </a:t>
            </a:r>
            <a:r>
              <a:rPr lang="en-US" sz="1400" dirty="0" smtClean="0">
                <a:latin typeface="CordiaUPC" pitchFamily="34" charset="-34"/>
                <a:cs typeface="CordiaUPC" pitchFamily="34" charset="-34"/>
              </a:rPr>
              <a:t>Thai</a:t>
            </a:r>
            <a:r>
              <a:rPr lang="en-US" sz="1400" dirty="0">
                <a:latin typeface="CordiaUPC" pitchFamily="34" charset="-34"/>
                <a:cs typeface="CordiaUPC" pitchFamily="34" charset="-34"/>
              </a:rPr>
              <a:t> generally accepted accounting principles.  The Company selects the appropriate accounting policies and </a:t>
            </a:r>
          </a:p>
          <a:p>
            <a:pPr algn="thaiDist"/>
            <a:r>
              <a:rPr lang="en-US" sz="1400" b="1" dirty="0" smtClean="0">
                <a:latin typeface="CordiaUPC" pitchFamily="34" charset="-34"/>
                <a:cs typeface="CordiaUPC" pitchFamily="34" charset="-34"/>
              </a:rPr>
              <a:t>	</a:t>
            </a: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90181" y="9445906"/>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41</a:t>
            </a:r>
            <a:endParaRPr lang="th-TH" sz="1200" b="1" dirty="0">
              <a:solidFill>
                <a:srgbClr val="0070C0"/>
              </a:solidFill>
              <a:latin typeface="Cordia New" pitchFamily="34" charset="-34"/>
              <a:cs typeface="Cordia New" pitchFamily="34" charset="-34"/>
            </a:endParaRPr>
          </a:p>
        </p:txBody>
      </p:sp>
      <p:graphicFrame>
        <p:nvGraphicFramePr>
          <p:cNvPr id="2" name="ตาราง 1"/>
          <p:cNvGraphicFramePr>
            <a:graphicFrameLocks noGrp="1"/>
          </p:cNvGraphicFramePr>
          <p:nvPr>
            <p:extLst>
              <p:ext uri="{D42A27DB-BD31-4B8C-83A1-F6EECF244321}">
                <p14:modId xmlns:p14="http://schemas.microsoft.com/office/powerpoint/2010/main" val="3196348974"/>
              </p:ext>
            </p:extLst>
          </p:nvPr>
        </p:nvGraphicFramePr>
        <p:xfrm>
          <a:off x="655155" y="2360712"/>
          <a:ext cx="5549265" cy="2666706"/>
        </p:xfrm>
        <a:graphic>
          <a:graphicData uri="http://schemas.openxmlformats.org/drawingml/2006/table">
            <a:tbl>
              <a:tblPr>
                <a:tableStyleId>{5C22544A-7EE6-4342-B048-85BDC9FD1C3A}</a:tableStyleId>
              </a:tblPr>
              <a:tblGrid>
                <a:gridCol w="2129155"/>
                <a:gridCol w="899795"/>
                <a:gridCol w="810260"/>
                <a:gridCol w="900430"/>
                <a:gridCol w="809625"/>
              </a:tblGrid>
              <a:tr h="1980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h-TH" sz="1400" b="1" kern="1200" dirty="0" err="1" smtClean="0">
                          <a:solidFill>
                            <a:schemeClr val="tx1"/>
                          </a:solidFill>
                          <a:latin typeface="BrowalliaUPC" pitchFamily="34" charset="-34"/>
                          <a:ea typeface="+mn-ea"/>
                          <a:cs typeface="BrowalliaUPC" pitchFamily="34" charset="-34"/>
                        </a:rPr>
                        <a:t>Name</a:t>
                      </a:r>
                      <a:r>
                        <a:rPr lang="th-TH" sz="1400" b="1" kern="1200" dirty="0" smtClean="0">
                          <a:solidFill>
                            <a:schemeClr val="tx1"/>
                          </a:solidFill>
                          <a:latin typeface="BrowalliaUPC" pitchFamily="34" charset="-34"/>
                          <a:ea typeface="+mn-ea"/>
                          <a:cs typeface="BrowalliaUPC" pitchFamily="34" charset="-34"/>
                        </a:rPr>
                        <a:t> </a:t>
                      </a:r>
                      <a:r>
                        <a:rPr lang="th-TH" sz="1400" b="1" kern="1200" dirty="0" err="1" smtClean="0">
                          <a:solidFill>
                            <a:schemeClr val="tx1"/>
                          </a:solidFill>
                          <a:latin typeface="BrowalliaUPC" pitchFamily="34" charset="-34"/>
                          <a:ea typeface="+mn-ea"/>
                          <a:cs typeface="BrowalliaUPC" pitchFamily="34" charset="-34"/>
                        </a:rPr>
                        <a:t>of</a:t>
                      </a:r>
                      <a:r>
                        <a:rPr lang="th-TH" sz="1400" b="1" kern="1200" dirty="0" smtClean="0">
                          <a:solidFill>
                            <a:schemeClr val="tx1"/>
                          </a:solidFill>
                          <a:latin typeface="BrowalliaUPC" pitchFamily="34" charset="-34"/>
                          <a:ea typeface="+mn-ea"/>
                          <a:cs typeface="BrowalliaUPC" pitchFamily="34" charset="-34"/>
                        </a:rPr>
                        <a:t> </a:t>
                      </a:r>
                      <a:r>
                        <a:rPr lang="th-TH" sz="1400" b="1" kern="1200" dirty="0" err="1" smtClean="0">
                          <a:solidFill>
                            <a:schemeClr val="tx1"/>
                          </a:solidFill>
                          <a:latin typeface="BrowalliaUPC" pitchFamily="34" charset="-34"/>
                          <a:ea typeface="+mn-ea"/>
                          <a:cs typeface="BrowalliaUPC" pitchFamily="34" charset="-34"/>
                        </a:rPr>
                        <a:t>Board</a:t>
                      </a:r>
                      <a:r>
                        <a:rPr lang="th-TH" sz="1400" b="1" kern="1200" dirty="0" smtClean="0">
                          <a:solidFill>
                            <a:schemeClr val="tx1"/>
                          </a:solidFill>
                          <a:latin typeface="BrowalliaUPC" pitchFamily="34" charset="-34"/>
                          <a:ea typeface="+mn-ea"/>
                          <a:cs typeface="BrowalliaUPC" pitchFamily="34" charset="-34"/>
                        </a:rPr>
                        <a:t> </a:t>
                      </a:r>
                      <a:r>
                        <a:rPr lang="th-TH" sz="1400" b="1" kern="1200" dirty="0" err="1" smtClean="0">
                          <a:solidFill>
                            <a:schemeClr val="tx1"/>
                          </a:solidFill>
                          <a:latin typeface="BrowalliaUPC" pitchFamily="34" charset="-34"/>
                          <a:ea typeface="+mn-ea"/>
                          <a:cs typeface="BrowalliaUPC" pitchFamily="34" charset="-34"/>
                        </a:rPr>
                        <a:t>of</a:t>
                      </a:r>
                      <a:r>
                        <a:rPr lang="th-TH" sz="1400" b="1" kern="1200" dirty="0" smtClean="0">
                          <a:solidFill>
                            <a:schemeClr val="tx1"/>
                          </a:solidFill>
                          <a:latin typeface="BrowalliaUPC" pitchFamily="34" charset="-34"/>
                          <a:ea typeface="+mn-ea"/>
                          <a:cs typeface="BrowalliaUPC" pitchFamily="34" charset="-34"/>
                        </a:rPr>
                        <a:t> </a:t>
                      </a:r>
                      <a:r>
                        <a:rPr lang="th-TH" sz="1400" b="1" kern="1200" dirty="0" err="1" smtClean="0">
                          <a:solidFill>
                            <a:schemeClr val="tx1"/>
                          </a:solidFill>
                          <a:latin typeface="BrowalliaUPC" pitchFamily="34" charset="-34"/>
                          <a:ea typeface="+mn-ea"/>
                          <a:cs typeface="BrowalliaUPC" pitchFamily="34" charset="-34"/>
                        </a:rPr>
                        <a:t>Directors</a:t>
                      </a:r>
                      <a:endParaRPr lang="en-US" sz="1400" b="1" i="0" u="none" strike="noStrike" dirty="0" smtClean="0">
                        <a:solidFill>
                          <a:schemeClr val="tx1"/>
                        </a:solidFill>
                        <a:effectLst/>
                        <a:latin typeface="BrowalliaUPC" pitchFamily="34" charset="-34"/>
                        <a:cs typeface="Browall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gridSpan="2">
                  <a:txBody>
                    <a:bodyPr/>
                    <a:lstStyle/>
                    <a:p>
                      <a:pPr indent="457200" algn="ctr">
                        <a:spcAft>
                          <a:spcPts val="0"/>
                        </a:spcAft>
                      </a:pPr>
                      <a:r>
                        <a:rPr lang="th-TH" sz="1400" dirty="0" smtClean="0">
                          <a:effectLst/>
                          <a:latin typeface="CordiaUPC" pitchFamily="34" charset="-34"/>
                          <a:cs typeface="CordiaUPC" pitchFamily="34" charset="-34"/>
                        </a:rPr>
                        <a:t>2016</a:t>
                      </a:r>
                      <a:endParaRPr lang="en-US" sz="14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hMerge="1">
                  <a:txBody>
                    <a:bodyPr/>
                    <a:lstStyle/>
                    <a:p>
                      <a:endParaRPr lang="th-TH"/>
                    </a:p>
                  </a:txBody>
                  <a:tcPr/>
                </a:tc>
                <a:tc gridSpan="2">
                  <a:txBody>
                    <a:bodyPr/>
                    <a:lstStyle/>
                    <a:p>
                      <a:pPr indent="457200" algn="ctr">
                        <a:spcAft>
                          <a:spcPts val="0"/>
                        </a:spcAft>
                      </a:pPr>
                      <a:r>
                        <a:rPr lang="th-TH" sz="1400" dirty="0" smtClean="0">
                          <a:effectLst/>
                          <a:latin typeface="CordiaUPC" pitchFamily="34" charset="-34"/>
                          <a:cs typeface="CordiaUPC" pitchFamily="34" charset="-34"/>
                        </a:rPr>
                        <a:t>2017</a:t>
                      </a:r>
                      <a:endParaRPr lang="en-US" sz="14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hMerge="1">
                  <a:txBody>
                    <a:bodyPr/>
                    <a:lstStyle/>
                    <a:p>
                      <a:endParaRPr lang="th-TH"/>
                    </a:p>
                  </a:txBody>
                  <a:tcPr/>
                </a:tc>
              </a:tr>
              <a:tr h="594066">
                <a:tc>
                  <a:txBody>
                    <a:bodyPr/>
                    <a:lstStyle/>
                    <a:p>
                      <a:pPr indent="457200" algn="thaiDist">
                        <a:spcAft>
                          <a:spcPts val="0"/>
                        </a:spcAft>
                      </a:pPr>
                      <a:r>
                        <a:rPr lang="en-US" sz="1400" dirty="0">
                          <a:effectLst/>
                          <a:latin typeface="CordiaUPC" pitchFamily="34" charset="-34"/>
                          <a:cs typeface="CordiaUPC" pitchFamily="34" charset="-34"/>
                        </a:rPr>
                        <a:t> </a:t>
                      </a:r>
                      <a:endParaRPr lang="en-US" sz="1400" dirty="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algn="ctr" fontAlgn="ctr"/>
                      <a:r>
                        <a:rPr lang="th-TH" sz="1100" b="0" kern="1200" dirty="0" err="1" smtClean="0">
                          <a:solidFill>
                            <a:schemeClr val="tx1"/>
                          </a:solidFill>
                          <a:latin typeface="BrowalliaUPC" pitchFamily="34" charset="-34"/>
                          <a:ea typeface="+mn-ea"/>
                          <a:cs typeface="BrowalliaUPC" pitchFamily="34" charset="-34"/>
                        </a:rPr>
                        <a:t>Number</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of</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meeting</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during</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his</a:t>
                      </a:r>
                      <a:r>
                        <a:rPr lang="th-TH" sz="1100" b="0" kern="1200" dirty="0" smtClean="0">
                          <a:solidFill>
                            <a:schemeClr val="tx1"/>
                          </a:solidFill>
                          <a:latin typeface="BrowalliaUPC" pitchFamily="34" charset="-34"/>
                          <a:ea typeface="+mn-ea"/>
                          <a:cs typeface="BrowalliaUPC" pitchFamily="34" charset="-34"/>
                        </a:rPr>
                        <a:t>/</a:t>
                      </a:r>
                      <a:r>
                        <a:rPr lang="th-TH" sz="1100" b="0" kern="1200" dirty="0" err="1" smtClean="0">
                          <a:solidFill>
                            <a:schemeClr val="tx1"/>
                          </a:solidFill>
                          <a:latin typeface="BrowalliaUPC" pitchFamily="34" charset="-34"/>
                          <a:ea typeface="+mn-ea"/>
                          <a:cs typeface="BrowalliaUPC" pitchFamily="34" charset="-34"/>
                        </a:rPr>
                        <a:t>her</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tenure</a:t>
                      </a:r>
                      <a:endParaRPr lang="en-US" sz="1100" b="0" i="0" u="none" strike="noStrike" dirty="0">
                        <a:solidFill>
                          <a:schemeClr val="tx1"/>
                        </a:solidFill>
                        <a:effectLst/>
                        <a:latin typeface="BrowalliaUPC" pitchFamily="34" charset="-34"/>
                        <a:cs typeface="Browall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algn="ctr" fontAlgn="ctr"/>
                      <a:r>
                        <a:rPr lang="th-TH" sz="1100" b="0" kern="1200" dirty="0" err="1" smtClean="0">
                          <a:solidFill>
                            <a:schemeClr val="tx1"/>
                          </a:solidFill>
                          <a:latin typeface="BrowalliaUPC" pitchFamily="34" charset="-34"/>
                          <a:ea typeface="+mn-ea"/>
                          <a:cs typeface="BrowalliaUPC" pitchFamily="34" charset="-34"/>
                        </a:rPr>
                        <a:t>Number</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of</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meeting</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during</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his</a:t>
                      </a:r>
                      <a:r>
                        <a:rPr lang="th-TH" sz="1100" b="0" kern="1200" dirty="0" smtClean="0">
                          <a:solidFill>
                            <a:schemeClr val="tx1"/>
                          </a:solidFill>
                          <a:latin typeface="BrowalliaUPC" pitchFamily="34" charset="-34"/>
                          <a:ea typeface="+mn-ea"/>
                          <a:cs typeface="BrowalliaUPC" pitchFamily="34" charset="-34"/>
                        </a:rPr>
                        <a:t>/</a:t>
                      </a:r>
                      <a:r>
                        <a:rPr lang="th-TH" sz="1100" b="0" kern="1200" dirty="0" err="1" smtClean="0">
                          <a:solidFill>
                            <a:schemeClr val="tx1"/>
                          </a:solidFill>
                          <a:latin typeface="BrowalliaUPC" pitchFamily="34" charset="-34"/>
                          <a:ea typeface="+mn-ea"/>
                          <a:cs typeface="BrowalliaUPC" pitchFamily="34" charset="-34"/>
                        </a:rPr>
                        <a:t>her</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tenure</a:t>
                      </a:r>
                      <a:endParaRPr lang="en-US" sz="1100" b="0" i="0" u="none" strike="noStrike" dirty="0">
                        <a:solidFill>
                          <a:schemeClr val="tx1"/>
                        </a:solidFill>
                        <a:effectLst/>
                        <a:latin typeface="BrowalliaUPC" pitchFamily="34" charset="-34"/>
                        <a:cs typeface="Browall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algn="ctr" fontAlgn="ctr"/>
                      <a:r>
                        <a:rPr lang="th-TH" sz="1100" b="0" kern="1200" dirty="0" err="1" smtClean="0">
                          <a:solidFill>
                            <a:schemeClr val="tx1"/>
                          </a:solidFill>
                          <a:latin typeface="BrowalliaUPC" pitchFamily="34" charset="-34"/>
                          <a:ea typeface="+mn-ea"/>
                          <a:cs typeface="BrowalliaUPC" pitchFamily="34" charset="-34"/>
                        </a:rPr>
                        <a:t>Number</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of</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meeting</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during</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his</a:t>
                      </a:r>
                      <a:r>
                        <a:rPr lang="th-TH" sz="1100" b="0" kern="1200" dirty="0" smtClean="0">
                          <a:solidFill>
                            <a:schemeClr val="tx1"/>
                          </a:solidFill>
                          <a:latin typeface="BrowalliaUPC" pitchFamily="34" charset="-34"/>
                          <a:ea typeface="+mn-ea"/>
                          <a:cs typeface="BrowalliaUPC" pitchFamily="34" charset="-34"/>
                        </a:rPr>
                        <a:t>/</a:t>
                      </a:r>
                      <a:r>
                        <a:rPr lang="th-TH" sz="1100" b="0" kern="1200" dirty="0" err="1" smtClean="0">
                          <a:solidFill>
                            <a:schemeClr val="tx1"/>
                          </a:solidFill>
                          <a:latin typeface="BrowalliaUPC" pitchFamily="34" charset="-34"/>
                          <a:ea typeface="+mn-ea"/>
                          <a:cs typeface="BrowalliaUPC" pitchFamily="34" charset="-34"/>
                        </a:rPr>
                        <a:t>her</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tenure</a:t>
                      </a:r>
                      <a:endParaRPr lang="en-US" sz="1100" b="0" i="0" u="none" strike="noStrike" dirty="0">
                        <a:solidFill>
                          <a:schemeClr val="tx1"/>
                        </a:solidFill>
                        <a:effectLst/>
                        <a:latin typeface="BrowalliaUPC" pitchFamily="34" charset="-34"/>
                        <a:cs typeface="Browall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algn="ctr" fontAlgn="ctr"/>
                      <a:r>
                        <a:rPr lang="th-TH" sz="1100" b="0" kern="1200" dirty="0" err="1" smtClean="0">
                          <a:solidFill>
                            <a:schemeClr val="tx1"/>
                          </a:solidFill>
                          <a:latin typeface="BrowalliaUPC" pitchFamily="34" charset="-34"/>
                          <a:ea typeface="+mn-ea"/>
                          <a:cs typeface="BrowalliaUPC" pitchFamily="34" charset="-34"/>
                        </a:rPr>
                        <a:t>Number</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of</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meeting</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during</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his</a:t>
                      </a:r>
                      <a:r>
                        <a:rPr lang="th-TH" sz="1100" b="0" kern="1200" dirty="0" smtClean="0">
                          <a:solidFill>
                            <a:schemeClr val="tx1"/>
                          </a:solidFill>
                          <a:latin typeface="BrowalliaUPC" pitchFamily="34" charset="-34"/>
                          <a:ea typeface="+mn-ea"/>
                          <a:cs typeface="BrowalliaUPC" pitchFamily="34" charset="-34"/>
                        </a:rPr>
                        <a:t>/</a:t>
                      </a:r>
                      <a:r>
                        <a:rPr lang="th-TH" sz="1100" b="0" kern="1200" dirty="0" err="1" smtClean="0">
                          <a:solidFill>
                            <a:schemeClr val="tx1"/>
                          </a:solidFill>
                          <a:latin typeface="BrowalliaUPC" pitchFamily="34" charset="-34"/>
                          <a:ea typeface="+mn-ea"/>
                          <a:cs typeface="BrowalliaUPC" pitchFamily="34" charset="-34"/>
                        </a:rPr>
                        <a:t>her</a:t>
                      </a:r>
                      <a:r>
                        <a:rPr lang="th-TH" sz="1100" b="0" kern="1200" dirty="0" smtClean="0">
                          <a:solidFill>
                            <a:schemeClr val="tx1"/>
                          </a:solidFill>
                          <a:latin typeface="BrowalliaUPC" pitchFamily="34" charset="-34"/>
                          <a:ea typeface="+mn-ea"/>
                          <a:cs typeface="BrowalliaUPC" pitchFamily="34" charset="-34"/>
                        </a:rPr>
                        <a:t> </a:t>
                      </a:r>
                      <a:r>
                        <a:rPr lang="th-TH" sz="1100" b="0" kern="1200" dirty="0" err="1" smtClean="0">
                          <a:solidFill>
                            <a:schemeClr val="tx1"/>
                          </a:solidFill>
                          <a:latin typeface="BrowalliaUPC" pitchFamily="34" charset="-34"/>
                          <a:ea typeface="+mn-ea"/>
                          <a:cs typeface="BrowalliaUPC" pitchFamily="34" charset="-34"/>
                        </a:rPr>
                        <a:t>tenure</a:t>
                      </a:r>
                      <a:endParaRPr lang="en-US" sz="1100" b="0" i="0" u="none" strike="noStrike" dirty="0">
                        <a:solidFill>
                          <a:schemeClr val="tx1"/>
                        </a:solidFill>
                        <a:effectLst/>
                        <a:latin typeface="BrowalliaUPC" pitchFamily="34" charset="-34"/>
                        <a:cs typeface="BrowalliaUPC" pitchFamily="34" charset="-34"/>
                      </a:endParaRPr>
                    </a:p>
                  </a:txBody>
                  <a:tcPr marL="68580" marR="68580" marT="0" marB="0">
                    <a:lnB w="12700" cap="flat" cmpd="sng" algn="ctr">
                      <a:solidFill>
                        <a:srgbClr val="00B0F0"/>
                      </a:solidFill>
                      <a:prstDash val="solid"/>
                      <a:round/>
                      <a:headEnd type="none" w="med" len="med"/>
                      <a:tailEnd type="none" w="med" len="med"/>
                    </a:lnB>
                    <a:noFill/>
                  </a:tcPr>
                </a:tc>
              </a:tr>
              <a:tr h="198022">
                <a:tc>
                  <a:txBody>
                    <a:bodyPr/>
                    <a:lstStyle/>
                    <a:p>
                      <a:pPr indent="457200" algn="l">
                        <a:spcAft>
                          <a:spcPts val="0"/>
                        </a:spcAft>
                      </a:pPr>
                      <a:r>
                        <a:rPr lang="th-TH" sz="1200" dirty="0">
                          <a:effectLst/>
                          <a:latin typeface="CordiaUPC" pitchFamily="34" charset="-34"/>
                          <a:cs typeface="CordiaUPC" pitchFamily="34" charset="-34"/>
                        </a:rPr>
                        <a:t>1. </a:t>
                      </a:r>
                      <a:r>
                        <a:rPr lang="th-TH" sz="1200" i="0" kern="1200" dirty="0" err="1" smtClean="0">
                          <a:solidFill>
                            <a:schemeClr val="tx1"/>
                          </a:solidFill>
                          <a:latin typeface="BrowalliaUPC" pitchFamily="34" charset="-34"/>
                          <a:ea typeface="+mn-ea"/>
                          <a:cs typeface="BrowalliaUPC" pitchFamily="34" charset="-34"/>
                        </a:rPr>
                        <a:t>Mr</a:t>
                      </a:r>
                      <a:r>
                        <a:rPr lang="th-TH" sz="1200" i="0" kern="1200" dirty="0" smtClean="0">
                          <a:solidFill>
                            <a:schemeClr val="tx1"/>
                          </a:solidFill>
                          <a:latin typeface="BrowalliaUPC" pitchFamily="34" charset="-34"/>
                          <a:ea typeface="+mn-ea"/>
                          <a:cs typeface="BrowalliaUPC" pitchFamily="34" charset="-34"/>
                        </a:rPr>
                        <a:t>. </a:t>
                      </a:r>
                      <a:r>
                        <a:rPr lang="th-TH" sz="1200" b="0" i="0" kern="1200" dirty="0" err="1" smtClean="0">
                          <a:solidFill>
                            <a:schemeClr val="tx1"/>
                          </a:solidFill>
                          <a:latin typeface="BrowalliaUPC" pitchFamily="34" charset="-34"/>
                          <a:ea typeface="+mn-ea"/>
                          <a:cs typeface="BrowalliaUPC" pitchFamily="34" charset="-34"/>
                        </a:rPr>
                        <a:t>Paitoon</a:t>
                      </a:r>
                      <a:r>
                        <a:rPr lang="th-TH" sz="1200" b="0" i="0" kern="1200" dirty="0" smtClean="0">
                          <a:solidFill>
                            <a:schemeClr val="tx1"/>
                          </a:solidFill>
                          <a:latin typeface="BrowalliaUPC" pitchFamily="34" charset="-34"/>
                          <a:ea typeface="+mn-ea"/>
                          <a:cs typeface="BrowalliaUPC" pitchFamily="34" charset="-34"/>
                        </a:rPr>
                        <a:t> </a:t>
                      </a:r>
                      <a:r>
                        <a:rPr lang="th-TH" sz="1200" b="0" i="0" kern="1200" dirty="0" err="1" smtClean="0">
                          <a:solidFill>
                            <a:schemeClr val="tx1"/>
                          </a:solidFill>
                          <a:latin typeface="BrowalliaUPC" pitchFamily="34" charset="-34"/>
                          <a:ea typeface="+mn-ea"/>
                          <a:cs typeface="BrowalliaUPC" pitchFamily="34" charset="-34"/>
                        </a:rPr>
                        <a:t>Chantarasereekul</a:t>
                      </a:r>
                      <a:r>
                        <a:rPr lang="th-TH" sz="1200" i="0" kern="1200" dirty="0" smtClean="0">
                          <a:solidFill>
                            <a:schemeClr val="tx1"/>
                          </a:solidFill>
                          <a:latin typeface="BrowalliaUPC" pitchFamily="34" charset="-34"/>
                          <a:ea typeface="+mn-ea"/>
                          <a:cs typeface="BrowalliaUPC" pitchFamily="34" charset="-34"/>
                        </a:rPr>
                        <a:t> </a:t>
                      </a:r>
                      <a:r>
                        <a:rPr lang="en-US" sz="1200" baseline="30000" dirty="0" smtClean="0">
                          <a:effectLst/>
                          <a:latin typeface="CordiaUPC" pitchFamily="34" charset="-34"/>
                          <a:cs typeface="CordiaUPC" pitchFamily="34" charset="-34"/>
                        </a:rPr>
                        <a:t>/</a:t>
                      </a:r>
                      <a:r>
                        <a:rPr lang="en-US" sz="1200" baseline="30000" dirty="0">
                          <a:effectLst/>
                          <a:latin typeface="CordiaUPC" pitchFamily="34" charset="-34"/>
                          <a:cs typeface="CordiaUPC" pitchFamily="34" charset="-34"/>
                        </a:rPr>
                        <a:t>1</a:t>
                      </a:r>
                      <a:endParaRPr lang="en-US" sz="12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indent="457200" algn="l">
                        <a:spcAft>
                          <a:spcPts val="0"/>
                        </a:spcAft>
                      </a:pPr>
                      <a:r>
                        <a:rPr lang="en-US" sz="1400" dirty="0">
                          <a:effectLst/>
                          <a:latin typeface="CordiaUPC" pitchFamily="34" charset="-34"/>
                          <a:cs typeface="CordiaUPC" pitchFamily="34" charset="-34"/>
                        </a:rPr>
                        <a:t>3</a:t>
                      </a:r>
                      <a:endParaRPr lang="en-US" sz="14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indent="457200" algn="l">
                        <a:spcAft>
                          <a:spcPts val="0"/>
                        </a:spcAft>
                      </a:pPr>
                      <a:r>
                        <a:rPr lang="en-US" sz="1400">
                          <a:effectLst/>
                          <a:latin typeface="CordiaUPC" pitchFamily="34" charset="-34"/>
                          <a:cs typeface="CordiaUPC" pitchFamily="34" charset="-34"/>
                        </a:rPr>
                        <a:t>3</a:t>
                      </a:r>
                      <a:endParaRPr lang="en-US" sz="140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indent="457200" algn="l">
                        <a:spcAft>
                          <a:spcPts val="0"/>
                        </a:spcAft>
                      </a:pPr>
                      <a:r>
                        <a:rPr lang="en-US" sz="1400" dirty="0">
                          <a:effectLst/>
                          <a:latin typeface="CordiaUPC" pitchFamily="34" charset="-34"/>
                          <a:ea typeface="+mn-ea"/>
                          <a:cs typeface="CordiaUPC" pitchFamily="34" charset="-34"/>
                        </a:rPr>
                        <a:t>-</a:t>
                      </a:r>
                      <a:endParaRPr lang="en-US" sz="14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c>
                  <a:txBody>
                    <a:bodyPr/>
                    <a:lstStyle/>
                    <a:p>
                      <a:pPr indent="457200" algn="l">
                        <a:spcAft>
                          <a:spcPts val="0"/>
                        </a:spcAft>
                      </a:pPr>
                      <a:r>
                        <a:rPr lang="th-TH" sz="1400" dirty="0" smtClean="0">
                          <a:effectLst/>
                          <a:latin typeface="CordiaUPC" pitchFamily="34" charset="-34"/>
                          <a:ea typeface="+mn-ea"/>
                          <a:cs typeface="CordiaUPC" pitchFamily="34" charset="-34"/>
                        </a:rPr>
                        <a:t>-</a:t>
                      </a:r>
                      <a:endParaRPr lang="en-US" sz="1400" dirty="0">
                        <a:effectLst/>
                        <a:latin typeface="CordiaUPC" pitchFamily="34" charset="-34"/>
                        <a:ea typeface="Cordia New"/>
                        <a:cs typeface="CordiaUPC" pitchFamily="34" charset="-34"/>
                      </a:endParaRPr>
                    </a:p>
                  </a:txBody>
                  <a:tcPr marL="68580" marR="68580" marT="0" marB="0">
                    <a:lnT w="12700" cap="flat" cmpd="sng" algn="ctr">
                      <a:solidFill>
                        <a:srgbClr val="00B0F0"/>
                      </a:solidFill>
                      <a:prstDash val="solid"/>
                      <a:round/>
                      <a:headEnd type="none" w="med" len="med"/>
                      <a:tailEnd type="none" w="med" len="med"/>
                    </a:lnT>
                    <a:noFill/>
                  </a:tcPr>
                </a:tc>
              </a:tr>
              <a:tr h="198022">
                <a:tc>
                  <a:txBody>
                    <a:bodyPr/>
                    <a:lstStyle/>
                    <a:p>
                      <a:pPr indent="457200" algn="thaiDist">
                        <a:spcAft>
                          <a:spcPts val="0"/>
                        </a:spcAft>
                      </a:pPr>
                      <a:r>
                        <a:rPr lang="th-TH" sz="1200" dirty="0">
                          <a:effectLst/>
                          <a:latin typeface="CordiaUPC" pitchFamily="34" charset="-34"/>
                          <a:cs typeface="CordiaUPC" pitchFamily="34" charset="-34"/>
                        </a:rPr>
                        <a:t>2. </a:t>
                      </a:r>
                      <a:r>
                        <a:rPr lang="en-US" sz="1200" dirty="0" smtClean="0">
                          <a:effectLst/>
                          <a:latin typeface="CordiaUPC" pitchFamily="34" charset="-34"/>
                          <a:cs typeface="CordiaUPC" pitchFamily="34" charset="-34"/>
                        </a:rPr>
                        <a:t>Mr.</a:t>
                      </a:r>
                      <a:r>
                        <a:rPr lang="en-US" sz="1200" baseline="0" dirty="0" smtClean="0">
                          <a:effectLst/>
                          <a:latin typeface="CordiaUPC" pitchFamily="34" charset="-34"/>
                          <a:cs typeface="CordiaUPC" pitchFamily="34" charset="-34"/>
                        </a:rPr>
                        <a:t> </a:t>
                      </a:r>
                      <a:r>
                        <a:rPr lang="th-TH" sz="1200" i="0" kern="1200" dirty="0" err="1" smtClean="0">
                          <a:solidFill>
                            <a:schemeClr val="tx1"/>
                          </a:solidFill>
                          <a:latin typeface="BrowalliaUPC" pitchFamily="34" charset="-34"/>
                          <a:ea typeface="+mn-ea"/>
                          <a:cs typeface="BrowalliaUPC" pitchFamily="34" charset="-34"/>
                        </a:rPr>
                        <a:t>Pithep</a:t>
                      </a:r>
                      <a:r>
                        <a:rPr lang="th-TH" sz="1200" i="0" kern="1200" dirty="0" smtClean="0">
                          <a:solidFill>
                            <a:schemeClr val="tx1"/>
                          </a:solidFill>
                          <a:latin typeface="BrowalliaUPC" pitchFamily="34" charset="-34"/>
                          <a:ea typeface="+mn-ea"/>
                          <a:cs typeface="BrowalliaUPC" pitchFamily="34" charset="-34"/>
                        </a:rPr>
                        <a:t> </a:t>
                      </a:r>
                      <a:r>
                        <a:rPr lang="th-TH" sz="1200" i="0" kern="1200" dirty="0" err="1" smtClean="0">
                          <a:solidFill>
                            <a:schemeClr val="tx1"/>
                          </a:solidFill>
                          <a:latin typeface="BrowalliaUPC" pitchFamily="34" charset="-34"/>
                          <a:ea typeface="+mn-ea"/>
                          <a:cs typeface="BrowalliaUPC" pitchFamily="34" charset="-34"/>
                        </a:rPr>
                        <a:t>Chantarasereekul</a:t>
                      </a:r>
                      <a:r>
                        <a:rPr lang="th-TH" sz="1200" i="0" kern="1200" dirty="0" smtClean="0">
                          <a:solidFill>
                            <a:schemeClr val="tx1"/>
                          </a:solidFill>
                          <a:latin typeface="BrowalliaUPC" pitchFamily="34" charset="-34"/>
                          <a:ea typeface="+mn-ea"/>
                          <a:cs typeface="BrowalliaUPC" pitchFamily="34" charset="-34"/>
                        </a:rPr>
                        <a:t> </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en-US"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en-US" sz="1400">
                          <a:effectLst/>
                          <a:latin typeface="CordiaUPC" pitchFamily="34" charset="-34"/>
                          <a:cs typeface="CordiaUPC" pitchFamily="34" charset="-34"/>
                        </a:rPr>
                        <a:t>7</a:t>
                      </a:r>
                      <a:endParaRPr lang="en-US" sz="140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en-US"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en-US"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r>
              <a:tr h="198022">
                <a:tc>
                  <a:txBody>
                    <a:bodyPr/>
                    <a:lstStyle/>
                    <a:p>
                      <a:pPr indent="457200" algn="thaiDist">
                        <a:spcAft>
                          <a:spcPts val="0"/>
                        </a:spcAft>
                      </a:pPr>
                      <a:r>
                        <a:rPr lang="th-TH" sz="1200" dirty="0" smtClean="0">
                          <a:effectLst/>
                          <a:latin typeface="CordiaUPC" pitchFamily="34" charset="-34"/>
                          <a:cs typeface="CordiaUPC" pitchFamily="34" charset="-34"/>
                        </a:rPr>
                        <a:t>3. </a:t>
                      </a:r>
                      <a:r>
                        <a:rPr lang="th-TH" sz="1200" i="0" kern="1200" dirty="0" err="1" smtClean="0">
                          <a:solidFill>
                            <a:schemeClr val="tx1"/>
                          </a:solidFill>
                          <a:latin typeface="BrowalliaUPC" pitchFamily="34" charset="-34"/>
                          <a:ea typeface="+mn-ea"/>
                          <a:cs typeface="BrowalliaUPC" pitchFamily="34" charset="-34"/>
                        </a:rPr>
                        <a:t>Mr</a:t>
                      </a:r>
                      <a:r>
                        <a:rPr lang="th-TH" sz="1200" i="0" kern="1200" dirty="0" smtClean="0">
                          <a:solidFill>
                            <a:schemeClr val="tx1"/>
                          </a:solidFill>
                          <a:latin typeface="BrowalliaUPC" pitchFamily="34" charset="-34"/>
                          <a:ea typeface="+mn-ea"/>
                          <a:cs typeface="BrowalliaUPC" pitchFamily="34" charset="-34"/>
                        </a:rPr>
                        <a:t>. Pichit </a:t>
                      </a:r>
                      <a:r>
                        <a:rPr lang="th-TH" sz="1200" i="0" kern="1200" dirty="0" err="1" smtClean="0">
                          <a:solidFill>
                            <a:schemeClr val="tx1"/>
                          </a:solidFill>
                          <a:latin typeface="BrowalliaUPC" pitchFamily="34" charset="-34"/>
                          <a:ea typeface="+mn-ea"/>
                          <a:cs typeface="BrowalliaUPC" pitchFamily="34" charset="-34"/>
                        </a:rPr>
                        <a:t>Chantarasereekul</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en-US" sz="1400" dirty="0">
                          <a:effectLst/>
                          <a:latin typeface="CordiaUPC" pitchFamily="34" charset="-34"/>
                          <a:ea typeface="+mn-ea"/>
                          <a:cs typeface="CordiaUPC" pitchFamily="34" charset="-34"/>
                        </a:rPr>
                        <a:t>8</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en-US" sz="1400" dirty="0">
                          <a:effectLst/>
                          <a:latin typeface="CordiaUPC" pitchFamily="34" charset="-34"/>
                          <a:ea typeface="+mn-ea"/>
                          <a:cs typeface="CordiaUPC" pitchFamily="34" charset="-34"/>
                        </a:rPr>
                        <a:t>8</a:t>
                      </a:r>
                      <a:endParaRPr lang="en-US" sz="1400" dirty="0">
                        <a:effectLst/>
                        <a:latin typeface="CordiaUPC" pitchFamily="34" charset="-34"/>
                        <a:ea typeface="Cordia New"/>
                        <a:cs typeface="CordiaUPC" pitchFamily="34" charset="-34"/>
                      </a:endParaRPr>
                    </a:p>
                  </a:txBody>
                  <a:tcPr marL="68580" marR="68580" marT="0" marB="0">
                    <a:noFill/>
                  </a:tcPr>
                </a:tc>
              </a:tr>
              <a:tr h="198022">
                <a:tc>
                  <a:txBody>
                    <a:bodyPr/>
                    <a:lstStyle/>
                    <a:p>
                      <a:pPr indent="457200" algn="thaiDist">
                        <a:spcAft>
                          <a:spcPts val="0"/>
                        </a:spcAft>
                      </a:pPr>
                      <a:r>
                        <a:rPr lang="th-TH" sz="1200" dirty="0">
                          <a:effectLst/>
                          <a:latin typeface="CordiaUPC" pitchFamily="34" charset="-34"/>
                          <a:cs typeface="CordiaUPC" pitchFamily="34" charset="-34"/>
                        </a:rPr>
                        <a:t>4. </a:t>
                      </a:r>
                      <a:r>
                        <a:rPr lang="ca-ES" sz="1200" dirty="0" smtClean="0">
                          <a:solidFill>
                            <a:schemeClr val="tx1"/>
                          </a:solidFill>
                          <a:latin typeface="BrowalliaUPC" pitchFamily="34" charset="-34"/>
                          <a:cs typeface="BrowalliaUPC" pitchFamily="34" charset="-34"/>
                        </a:rPr>
                        <a:t>Mr Karoon </a:t>
                      </a:r>
                      <a:r>
                        <a:rPr lang="th-TH" sz="1200" dirty="0" smtClean="0">
                          <a:solidFill>
                            <a:schemeClr val="tx1"/>
                          </a:solidFill>
                          <a:latin typeface="BrowalliaUPC" pitchFamily="34" charset="-34"/>
                          <a:cs typeface="BrowalliaUPC" pitchFamily="34" charset="-34"/>
                        </a:rPr>
                        <a:t> </a:t>
                      </a:r>
                      <a:r>
                        <a:rPr lang="ca-ES" sz="1200" dirty="0" smtClean="0">
                          <a:solidFill>
                            <a:schemeClr val="tx1"/>
                          </a:solidFill>
                          <a:latin typeface="BrowalliaUPC" pitchFamily="34" charset="-34"/>
                          <a:cs typeface="BrowalliaUPC" pitchFamily="34" charset="-34"/>
                        </a:rPr>
                        <a:t>Laoharatanun</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r>
              <a:tr h="198022">
                <a:tc>
                  <a:txBody>
                    <a:bodyPr/>
                    <a:lstStyle/>
                    <a:p>
                      <a:pPr indent="457200" algn="thaiDist">
                        <a:spcAft>
                          <a:spcPts val="0"/>
                        </a:spcAft>
                      </a:pPr>
                      <a:r>
                        <a:rPr lang="th-TH" sz="1200" dirty="0">
                          <a:effectLst/>
                          <a:latin typeface="CordiaUPC" pitchFamily="34" charset="-34"/>
                          <a:cs typeface="CordiaUPC" pitchFamily="34" charset="-34"/>
                        </a:rPr>
                        <a:t>5. </a:t>
                      </a:r>
                      <a:r>
                        <a:rPr lang="th-TH" sz="1200" i="0" kern="1200" dirty="0" err="1" smtClean="0">
                          <a:solidFill>
                            <a:schemeClr val="tx1"/>
                          </a:solidFill>
                          <a:latin typeface="BrowalliaUPC" pitchFamily="34" charset="-34"/>
                          <a:ea typeface="+mn-ea"/>
                          <a:cs typeface="BrowalliaUPC" pitchFamily="34" charset="-34"/>
                        </a:rPr>
                        <a:t>Mr</a:t>
                      </a:r>
                      <a:r>
                        <a:rPr lang="th-TH" sz="1200" i="0" kern="1200" dirty="0" smtClean="0">
                          <a:solidFill>
                            <a:schemeClr val="tx1"/>
                          </a:solidFill>
                          <a:latin typeface="BrowalliaUPC" pitchFamily="34" charset="-34"/>
                          <a:ea typeface="+mn-ea"/>
                          <a:cs typeface="BrowalliaUPC" pitchFamily="34" charset="-34"/>
                        </a:rPr>
                        <a:t>. </a:t>
                      </a:r>
                      <a:r>
                        <a:rPr lang="th-TH" sz="1200" b="0" i="0" kern="1200" dirty="0" err="1" smtClean="0">
                          <a:solidFill>
                            <a:schemeClr val="tx1"/>
                          </a:solidFill>
                          <a:latin typeface="BrowalliaUPC" pitchFamily="34" charset="-34"/>
                          <a:ea typeface="+mn-ea"/>
                          <a:cs typeface="BrowalliaUPC" pitchFamily="34" charset="-34"/>
                        </a:rPr>
                        <a:t>Chaiwat</a:t>
                      </a:r>
                      <a:r>
                        <a:rPr lang="th-TH" sz="1200" i="0" kern="1200" dirty="0" smtClean="0">
                          <a:solidFill>
                            <a:schemeClr val="tx1"/>
                          </a:solidFill>
                          <a:latin typeface="BrowalliaUPC" pitchFamily="34" charset="-34"/>
                          <a:ea typeface="+mn-ea"/>
                          <a:cs typeface="BrowalliaUPC" pitchFamily="34" charset="-34"/>
                        </a:rPr>
                        <a:t> </a:t>
                      </a:r>
                      <a:r>
                        <a:rPr lang="th-TH" sz="1200" i="0" kern="1200" dirty="0" err="1" smtClean="0">
                          <a:solidFill>
                            <a:schemeClr val="tx1"/>
                          </a:solidFill>
                          <a:latin typeface="BrowalliaUPC" pitchFamily="34" charset="-34"/>
                          <a:ea typeface="+mn-ea"/>
                          <a:cs typeface="BrowalliaUPC" pitchFamily="34" charset="-34"/>
                        </a:rPr>
                        <a:t>Atsawintarangkun</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a:effectLst/>
                          <a:latin typeface="CordiaUPC" pitchFamily="34" charset="-34"/>
                          <a:cs typeface="CordiaUPC" pitchFamily="34" charset="-34"/>
                        </a:rPr>
                        <a:t>7</a:t>
                      </a:r>
                      <a:endParaRPr lang="en-US" sz="140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smtClean="0">
                          <a:effectLst/>
                          <a:latin typeface="CordiaUPC" pitchFamily="34" charset="-34"/>
                          <a:ea typeface="+mn-ea"/>
                          <a:cs typeface="CordiaUPC" pitchFamily="34" charset="-34"/>
                        </a:rPr>
                        <a:t>8</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smtClean="0">
                          <a:effectLst/>
                          <a:latin typeface="CordiaUPC" pitchFamily="34" charset="-34"/>
                          <a:ea typeface="+mn-ea"/>
                          <a:cs typeface="CordiaUPC" pitchFamily="34" charset="-34"/>
                        </a:rPr>
                        <a:t>8</a:t>
                      </a:r>
                      <a:endParaRPr lang="en-US" sz="1400" dirty="0">
                        <a:effectLst/>
                        <a:latin typeface="CordiaUPC" pitchFamily="34" charset="-34"/>
                        <a:ea typeface="Cordia New"/>
                        <a:cs typeface="CordiaUPC" pitchFamily="34" charset="-34"/>
                      </a:endParaRPr>
                    </a:p>
                  </a:txBody>
                  <a:tcPr marL="68580" marR="68580" marT="0" marB="0">
                    <a:noFill/>
                  </a:tcPr>
                </a:tc>
              </a:tr>
              <a:tr h="198022">
                <a:tc>
                  <a:txBody>
                    <a:bodyPr/>
                    <a:lstStyle/>
                    <a:p>
                      <a:pPr indent="457200" algn="thaiDist">
                        <a:spcAft>
                          <a:spcPts val="0"/>
                        </a:spcAft>
                      </a:pPr>
                      <a:r>
                        <a:rPr lang="th-TH" sz="1200" dirty="0">
                          <a:effectLst/>
                          <a:latin typeface="CordiaUPC" pitchFamily="34" charset="-34"/>
                          <a:cs typeface="CordiaUPC" pitchFamily="34" charset="-34"/>
                        </a:rPr>
                        <a:t>6. </a:t>
                      </a:r>
                      <a:r>
                        <a:rPr lang="th-TH" sz="1200" i="0" kern="1200" dirty="0" err="1" smtClean="0">
                          <a:solidFill>
                            <a:schemeClr val="tx1"/>
                          </a:solidFill>
                          <a:latin typeface="BrowalliaUPC" pitchFamily="34" charset="-34"/>
                          <a:ea typeface="+mn-ea"/>
                          <a:cs typeface="BrowalliaUPC" pitchFamily="34" charset="-34"/>
                        </a:rPr>
                        <a:t>Mrs</a:t>
                      </a:r>
                      <a:r>
                        <a:rPr lang="th-TH" sz="1200" i="0" kern="1200" dirty="0" smtClean="0">
                          <a:solidFill>
                            <a:schemeClr val="tx1"/>
                          </a:solidFill>
                          <a:latin typeface="BrowalliaUPC" pitchFamily="34" charset="-34"/>
                          <a:ea typeface="+mn-ea"/>
                          <a:cs typeface="BrowalliaUPC" pitchFamily="34" charset="-34"/>
                        </a:rPr>
                        <a:t>. </a:t>
                      </a:r>
                      <a:r>
                        <a:rPr lang="th-TH" sz="1200" b="0" i="0" kern="1200" dirty="0" err="1" smtClean="0">
                          <a:solidFill>
                            <a:schemeClr val="tx1"/>
                          </a:solidFill>
                          <a:latin typeface="BrowalliaUPC" pitchFamily="34" charset="-34"/>
                          <a:ea typeface="+mn-ea"/>
                          <a:cs typeface="BrowalliaUPC" pitchFamily="34" charset="-34"/>
                        </a:rPr>
                        <a:t>Supaporn</a:t>
                      </a:r>
                      <a:r>
                        <a:rPr lang="th-TH" sz="1200" i="0" kern="1200" dirty="0" smtClean="0">
                          <a:solidFill>
                            <a:schemeClr val="tx1"/>
                          </a:solidFill>
                          <a:latin typeface="BrowalliaUPC" pitchFamily="34" charset="-34"/>
                          <a:ea typeface="+mn-ea"/>
                          <a:cs typeface="BrowalliaUPC" pitchFamily="34" charset="-34"/>
                        </a:rPr>
                        <a:t> </a:t>
                      </a:r>
                      <a:r>
                        <a:rPr lang="th-TH" sz="1200" i="0" kern="1200" dirty="0" err="1" smtClean="0">
                          <a:solidFill>
                            <a:schemeClr val="tx1"/>
                          </a:solidFill>
                          <a:latin typeface="BrowalliaUPC" pitchFamily="34" charset="-34"/>
                          <a:ea typeface="+mn-ea"/>
                          <a:cs typeface="BrowalliaUPC" pitchFamily="34" charset="-34"/>
                        </a:rPr>
                        <a:t>Jittmittraparp</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a:effectLst/>
                          <a:latin typeface="CordiaUPC" pitchFamily="34" charset="-34"/>
                          <a:cs typeface="CordiaUPC" pitchFamily="34" charset="-34"/>
                        </a:rPr>
                        <a:t>7</a:t>
                      </a:r>
                      <a:endParaRPr lang="en-US" sz="140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a:effectLst/>
                          <a:latin typeface="CordiaUPC" pitchFamily="34" charset="-34"/>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smtClean="0">
                          <a:effectLst/>
                          <a:latin typeface="CordiaUPC" pitchFamily="34" charset="-34"/>
                          <a:ea typeface="+mn-ea"/>
                          <a:cs typeface="CordiaUPC" pitchFamily="34" charset="-34"/>
                        </a:rPr>
                        <a:t>8</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smtClean="0">
                          <a:effectLst/>
                          <a:latin typeface="CordiaUPC" pitchFamily="34" charset="-34"/>
                          <a:ea typeface="+mn-ea"/>
                          <a:cs typeface="CordiaUPC" pitchFamily="34" charset="-34"/>
                        </a:rPr>
                        <a:t>8</a:t>
                      </a:r>
                      <a:endParaRPr lang="en-US" sz="1400" dirty="0">
                        <a:effectLst/>
                        <a:latin typeface="CordiaUPC" pitchFamily="34" charset="-34"/>
                        <a:ea typeface="Cordia New"/>
                        <a:cs typeface="CordiaUPC" pitchFamily="34" charset="-34"/>
                      </a:endParaRPr>
                    </a:p>
                  </a:txBody>
                  <a:tcPr marL="68580" marR="68580" marT="0" marB="0">
                    <a:noFill/>
                  </a:tcPr>
                </a:tc>
              </a:tr>
              <a:tr h="198022">
                <a:tc>
                  <a:txBody>
                    <a:bodyPr/>
                    <a:lstStyle/>
                    <a:p>
                      <a:pPr marL="542925" indent="-85725" algn="l">
                        <a:spcAft>
                          <a:spcPts val="0"/>
                        </a:spcAft>
                      </a:pPr>
                      <a:r>
                        <a:rPr lang="th-TH" sz="1200" dirty="0" smtClean="0">
                          <a:effectLst/>
                          <a:latin typeface="CordiaUPC" pitchFamily="34" charset="-34"/>
                          <a:cs typeface="CordiaUPC" pitchFamily="34" charset="-34"/>
                        </a:rPr>
                        <a:t>7.</a:t>
                      </a:r>
                      <a:r>
                        <a:rPr lang="th-TH" sz="1200" i="0" kern="1200" dirty="0" smtClean="0">
                          <a:solidFill>
                            <a:schemeClr val="tx1"/>
                          </a:solidFill>
                          <a:latin typeface="BrowalliaUPC" pitchFamily="34" charset="-34"/>
                          <a:ea typeface="+mn-ea"/>
                          <a:cs typeface="BrowalliaUPC" pitchFamily="34" charset="-34"/>
                        </a:rPr>
                        <a:t>Police </a:t>
                      </a:r>
                      <a:r>
                        <a:rPr lang="th-TH" sz="1200" i="0" kern="1200" dirty="0" err="1" smtClean="0">
                          <a:solidFill>
                            <a:schemeClr val="tx1"/>
                          </a:solidFill>
                          <a:latin typeface="BrowalliaUPC" pitchFamily="34" charset="-34"/>
                          <a:ea typeface="+mn-ea"/>
                          <a:cs typeface="BrowalliaUPC" pitchFamily="34" charset="-34"/>
                        </a:rPr>
                        <a:t>Lieutenant</a:t>
                      </a:r>
                      <a:r>
                        <a:rPr lang="th-TH" sz="1200" i="0" kern="1200" dirty="0" smtClean="0">
                          <a:solidFill>
                            <a:schemeClr val="tx1"/>
                          </a:solidFill>
                          <a:latin typeface="BrowalliaUPC" pitchFamily="34" charset="-34"/>
                          <a:ea typeface="+mn-ea"/>
                          <a:cs typeface="BrowalliaUPC" pitchFamily="34" charset="-34"/>
                        </a:rPr>
                        <a:t> </a:t>
                      </a:r>
                      <a:r>
                        <a:rPr lang="th-TH" sz="1200" i="0" kern="1200" dirty="0" err="1" smtClean="0">
                          <a:solidFill>
                            <a:schemeClr val="tx1"/>
                          </a:solidFill>
                          <a:latin typeface="BrowalliaUPC" pitchFamily="34" charset="-34"/>
                          <a:ea typeface="+mn-ea"/>
                          <a:cs typeface="BrowalliaUPC" pitchFamily="34" charset="-34"/>
                        </a:rPr>
                        <a:t>General</a:t>
                      </a:r>
                      <a:r>
                        <a:rPr lang="th-TH" sz="1200" i="0" kern="1200" dirty="0" smtClean="0">
                          <a:solidFill>
                            <a:schemeClr val="tx1"/>
                          </a:solidFill>
                          <a:latin typeface="BrowalliaUPC" pitchFamily="34" charset="-34"/>
                          <a:ea typeface="+mn-ea"/>
                          <a:cs typeface="BrowalliaUPC" pitchFamily="34" charset="-34"/>
                        </a:rPr>
                        <a:t>     </a:t>
                      </a:r>
                      <a:r>
                        <a:rPr lang="th-TH" sz="1200" i="0" kern="1200" dirty="0" err="1" smtClean="0">
                          <a:solidFill>
                            <a:schemeClr val="tx1"/>
                          </a:solidFill>
                          <a:latin typeface="BrowalliaUPC" pitchFamily="34" charset="-34"/>
                          <a:ea typeface="+mn-ea"/>
                          <a:cs typeface="BrowalliaUPC" pitchFamily="34" charset="-34"/>
                        </a:rPr>
                        <a:t>Nopkao</a:t>
                      </a:r>
                      <a:r>
                        <a:rPr lang="th-TH" sz="1200" i="0" kern="1200" dirty="0" smtClean="0">
                          <a:solidFill>
                            <a:schemeClr val="tx1"/>
                          </a:solidFill>
                          <a:latin typeface="BrowalliaUPC" pitchFamily="34" charset="-34"/>
                          <a:ea typeface="+mn-ea"/>
                          <a:cs typeface="BrowalliaUPC" pitchFamily="34" charset="-34"/>
                        </a:rPr>
                        <a:t> </a:t>
                      </a:r>
                      <a:r>
                        <a:rPr lang="th-TH" sz="1200" i="0" kern="1200" dirty="0" err="1" smtClean="0">
                          <a:solidFill>
                            <a:schemeClr val="tx1"/>
                          </a:solidFill>
                          <a:latin typeface="BrowalliaUPC" pitchFamily="34" charset="-34"/>
                          <a:ea typeface="+mn-ea"/>
                          <a:cs typeface="BrowalliaUPC" pitchFamily="34" charset="-34"/>
                        </a:rPr>
                        <a:t>Thanyasiri</a:t>
                      </a:r>
                      <a:r>
                        <a:rPr lang="en-US" sz="1200" baseline="30000" dirty="0" smtClean="0">
                          <a:effectLst/>
                          <a:latin typeface="CordiaUPC" pitchFamily="34" charset="-34"/>
                          <a:cs typeface="CordiaUPC" pitchFamily="34" charset="-34"/>
                        </a:rPr>
                        <a:t>/2</a:t>
                      </a:r>
                      <a:endParaRPr lang="en-US" sz="12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a:effectLst/>
                          <a:latin typeface="CordiaUPC" pitchFamily="34" charset="-34"/>
                          <a:cs typeface="CordiaUPC" pitchFamily="34" charset="-34"/>
                        </a:rPr>
                        <a:t>7</a:t>
                      </a:r>
                      <a:endParaRPr lang="en-US" sz="140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a:effectLst/>
                          <a:latin typeface="CordiaUPC" pitchFamily="34" charset="-34"/>
                          <a:cs typeface="CordiaUPC" pitchFamily="34" charset="-34"/>
                        </a:rPr>
                        <a:t>4</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smtClean="0">
                          <a:effectLst/>
                          <a:latin typeface="CordiaUPC" pitchFamily="34" charset="-34"/>
                          <a:ea typeface="+mn-ea"/>
                          <a:cs typeface="CordiaUPC" pitchFamily="34" charset="-34"/>
                        </a:rPr>
                        <a:t>-</a:t>
                      </a:r>
                      <a:endParaRPr lang="en-US" sz="1400" dirty="0">
                        <a:effectLst/>
                        <a:latin typeface="CordiaUPC" pitchFamily="34" charset="-34"/>
                        <a:ea typeface="Cordia New"/>
                        <a:cs typeface="CordiaUPC" pitchFamily="34" charset="-34"/>
                      </a:endParaRPr>
                    </a:p>
                  </a:txBody>
                  <a:tcPr marL="68580" marR="68580" marT="0" marB="0">
                    <a:noFill/>
                  </a:tcPr>
                </a:tc>
                <a:tc>
                  <a:txBody>
                    <a:bodyPr/>
                    <a:lstStyle/>
                    <a:p>
                      <a:pPr indent="457200" algn="l">
                        <a:spcAft>
                          <a:spcPts val="0"/>
                        </a:spcAft>
                      </a:pPr>
                      <a:r>
                        <a:rPr lang="th-TH" sz="1400" dirty="0" smtClean="0">
                          <a:effectLst/>
                          <a:latin typeface="CordiaUPC" pitchFamily="34" charset="-34"/>
                          <a:ea typeface="+mn-ea"/>
                          <a:cs typeface="CordiaUPC" pitchFamily="34" charset="-34"/>
                        </a:rPr>
                        <a:t>-</a:t>
                      </a:r>
                      <a:endParaRPr lang="en-US" sz="1400" dirty="0">
                        <a:effectLst/>
                        <a:latin typeface="CordiaUPC" pitchFamily="34" charset="-34"/>
                        <a:ea typeface="Cordia New"/>
                        <a:cs typeface="CordiaUPC" pitchFamily="34" charset="-34"/>
                      </a:endParaRPr>
                    </a:p>
                  </a:txBody>
                  <a:tcPr marL="68580" marR="68580" marT="0" marB="0">
                    <a:noFill/>
                  </a:tcPr>
                </a:tc>
              </a:tr>
              <a:tr h="198022">
                <a:tc>
                  <a:txBody>
                    <a:bodyPr/>
                    <a:lstStyle/>
                    <a:p>
                      <a:pPr indent="457200" algn="thaiDist">
                        <a:spcAft>
                          <a:spcPts val="0"/>
                        </a:spcAft>
                      </a:pPr>
                      <a:r>
                        <a:rPr lang="th-TH" sz="1200" dirty="0">
                          <a:effectLst/>
                          <a:latin typeface="CordiaUPC" pitchFamily="34" charset="-34"/>
                          <a:cs typeface="CordiaUPC" pitchFamily="34" charset="-34"/>
                        </a:rPr>
                        <a:t>8</a:t>
                      </a:r>
                      <a:r>
                        <a:rPr lang="th-TH" sz="1200" dirty="0" smtClean="0">
                          <a:effectLst/>
                          <a:latin typeface="CordiaUPC" pitchFamily="34" charset="-34"/>
                          <a:cs typeface="CordiaUPC" pitchFamily="34" charset="-34"/>
                        </a:rPr>
                        <a:t>.</a:t>
                      </a:r>
                      <a:r>
                        <a:rPr lang="en-GB" sz="1200" dirty="0" smtClean="0"/>
                        <a:t> </a:t>
                      </a:r>
                      <a:r>
                        <a:rPr lang="en-GB" sz="1200" dirty="0" err="1" smtClean="0"/>
                        <a:t>Assoc</a:t>
                      </a:r>
                      <a:r>
                        <a:rPr lang="en-GB" sz="1200" dirty="0" smtClean="0"/>
                        <a:t> Prof Dr </a:t>
                      </a:r>
                      <a:r>
                        <a:rPr lang="en-GB" sz="1200" dirty="0" err="1" smtClean="0"/>
                        <a:t>Pasu</a:t>
                      </a:r>
                      <a:r>
                        <a:rPr lang="en-GB" sz="1200" dirty="0" smtClean="0"/>
                        <a:t> </a:t>
                      </a:r>
                      <a:r>
                        <a:rPr lang="en-GB" sz="1200" dirty="0" err="1" smtClean="0"/>
                        <a:t>Decharin</a:t>
                      </a:r>
                      <a:r>
                        <a:rPr lang="en-GB" sz="1200" dirty="0" smtClean="0"/>
                        <a:t> </a:t>
                      </a:r>
                      <a:r>
                        <a:rPr lang="en-US" sz="1200" baseline="30000" dirty="0" smtClean="0">
                          <a:effectLst/>
                          <a:latin typeface="CordiaUPC" pitchFamily="34" charset="-34"/>
                          <a:cs typeface="CordiaUPC" pitchFamily="34" charset="-34"/>
                        </a:rPr>
                        <a:t>/</a:t>
                      </a:r>
                      <a:r>
                        <a:rPr lang="th-TH" sz="1200" baseline="30000" dirty="0">
                          <a:effectLst/>
                          <a:latin typeface="CordiaUPC" pitchFamily="34" charset="-34"/>
                          <a:cs typeface="CordiaUPC" pitchFamily="34" charset="-34"/>
                        </a:rPr>
                        <a:t>2</a:t>
                      </a:r>
                      <a:endParaRPr lang="en-US" sz="1200" dirty="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indent="457200" algn="l">
                        <a:spcAft>
                          <a:spcPts val="0"/>
                        </a:spcAft>
                      </a:pPr>
                      <a:r>
                        <a:rPr lang="th-TH" sz="1400">
                          <a:effectLst/>
                          <a:latin typeface="CordiaUPC" pitchFamily="34" charset="-34"/>
                          <a:cs typeface="CordiaUPC" pitchFamily="34" charset="-34"/>
                        </a:rPr>
                        <a:t>1</a:t>
                      </a:r>
                      <a:endParaRPr lang="en-US" sz="140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indent="457200" algn="l">
                        <a:spcAft>
                          <a:spcPts val="0"/>
                        </a:spcAft>
                      </a:pPr>
                      <a:r>
                        <a:rPr lang="th-TH" sz="1400" dirty="0">
                          <a:effectLst/>
                          <a:latin typeface="CordiaUPC" pitchFamily="34" charset="-34"/>
                          <a:cs typeface="CordiaUPC" pitchFamily="34" charset="-34"/>
                        </a:rPr>
                        <a:t>1</a:t>
                      </a:r>
                      <a:endParaRPr lang="en-US" sz="1400" dirty="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indent="457200" algn="l">
                        <a:spcAft>
                          <a:spcPts val="0"/>
                        </a:spcAft>
                      </a:pPr>
                      <a:r>
                        <a:rPr lang="th-TH" sz="1400" dirty="0" smtClean="0">
                          <a:effectLst/>
                          <a:latin typeface="CordiaUPC" pitchFamily="34" charset="-34"/>
                          <a:ea typeface="+mn-ea"/>
                          <a:cs typeface="CordiaUPC" pitchFamily="34" charset="-34"/>
                        </a:rPr>
                        <a:t>7</a:t>
                      </a:r>
                      <a:endParaRPr lang="en-US" sz="1400" dirty="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c>
                  <a:txBody>
                    <a:bodyPr/>
                    <a:lstStyle/>
                    <a:p>
                      <a:pPr indent="457200" algn="l">
                        <a:spcAft>
                          <a:spcPts val="0"/>
                        </a:spcAft>
                      </a:pPr>
                      <a:r>
                        <a:rPr lang="th-TH" sz="1400" dirty="0" smtClean="0">
                          <a:effectLst/>
                          <a:latin typeface="CordiaUPC" pitchFamily="34" charset="-34"/>
                          <a:ea typeface="+mn-ea"/>
                          <a:cs typeface="CordiaUPC" pitchFamily="34" charset="-34"/>
                        </a:rPr>
                        <a:t>6</a:t>
                      </a:r>
                      <a:endParaRPr lang="en-US" sz="1400" dirty="0">
                        <a:effectLst/>
                        <a:latin typeface="CordiaUPC" pitchFamily="34" charset="-34"/>
                        <a:ea typeface="Cordia New"/>
                        <a:cs typeface="CordiaUPC" pitchFamily="34" charset="-34"/>
                      </a:endParaRPr>
                    </a:p>
                  </a:txBody>
                  <a:tcPr marL="68580" marR="68580" marT="0" marB="0">
                    <a:lnB w="12700" cap="flat" cmpd="sng" algn="ctr">
                      <a:solidFill>
                        <a:srgbClr val="00B0F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สี่เหลี่ยมผืนผ้า 3"/>
          <p:cNvSpPr/>
          <p:nvPr/>
        </p:nvSpPr>
        <p:spPr>
          <a:xfrm>
            <a:off x="476672" y="560512"/>
            <a:ext cx="5832648" cy="9171742"/>
          </a:xfrm>
          <a:prstGeom prst="rect">
            <a:avLst/>
          </a:prstGeom>
        </p:spPr>
        <p:txBody>
          <a:bodyPr wrap="square">
            <a:spAutoFit/>
          </a:bodyPr>
          <a:lstStyle/>
          <a:p>
            <a:r>
              <a:rPr lang="en-US" sz="1400" dirty="0" smtClean="0">
                <a:latin typeface="CordiaUPC" pitchFamily="34" charset="-34"/>
                <a:cs typeface="CordiaUPC" pitchFamily="34" charset="-34"/>
              </a:rPr>
              <a:t>uses </a:t>
            </a:r>
            <a:r>
              <a:rPr lang="en-US" sz="1400" dirty="0">
                <a:latin typeface="CordiaUPC" pitchFamily="34" charset="-34"/>
                <a:cs typeface="CordiaUPC" pitchFamily="34" charset="-34"/>
              </a:rPr>
              <a:t>these policies consistently and discrete with carefully as well as sufficient disclosed the significant information in the note to financial statements.</a:t>
            </a:r>
          </a:p>
          <a:p>
            <a:r>
              <a:rPr lang="en-US" sz="1400" b="1" dirty="0" smtClean="0">
                <a:latin typeface="CordiaUPC" pitchFamily="34" charset="-34"/>
                <a:cs typeface="CordiaUPC" pitchFamily="34" charset="-34"/>
              </a:rPr>
              <a:t>(</a:t>
            </a:r>
            <a:r>
              <a:rPr lang="th-TH" sz="1400" b="1" dirty="0">
                <a:latin typeface="CordiaUPC" pitchFamily="34" charset="-34"/>
                <a:cs typeface="CordiaUPC" pitchFamily="34" charset="-34"/>
              </a:rPr>
              <a:t>8) </a:t>
            </a:r>
            <a:r>
              <a:rPr lang="en-US" sz="1400" b="1" dirty="0">
                <a:latin typeface="CordiaUPC" pitchFamily="34" charset="-34"/>
                <a:cs typeface="CordiaUPC" pitchFamily="34" charset="-34"/>
              </a:rPr>
              <a:t>Investors Relationship</a:t>
            </a:r>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The Board of Directors focuses on the important in disclose the finance and non-finance information therefore the Company has a policy to disclose correctness, completeness, on timely basis and transparency in accordance with the standards and regulations of The Stock Exchange of Thailand.  The Company will present this information to all shareholders, investors and stakeholders equally in order to understand the Company clearly and correctly then people will accept the Company and being interested to invest.  Moreover, the Company will receive the good public view which is the one target and strategy of the Company.</a:t>
            </a:r>
            <a:endParaRPr lang="th-TH" sz="1400" dirty="0" smtClean="0">
              <a:latin typeface="CordiaUPC" pitchFamily="34" charset="-34"/>
              <a:cs typeface="CordiaUPC" pitchFamily="34" charset="-34"/>
            </a:endParaRPr>
          </a:p>
          <a:p>
            <a:pPr algn="just"/>
            <a:r>
              <a:rPr lang="en-US" sz="1400" b="1" dirty="0">
                <a:latin typeface="CordiaUPC" pitchFamily="34" charset="-34"/>
                <a:cs typeface="CordiaUPC" pitchFamily="34" charset="-34"/>
              </a:rPr>
              <a:t>(</a:t>
            </a:r>
            <a:r>
              <a:rPr lang="th-TH" sz="1400" b="1" dirty="0">
                <a:latin typeface="CordiaUPC" pitchFamily="34" charset="-34"/>
                <a:cs typeface="CordiaUPC" pitchFamily="34" charset="-34"/>
              </a:rPr>
              <a:t>9)  </a:t>
            </a:r>
            <a:r>
              <a:rPr lang="en-US" sz="1400" b="1" dirty="0">
                <a:latin typeface="CordiaUPC" pitchFamily="34" charset="-34"/>
                <a:cs typeface="CordiaUPC" pitchFamily="34" charset="-34"/>
              </a:rPr>
              <a:t>Information Disclosure and Transparency</a:t>
            </a:r>
          </a:p>
          <a:p>
            <a:pPr algn="just">
              <a:tabLst>
                <a:tab pos="361950" algn="l"/>
              </a:tabLst>
            </a:pPr>
            <a:r>
              <a:rPr lang="en-US" sz="1400" dirty="0" smtClean="0">
                <a:latin typeface="CordiaUPC" pitchFamily="34" charset="-34"/>
                <a:cs typeface="CordiaUPC" pitchFamily="34" charset="-34"/>
              </a:rPr>
              <a:t>The </a:t>
            </a:r>
            <a:r>
              <a:rPr lang="en-US" sz="1400" dirty="0">
                <a:latin typeface="CordiaUPC" pitchFamily="34" charset="-34"/>
                <a:cs typeface="CordiaUPC" pitchFamily="34" charset="-34"/>
              </a:rPr>
              <a:t>Company places importance on the disclosure of information accurately, completely, transparently and freely both for financial statements and general information, and also other information that would impact the price of the Company property. And to ensure that the investors and all other related parties have free access to the information, these information are to be </a:t>
            </a:r>
            <a:r>
              <a:rPr lang="en-US" sz="1400" dirty="0" err="1">
                <a:latin typeface="CordiaUPC" pitchFamily="34" charset="-34"/>
                <a:cs typeface="CordiaUPC" pitchFamily="34" charset="-34"/>
              </a:rPr>
              <a:t>publicised</a:t>
            </a:r>
            <a:r>
              <a:rPr lang="en-US" sz="1400" dirty="0">
                <a:latin typeface="CordiaUPC" pitchFamily="34" charset="-34"/>
                <a:cs typeface="CordiaUPC" pitchFamily="34" charset="-34"/>
              </a:rPr>
              <a:t> through different media channels such as website of the Stock Exchange of Thailand, form 56-1, annual reports, and at the Annual General Meeting of shareholders</a:t>
            </a:r>
            <a:r>
              <a:rPr lang="en-US" sz="1400" dirty="0" smtClean="0">
                <a:latin typeface="CordiaUPC" pitchFamily="34" charset="-34"/>
                <a:cs typeface="CordiaUPC" pitchFamily="34" charset="-34"/>
              </a:rPr>
              <a:t>.</a:t>
            </a:r>
          </a:p>
          <a:p>
            <a:pPr algn="just">
              <a:tabLst>
                <a:tab pos="361950" algn="l"/>
              </a:tabLst>
            </a:pPr>
            <a:endParaRPr lang="en-US" sz="1400" dirty="0">
              <a:latin typeface="CordiaUPC" pitchFamily="34" charset="-34"/>
              <a:cs typeface="CordiaUPC" pitchFamily="34" charset="-34"/>
            </a:endParaRPr>
          </a:p>
          <a:p>
            <a:pPr algn="just"/>
            <a:r>
              <a:rPr lang="en-US" sz="1600" b="1" dirty="0">
                <a:latin typeface="CordiaUPC" pitchFamily="34" charset="-34"/>
                <a:cs typeface="CordiaUPC" pitchFamily="34" charset="-34"/>
              </a:rPr>
              <a:t>Protection of Inside Information Usage for Executives</a:t>
            </a:r>
          </a:p>
          <a:p>
            <a:pPr algn="just"/>
            <a:endParaRPr lang="en-US" sz="1400" dirty="0">
              <a:latin typeface="CordiaUPC" pitchFamily="34" charset="-34"/>
              <a:cs typeface="CordiaUPC" pitchFamily="34" charset="-34"/>
            </a:endParaRPr>
          </a:p>
          <a:p>
            <a:pPr>
              <a:tabLst>
                <a:tab pos="361950" algn="l"/>
              </a:tabLst>
            </a:pPr>
            <a:r>
              <a:rPr lang="en-US" sz="1400" dirty="0">
                <a:latin typeface="CordiaUPC" pitchFamily="34" charset="-34"/>
                <a:cs typeface="CordiaUPC" pitchFamily="34" charset="-34"/>
              </a:rPr>
              <a:t>The Company has a policy and procedure for using the inside information especially, the information which has not disclosed to public yet  to protect the seeking for their own interests as well as for securities trading benefits as followings:</a:t>
            </a:r>
          </a:p>
          <a:p>
            <a:pPr>
              <a:tabLst>
                <a:tab pos="361950" algn="l"/>
              </a:tabLst>
            </a:pPr>
            <a:endParaRPr lang="en-US" sz="1400" dirty="0">
              <a:latin typeface="CordiaUPC" pitchFamily="34" charset="-34"/>
              <a:cs typeface="CordiaUPC" pitchFamily="34" charset="-34"/>
            </a:endParaRPr>
          </a:p>
          <a:p>
            <a:pPr algn="just">
              <a:buFont typeface="Arial" pitchFamily="34" charset="0"/>
              <a:buChar char="•"/>
              <a:tabLst>
                <a:tab pos="361950" algn="l"/>
              </a:tabLst>
            </a:pP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To</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educate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directors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executives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in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all</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functions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about</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responsibility</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to</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report</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each</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person’s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securities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holding</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holding</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of</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securities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by</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his</a:t>
            </a:r>
            <a:r>
              <a:rPr lang="th-TH" sz="1400" dirty="0">
                <a:latin typeface="CordiaUPC" pitchFamily="34" charset="-34"/>
                <a:cs typeface="CordiaUPC" pitchFamily="34" charset="-34"/>
              </a:rPr>
              <a:t>/</a:t>
            </a:r>
            <a:r>
              <a:rPr lang="th-TH" sz="1400" dirty="0" err="1">
                <a:latin typeface="CordiaUPC" pitchFamily="34" charset="-34"/>
                <a:cs typeface="CordiaUPC" pitchFamily="34" charset="-34"/>
              </a:rPr>
              <a:t>her</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spouse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minor</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children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to</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Securities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Exchange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Commission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Stock</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Exchange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of</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Thailand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under</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section</a:t>
            </a:r>
            <a:r>
              <a:rPr lang="th-TH" sz="1400" dirty="0">
                <a:latin typeface="CordiaUPC" pitchFamily="34" charset="-34"/>
                <a:cs typeface="CordiaUPC" pitchFamily="34" charset="-34"/>
              </a:rPr>
              <a:t> 59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penal</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provision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under</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section</a:t>
            </a:r>
            <a:r>
              <a:rPr lang="th-TH" sz="1400" dirty="0">
                <a:latin typeface="CordiaUPC" pitchFamily="34" charset="-34"/>
                <a:cs typeface="CordiaUPC" pitchFamily="34" charset="-34"/>
              </a:rPr>
              <a:t> 275 </a:t>
            </a:r>
            <a:r>
              <a:rPr lang="th-TH" sz="1400" dirty="0" err="1">
                <a:latin typeface="CordiaUPC" pitchFamily="34" charset="-34"/>
                <a:cs typeface="CordiaUPC" pitchFamily="34" charset="-34"/>
              </a:rPr>
              <a:t>notified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in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Securities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Exchange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Act</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B.E</a:t>
            </a:r>
            <a:r>
              <a:rPr lang="th-TH" sz="1400" dirty="0">
                <a:latin typeface="CordiaUPC" pitchFamily="34" charset="-34"/>
                <a:cs typeface="CordiaUPC" pitchFamily="34" charset="-34"/>
              </a:rPr>
              <a:t>. 2535. </a:t>
            </a:r>
          </a:p>
          <a:p>
            <a:pPr algn="just">
              <a:buFont typeface="Arial" pitchFamily="34" charset="0"/>
              <a:buChar char="•"/>
              <a:tabLst>
                <a:tab pos="361950" algn="l"/>
              </a:tabLst>
            </a:pP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Company</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assigns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executives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to</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report</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change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in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securities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holding</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to</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Securities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Exchange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Commission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Stock</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Exchange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of</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Thailand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under</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section</a:t>
            </a:r>
            <a:r>
              <a:rPr lang="th-TH" sz="1400" dirty="0">
                <a:latin typeface="CordiaUPC" pitchFamily="34" charset="-34"/>
                <a:cs typeface="CordiaUPC" pitchFamily="34" charset="-34"/>
              </a:rPr>
              <a:t> 59 </a:t>
            </a:r>
            <a:r>
              <a:rPr lang="th-TH" sz="1400" dirty="0" err="1">
                <a:latin typeface="CordiaUPC" pitchFamily="34" charset="-34"/>
                <a:cs typeface="CordiaUPC" pitchFamily="34" charset="-34"/>
              </a:rPr>
              <a:t>notified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in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Securities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Exchange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Act</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B.E</a:t>
            </a:r>
            <a:r>
              <a:rPr lang="th-TH" sz="1400" dirty="0">
                <a:latin typeface="CordiaUPC" pitchFamily="34" charset="-34"/>
                <a:cs typeface="CordiaUPC" pitchFamily="34" charset="-34"/>
              </a:rPr>
              <a:t>. 2535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to</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submit</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copy</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report</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to</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Company</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in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same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day</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of</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submission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report</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to</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Securities</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Exchange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Commission</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and</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Stock</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Exchange</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of</a:t>
            </a:r>
            <a:r>
              <a:rPr lang="th-TH" sz="1400" dirty="0">
                <a:latin typeface="CordiaUPC" pitchFamily="34" charset="-34"/>
                <a:cs typeface="CordiaUPC" pitchFamily="34" charset="-34"/>
              </a:rPr>
              <a:t> </a:t>
            </a:r>
            <a:r>
              <a:rPr lang="th-TH" sz="1400" dirty="0" err="1">
                <a:latin typeface="CordiaUPC" pitchFamily="34" charset="-34"/>
                <a:cs typeface="CordiaUPC" pitchFamily="34" charset="-34"/>
              </a:rPr>
              <a:t>Thailand</a:t>
            </a:r>
            <a:r>
              <a:rPr lang="th-TH" sz="1400" dirty="0">
                <a:latin typeface="CordiaUPC" pitchFamily="34" charset="-34"/>
                <a:cs typeface="CordiaUPC" pitchFamily="34" charset="-34"/>
              </a:rPr>
              <a:t>. </a:t>
            </a:r>
          </a:p>
          <a:p>
            <a:pPr algn="just">
              <a:buFont typeface="Arial" pitchFamily="34" charset="0"/>
              <a:buChar char="•"/>
              <a:tabLst>
                <a:tab pos="361950" algn="l"/>
              </a:tabLst>
            </a:pPr>
            <a:r>
              <a:rPr lang="th-TH" sz="1400" dirty="0">
                <a:latin typeface="CordiaUPC" pitchFamily="34" charset="-34"/>
                <a:cs typeface="CordiaUPC" pitchFamily="34" charset="-34"/>
              </a:rPr>
              <a:t>            </a:t>
            </a:r>
            <a:r>
              <a:rPr lang="en-US" sz="1400" dirty="0">
                <a:latin typeface="CordiaUPC" pitchFamily="34" charset="-34"/>
                <a:cs typeface="CordiaUPC" pitchFamily="34" charset="-34"/>
              </a:rPr>
              <a:t>The Company will send the memorandum to inform the executives who receives the significant inside information which will affect to the change in securities price to refrain trading in securities for the period of one month before the financial statement and inside information public and prohibit disclosing this significant information to any other persons</a:t>
            </a:r>
          </a:p>
          <a:p>
            <a:pPr algn="just">
              <a:tabLst>
                <a:tab pos="361950" algn="l"/>
              </a:tabLst>
            </a:pPr>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The company has set the penalty by nature as appropriate however the Company will use the maximum penalty if it is proven that the executives or other related party use the internal information or behave in a way that make the Company or shareholders being damaged and ruin.  The maximum penalty is the dismissal from the Company without any compensation.</a:t>
            </a:r>
            <a:endParaRPr lang="th-TH" sz="1400" dirty="0">
              <a:latin typeface="CordiaUPC" pitchFamily="34" charset="-34"/>
              <a:cs typeface="CordiaUPC" pitchFamily="34" charset="-34"/>
            </a:endParaRPr>
          </a:p>
        </p:txBody>
      </p:sp>
      <p:sp>
        <p:nvSpPr>
          <p:cNvPr id="3" name="TextBox 2"/>
          <p:cNvSpPr txBox="1"/>
          <p:nvPr/>
        </p:nvSpPr>
        <p:spPr>
          <a:xfrm>
            <a:off x="3268799"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42</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275331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23844"/>
            <a:ext cx="5857916" cy="10587514"/>
          </a:xfrm>
          <a:prstGeom prst="rect">
            <a:avLst/>
          </a:prstGeom>
          <a:noFill/>
        </p:spPr>
        <p:txBody>
          <a:bodyPr wrap="square" rtlCol="0">
            <a:spAutoFit/>
          </a:bodyPr>
          <a:lstStyle/>
          <a:p>
            <a:pPr algn="just"/>
            <a:r>
              <a:rPr lang="en-US" sz="1400" b="1" dirty="0"/>
              <a:t>Business Ethics</a:t>
            </a:r>
            <a:endParaRPr lang="en-US" sz="1400" dirty="0"/>
          </a:p>
          <a:p>
            <a:pPr algn="just"/>
            <a:r>
              <a:rPr lang="en-US" sz="1400" dirty="0" smtClean="0"/>
              <a:t>The </a:t>
            </a:r>
            <a:r>
              <a:rPr lang="en-US" sz="1400" dirty="0"/>
              <a:t>Company intends to operate the business with integrity, ethics, compliance with the law, and the responsibility for the overall economy and the society, by adhering to the following virtues: honesty, justice, transparency, and benefits for shareholders and stakeholders – as a good practice. The company, therefore, has written up a set of ethical guidelines for executives and employees of all levels to adhere to, to disseminate a good image of the company in order to gain society’s confidence.  The business approach is as follows.</a:t>
            </a:r>
          </a:p>
          <a:p>
            <a:pPr algn="just"/>
            <a:r>
              <a:rPr lang="en-US" sz="1400" dirty="0"/>
              <a:t> </a:t>
            </a:r>
          </a:p>
          <a:p>
            <a:pPr marL="285750" indent="-285750" algn="just">
              <a:buFont typeface="Arial" pitchFamily="34" charset="0"/>
              <a:buChar char="•"/>
            </a:pPr>
            <a:r>
              <a:rPr lang="en-US" sz="1400" dirty="0" smtClean="0"/>
              <a:t>The </a:t>
            </a:r>
            <a:r>
              <a:rPr lang="en-US" sz="1400" dirty="0"/>
              <a:t>Company operates legal business, does not engage in unlawful business operations, and encourage employees to abide by the law.</a:t>
            </a:r>
          </a:p>
          <a:p>
            <a:pPr marL="285750" indent="-285750" algn="just">
              <a:buFont typeface="Arial" pitchFamily="34" charset="0"/>
              <a:buChar char="•"/>
            </a:pPr>
            <a:r>
              <a:rPr lang="en-US" sz="1400" dirty="0" smtClean="0"/>
              <a:t>The </a:t>
            </a:r>
            <a:r>
              <a:rPr lang="en-US" sz="1400" dirty="0"/>
              <a:t>Company operates its business with integrity, including accurate accounting records. It also spends budget economically and with transparency, while evaluating investment projects with honesty, accuracy, and transparency within the set principles.</a:t>
            </a:r>
          </a:p>
          <a:p>
            <a:pPr marL="285750" indent="-285750" algn="just">
              <a:buFont typeface="Arial" pitchFamily="34" charset="0"/>
              <a:buChar char="•"/>
            </a:pPr>
            <a:r>
              <a:rPr lang="en-US" sz="1400" dirty="0" smtClean="0"/>
              <a:t>The </a:t>
            </a:r>
            <a:r>
              <a:rPr lang="en-US" sz="1400" dirty="0"/>
              <a:t>company strongly believes that honesty, ethics, and virtue are the foundation of sustainable business operation.</a:t>
            </a:r>
          </a:p>
          <a:p>
            <a:pPr marL="285750" indent="-285750" algn="just">
              <a:buFont typeface="Arial" pitchFamily="34" charset="0"/>
              <a:buChar char="•"/>
            </a:pPr>
            <a:r>
              <a:rPr lang="en-US" sz="1400" dirty="0" smtClean="0"/>
              <a:t>The </a:t>
            </a:r>
            <a:r>
              <a:rPr lang="en-US" sz="1400" dirty="0"/>
              <a:t>company only conducts and supports the conduct of lawful activities and transactions according to the </a:t>
            </a:r>
            <a:r>
              <a:rPr lang="en-US" sz="1400" dirty="0" err="1"/>
              <a:t>organisation’s</a:t>
            </a:r>
            <a:r>
              <a:rPr lang="en-US" sz="1400" dirty="0"/>
              <a:t> ethical principles.</a:t>
            </a:r>
          </a:p>
          <a:p>
            <a:endParaRPr lang="en-US" sz="1200" b="1" dirty="0" smtClean="0">
              <a:latin typeface="CordiaUPC" pitchFamily="34" charset="-34"/>
              <a:cs typeface="CordiaUPC" pitchFamily="34" charset="-34"/>
            </a:endParaRPr>
          </a:p>
          <a:p>
            <a:r>
              <a:rPr lang="en-US" sz="1800" b="1" dirty="0" smtClean="0">
                <a:latin typeface="CordiaUPC" pitchFamily="34" charset="-34"/>
                <a:cs typeface="CordiaUPC" pitchFamily="34" charset="-34"/>
              </a:rPr>
              <a:t>Anti-Corruption </a:t>
            </a:r>
            <a:r>
              <a:rPr lang="en-US" sz="1800" b="1" dirty="0">
                <a:latin typeface="CordiaUPC" pitchFamily="34" charset="-34"/>
                <a:cs typeface="CordiaUPC" pitchFamily="34" charset="-34"/>
              </a:rPr>
              <a:t>Policy</a:t>
            </a:r>
          </a:p>
          <a:p>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The </a:t>
            </a:r>
            <a:r>
              <a:rPr lang="en-US" sz="1400" dirty="0">
                <a:latin typeface="CordiaUPC" pitchFamily="34" charset="-34"/>
                <a:cs typeface="CordiaUPC" pitchFamily="34" charset="-34"/>
              </a:rPr>
              <a:t>company </a:t>
            </a:r>
            <a:r>
              <a:rPr lang="en-US" sz="1400" dirty="0" err="1">
                <a:latin typeface="CordiaUPC" pitchFamily="34" charset="-34"/>
                <a:cs typeface="CordiaUPC" pitchFamily="34" charset="-34"/>
              </a:rPr>
              <a:t>realises</a:t>
            </a:r>
            <a:r>
              <a:rPr lang="en-US" sz="1400" dirty="0">
                <a:latin typeface="CordiaUPC" pitchFamily="34" charset="-34"/>
                <a:cs typeface="CordiaUPC" pitchFamily="34" charset="-34"/>
              </a:rPr>
              <a:t> the importance of the business operations under good governance principles by putting emphasis on honesty, transparency, responsibility, and awareness of rules and regulations set by the law and by relevant standards. In 2015, the company decided to sign up for the “Alliance of Anti-Corruption Practices in Private Sector” to express the company’s determination to eradicate any forms of corruption.</a:t>
            </a:r>
          </a:p>
          <a:p>
            <a:pPr algn="just"/>
            <a:r>
              <a:rPr lang="en-US" sz="1400" dirty="0">
                <a:latin typeface="CordiaUPC" pitchFamily="34" charset="-34"/>
                <a:cs typeface="CordiaUPC" pitchFamily="34" charset="-34"/>
              </a:rPr>
              <a:t> </a:t>
            </a:r>
          </a:p>
          <a:p>
            <a:pPr algn="just"/>
            <a:r>
              <a:rPr lang="en-US" sz="1400" dirty="0">
                <a:latin typeface="CordiaUPC" pitchFamily="34" charset="-34"/>
                <a:cs typeface="CordiaUPC" pitchFamily="34" charset="-34"/>
              </a:rPr>
              <a:t>To guarantee that the company has laid out a series of policy to set responsibilities, procedures, and regulations on appropriate actions to prevent any corrupted activities in the company’s business transactions. And to prevent the risk of corrupted activities, the company has written up a set of “Anti-Corruption Guidelines” to express clear policy in operating business, so that the company advances itself to the promising sustainable development</a:t>
            </a:r>
            <a:r>
              <a:rPr lang="en-US" sz="1400" dirty="0" smtClean="0">
                <a:latin typeface="CordiaUPC" pitchFamily="34" charset="-34"/>
                <a:cs typeface="CordiaUPC" pitchFamily="34" charset="-34"/>
              </a:rPr>
              <a:t>.</a:t>
            </a:r>
          </a:p>
          <a:p>
            <a:pPr algn="just"/>
            <a:endParaRPr lang="en-US" sz="1400" dirty="0">
              <a:latin typeface="CordiaUPC" pitchFamily="34" charset="-34"/>
              <a:cs typeface="CordiaUPC" pitchFamily="34" charset="-34"/>
            </a:endParaRPr>
          </a:p>
          <a:p>
            <a:pPr algn="just"/>
            <a:r>
              <a:rPr lang="en-US" sz="1400" dirty="0">
                <a:latin typeface="CordiaUPC" pitchFamily="34" charset="-34"/>
                <a:cs typeface="CordiaUPC" pitchFamily="34" charset="-34"/>
              </a:rPr>
              <a:t>This report only reveals certain parts of the “Anti-Corruption Policies”, the full article on anti-corruption policies are available for viewing on the company’s web site www.krungthai.co.th </a:t>
            </a:r>
          </a:p>
          <a:p>
            <a:pPr algn="thaiDist">
              <a:tabLst>
                <a:tab pos="361950" algn="l"/>
              </a:tabLst>
            </a:pPr>
            <a:endParaRPr lang="en-US" sz="1400" dirty="0">
              <a:latin typeface="CordiaUPC" pitchFamily="34" charset="-34"/>
              <a:cs typeface="CordiaUPC" pitchFamily="34" charset="-34"/>
            </a:endParaRPr>
          </a:p>
          <a:p>
            <a:pPr algn="just"/>
            <a:r>
              <a:rPr lang="en-US" sz="1600" b="1" dirty="0" smtClean="0">
                <a:latin typeface="CordiaUPC" pitchFamily="34" charset="-34"/>
                <a:cs typeface="CordiaUPC" pitchFamily="34" charset="-34"/>
              </a:rPr>
              <a:t>Definition</a:t>
            </a:r>
            <a:endParaRPr lang="en-US" sz="1600" dirty="0">
              <a:latin typeface="CordiaUPC" pitchFamily="34" charset="-34"/>
              <a:cs typeface="CordiaUPC" pitchFamily="34" charset="-34"/>
            </a:endParaRPr>
          </a:p>
          <a:p>
            <a:pPr algn="just"/>
            <a:r>
              <a:rPr lang="en-US" sz="1400" dirty="0" smtClean="0">
                <a:latin typeface="CordiaUPC" pitchFamily="34" charset="-34"/>
                <a:cs typeface="CordiaUPC" pitchFamily="34" charset="-34"/>
              </a:rPr>
              <a:t>Corruption </a:t>
            </a:r>
            <a:r>
              <a:rPr lang="en-US" sz="1400" dirty="0">
                <a:latin typeface="CordiaUPC" pitchFamily="34" charset="-34"/>
                <a:cs typeface="CordiaUPC" pitchFamily="34" charset="-34"/>
              </a:rPr>
              <a:t>means bribery of any forms offered by promising to give, deliberately offering, or asking for money or other benefits other than those specified in the code of conducts for government and private sector workers, or for persons of direct and indirect authority, to coerce or force person or persons to wrongly refraining to perform duties so that the business can go on as planned, so that the business is referred to by suggestion, or so that the business can secure its wrongly-earned benefits. The code of conducts can be exempted on the exception of the law, regulations, announcement, rules, traditions, local traditions, or trading customs.</a:t>
            </a:r>
          </a:p>
          <a:p>
            <a:pPr algn="thaiDist">
              <a:tabLst>
                <a:tab pos="361950" algn="l"/>
              </a:tabLst>
            </a:pPr>
            <a:endParaRPr lang="en-US" sz="1400" dirty="0">
              <a:latin typeface="CordiaUPC" pitchFamily="34" charset="-34"/>
              <a:cs typeface="CordiaUPC" pitchFamily="34" charset="-34"/>
            </a:endParaRPr>
          </a:p>
          <a:p>
            <a:r>
              <a:rPr lang="en-US" sz="1400" dirty="0"/>
              <a:t> </a:t>
            </a:r>
          </a:p>
          <a:p>
            <a:pPr algn="thaiDist"/>
            <a:endParaRPr lang="th-TH" sz="1400" b="1" dirty="0" smtClean="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thaiDist"/>
            <a:endParaRPr lang="en-US" sz="1400" dirty="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43</a:t>
            </a:r>
            <a:endParaRPr lang="th-TH" sz="1200" b="1" dirty="0">
              <a:solidFill>
                <a:srgbClr val="0070C0"/>
              </a:solidFill>
              <a:latin typeface="Cordia New" pitchFamily="34" charset="-34"/>
              <a:cs typeface="Cordia New" pitchFamily="34" charset="-34"/>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Rectangle 3"/>
          <p:cNvSpPr/>
          <p:nvPr/>
        </p:nvSpPr>
        <p:spPr>
          <a:xfrm>
            <a:off x="476672" y="488504"/>
            <a:ext cx="5832648" cy="7478970"/>
          </a:xfrm>
          <a:prstGeom prst="rect">
            <a:avLst/>
          </a:prstGeom>
        </p:spPr>
        <p:txBody>
          <a:bodyPr wrap="square">
            <a:spAutoFit/>
          </a:bodyPr>
          <a:lstStyle/>
          <a:p>
            <a:pPr algn="just"/>
            <a:r>
              <a:rPr lang="en-US" sz="1200" dirty="0">
                <a:latin typeface="CordiaUPC" pitchFamily="34" charset="-34"/>
                <a:cs typeface="CordiaUPC" pitchFamily="34" charset="-34"/>
              </a:rPr>
              <a:t> </a:t>
            </a:r>
            <a:r>
              <a:rPr lang="en-US" sz="1200" b="1" dirty="0" smtClean="0">
                <a:latin typeface="CordiaUPC" pitchFamily="34" charset="-34"/>
                <a:cs typeface="CordiaUPC" pitchFamily="34" charset="-34"/>
              </a:rPr>
              <a:t>Responsibilities</a:t>
            </a:r>
            <a:endParaRPr lang="en-US" sz="1200" dirty="0">
              <a:latin typeface="CordiaUPC" pitchFamily="34" charset="-34"/>
              <a:cs typeface="CordiaUPC" pitchFamily="34" charset="-34"/>
            </a:endParaRPr>
          </a:p>
          <a:p>
            <a:pPr algn="just"/>
            <a:r>
              <a:rPr lang="en-US" sz="1200" dirty="0">
                <a:latin typeface="CordiaUPC" pitchFamily="34" charset="-34"/>
                <a:cs typeface="CordiaUPC" pitchFamily="34" charset="-34"/>
              </a:rPr>
              <a:t> </a:t>
            </a:r>
          </a:p>
          <a:p>
            <a:pPr algn="just"/>
            <a:r>
              <a:rPr lang="en-US" sz="1200" b="1" dirty="0">
                <a:latin typeface="CordiaUPC" pitchFamily="34" charset="-34"/>
                <a:cs typeface="CordiaUPC" pitchFamily="34" charset="-34"/>
              </a:rPr>
              <a:t>1) Member of the Board of Directors</a:t>
            </a:r>
            <a:r>
              <a:rPr lang="en-US" sz="1200" dirty="0">
                <a:latin typeface="CordiaUPC" pitchFamily="34" charset="-34"/>
                <a:cs typeface="CordiaUPC" pitchFamily="34" charset="-34"/>
              </a:rPr>
              <a:t> have the duties to prescribe policies, ensure that the operations happen, and supervise the efficient anti-corruption system so that they can be certain that the executives realize and are aware of the anti-corruption efforts on the level that it has become organizational culture</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pPr algn="just"/>
            <a:r>
              <a:rPr lang="en-US" sz="1200" b="1" dirty="0">
                <a:latin typeface="CordiaUPC" pitchFamily="34" charset="-34"/>
                <a:cs typeface="CordiaUPC" pitchFamily="34" charset="-34"/>
              </a:rPr>
              <a:t>2) Member of the Audit Committee</a:t>
            </a:r>
            <a:r>
              <a:rPr lang="en-US" sz="1200" dirty="0">
                <a:latin typeface="CordiaUPC" pitchFamily="34" charset="-34"/>
                <a:cs typeface="CordiaUPC" pitchFamily="34" charset="-34"/>
              </a:rPr>
              <a:t> have the duties to inspect the financial report and related accountancy details, internal control system, and the risk management system, to ensure internationally accepted practices, with conciseness, suitability, modernization, and efficiency</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pPr algn="just"/>
            <a:r>
              <a:rPr lang="en-US" sz="1200" b="1" dirty="0">
                <a:latin typeface="CordiaUPC" pitchFamily="34" charset="-34"/>
                <a:cs typeface="CordiaUPC" pitchFamily="34" charset="-34"/>
              </a:rPr>
              <a:t>3) Directors, Administrators, and Executives</a:t>
            </a:r>
            <a:r>
              <a:rPr lang="en-US" sz="1200" dirty="0">
                <a:latin typeface="CordiaUPC" pitchFamily="34" charset="-34"/>
                <a:cs typeface="CordiaUPC" pitchFamily="34" charset="-34"/>
              </a:rPr>
              <a:t> have the duties to ensure the existence of supporting system for the anti-corruption policy so that the company may be able to communicate with its employees and related persons. They also have duties to revise the policy so that it can be used in any possible changing situations, for example, business conditions, regulations, and rules of the law</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pPr algn="just"/>
            <a:r>
              <a:rPr lang="en-US" sz="1200" b="1" dirty="0">
                <a:latin typeface="CordiaUPC" pitchFamily="34" charset="-34"/>
                <a:cs typeface="CordiaUPC" pitchFamily="34" charset="-34"/>
              </a:rPr>
              <a:t>4) Internal Auditors</a:t>
            </a:r>
            <a:r>
              <a:rPr lang="en-US" sz="1200" dirty="0">
                <a:latin typeface="CordiaUPC" pitchFamily="34" charset="-34"/>
                <a:cs typeface="CordiaUPC" pitchFamily="34" charset="-34"/>
              </a:rPr>
              <a:t> have the duties to check and inspect that the operations are up to the policy and regulations, protocols, and laws; so that the control system is suitable and sufficient for the possible corrupted activity that may emerge; and report to the Audit Committee</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pPr algn="just"/>
            <a:r>
              <a:rPr lang="en-US" sz="1200" b="1" dirty="0">
                <a:latin typeface="CordiaUPC" pitchFamily="34" charset="-34"/>
                <a:cs typeface="CordiaUPC" pitchFamily="34" charset="-34"/>
              </a:rPr>
              <a:t>5) Board of Directors, Executives, and Employees</a:t>
            </a:r>
            <a:r>
              <a:rPr lang="en-US" sz="1200" dirty="0">
                <a:latin typeface="CordiaUPC" pitchFamily="34" charset="-34"/>
                <a:cs typeface="CordiaUPC" pitchFamily="34" charset="-34"/>
              </a:rPr>
              <a:t> must carry on their duties within the guidelines stated in the policy. Should they see or witness any wrongdoing or any activity that violates the policy, they are obliged to report to their respective superior through channels specified in the policy</a:t>
            </a:r>
            <a:r>
              <a:rPr lang="en-US" sz="1200" dirty="0" smtClean="0">
                <a:latin typeface="CordiaUPC" pitchFamily="34" charset="-34"/>
                <a:cs typeface="CordiaUPC" pitchFamily="34" charset="-34"/>
              </a:rPr>
              <a:t>.</a:t>
            </a:r>
          </a:p>
          <a:p>
            <a:pPr algn="just"/>
            <a:endParaRPr lang="th-TH" sz="1200" dirty="0" smtClean="0"/>
          </a:p>
          <a:p>
            <a:r>
              <a:rPr lang="en-US" sz="1200" b="1" dirty="0" smtClean="0">
                <a:latin typeface="CordiaUPC" pitchFamily="34" charset="-34"/>
                <a:cs typeface="CordiaUPC" pitchFamily="34" charset="-34"/>
              </a:rPr>
              <a:t>Regulations </a:t>
            </a:r>
            <a:r>
              <a:rPr lang="en-US" sz="1200" b="1" dirty="0">
                <a:latin typeface="CordiaUPC" pitchFamily="34" charset="-34"/>
                <a:cs typeface="CordiaUPC" pitchFamily="34" charset="-34"/>
              </a:rPr>
              <a:t>and protocols for corruption prevention</a:t>
            </a:r>
            <a:endParaRPr lang="en-US" sz="1200" dirty="0">
              <a:latin typeface="CordiaUPC" pitchFamily="34" charset="-34"/>
              <a:cs typeface="CordiaUPC" pitchFamily="34" charset="-34"/>
            </a:endParaRPr>
          </a:p>
          <a:p>
            <a:r>
              <a:rPr lang="en-US" sz="1200" dirty="0">
                <a:latin typeface="CordiaUPC" pitchFamily="34" charset="-34"/>
                <a:cs typeface="CordiaUPC" pitchFamily="34" charset="-34"/>
              </a:rPr>
              <a:t> </a:t>
            </a:r>
          </a:p>
          <a:p>
            <a:r>
              <a:rPr lang="en-US" sz="1200" b="1" dirty="0">
                <a:latin typeface="CordiaUPC" pitchFamily="34" charset="-34"/>
                <a:cs typeface="CordiaUPC" pitchFamily="34" charset="-34"/>
              </a:rPr>
              <a:t>General chapter</a:t>
            </a:r>
            <a:endParaRPr lang="en-US" sz="1200" dirty="0">
              <a:latin typeface="CordiaUPC" pitchFamily="34" charset="-34"/>
              <a:cs typeface="CordiaUPC" pitchFamily="34" charset="-34"/>
            </a:endParaRPr>
          </a:p>
          <a:p>
            <a:r>
              <a:rPr lang="en-US" sz="1200" dirty="0">
                <a:latin typeface="CordiaUPC" pitchFamily="34" charset="-34"/>
                <a:cs typeface="CordiaUPC" pitchFamily="34" charset="-34"/>
              </a:rPr>
              <a:t> </a:t>
            </a:r>
          </a:p>
          <a:p>
            <a:r>
              <a:rPr lang="en-US" sz="1200" dirty="0">
                <a:latin typeface="CordiaUPC" pitchFamily="34" charset="-34"/>
                <a:cs typeface="CordiaUPC" pitchFamily="34" charset="-34"/>
              </a:rPr>
              <a:t>1) Board of Directors, Executives, and Employees of all levels shall adhere to the anti-corruption policy and the ethics by not being engaged in corruption, no matter it is a direct or indirect involvement</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r>
              <a:rPr lang="en-US" sz="1200" dirty="0">
                <a:latin typeface="CordiaUPC" pitchFamily="34" charset="-34"/>
                <a:cs typeface="CordiaUPC" pitchFamily="34" charset="-34"/>
              </a:rPr>
              <a:t>2) Employees shall not neglect when they see or witness any misconduct or activity related to the company’s operation that can be considered corruption. They are obliged to report to their respective superiors and cooperate with the inspections. Questions can be asked through their respective superiors or persons appointed to follow up on the ethics through designated channels</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r>
              <a:rPr lang="en-US" sz="1200" dirty="0">
                <a:latin typeface="CordiaUPC" pitchFamily="34" charset="-34"/>
                <a:cs typeface="CordiaUPC" pitchFamily="34" charset="-34"/>
              </a:rPr>
              <a:t>3) The company will provide fair treatment and protection to employees who deny or report the suspicious activity related to the company’s business operation on the basis of the protection measures for whistleblowers or reporters of corrupted activity</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r>
              <a:rPr lang="en-US" sz="1200" dirty="0">
                <a:latin typeface="CordiaUPC" pitchFamily="34" charset="-34"/>
                <a:cs typeface="CordiaUPC" pitchFamily="34" charset="-34"/>
              </a:rPr>
              <a:t>4) The company provides sufficient and appropriate internal control on a timely basis to prevent employees from veer off from the regulations, especially on the departments of sales, marketing, and purchasing</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r>
              <a:rPr lang="en-US" sz="1200" dirty="0">
                <a:latin typeface="CordiaUPC" pitchFamily="34" charset="-34"/>
                <a:cs typeface="CordiaUPC" pitchFamily="34" charset="-34"/>
              </a:rPr>
              <a:t>5) Those found to have committed misconduct or corruption are considered to have violated the company’s code of ethics and shall be considered for disciplinary penalties according to the company’s rules, plus civil penalty if the subject is also found to have violated the law</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r>
              <a:rPr lang="en-US" sz="1200" dirty="0">
                <a:latin typeface="CordiaUPC" pitchFamily="34" charset="-34"/>
                <a:cs typeface="CordiaUPC" pitchFamily="34" charset="-34"/>
              </a:rPr>
              <a:t>6) The company realizes the importance of spreading words, knowledge, and making understood with other people whose work is related to or can affect the company’s business operation, in terms of anti-corruption policy</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r>
              <a:rPr lang="en-US" sz="1200" dirty="0">
                <a:latin typeface="CordiaUPC" pitchFamily="34" charset="-34"/>
                <a:cs typeface="CordiaUPC" pitchFamily="34" charset="-34"/>
              </a:rPr>
              <a:t>7) The company is determined to build and preserve the organizational culture that adheres to the principle against corrupted activities toward government and private sectors.</a:t>
            </a:r>
          </a:p>
        </p:txBody>
      </p:sp>
      <p:sp>
        <p:nvSpPr>
          <p:cNvPr id="3" name="TextBox 2"/>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44</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0249915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Rectangle 3"/>
          <p:cNvSpPr/>
          <p:nvPr/>
        </p:nvSpPr>
        <p:spPr>
          <a:xfrm>
            <a:off x="476672" y="416496"/>
            <a:ext cx="6048672" cy="8802410"/>
          </a:xfrm>
          <a:prstGeom prst="rect">
            <a:avLst/>
          </a:prstGeom>
        </p:spPr>
        <p:txBody>
          <a:bodyPr wrap="square">
            <a:spAutoFit/>
          </a:bodyPr>
          <a:lstStyle/>
          <a:p>
            <a:r>
              <a:rPr lang="en-US" sz="1400" b="1" dirty="0" smtClean="0">
                <a:latin typeface="CordiaUPC" pitchFamily="34" charset="-34"/>
                <a:cs typeface="CordiaUPC" pitchFamily="34" charset="-34"/>
              </a:rPr>
              <a:t>Risk </a:t>
            </a:r>
            <a:r>
              <a:rPr lang="en-US" sz="1400" b="1" dirty="0">
                <a:latin typeface="CordiaUPC" pitchFamily="34" charset="-34"/>
                <a:cs typeface="CordiaUPC" pitchFamily="34" charset="-34"/>
              </a:rPr>
              <a:t>Assessment</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 </a:t>
            </a:r>
          </a:p>
          <a:p>
            <a:r>
              <a:rPr lang="en-US" sz="1400" dirty="0">
                <a:latin typeface="CordiaUPC" pitchFamily="34" charset="-34"/>
                <a:cs typeface="CordiaUPC" pitchFamily="34" charset="-34"/>
              </a:rPr>
              <a:t>1) The company’s executives shall have an understanding about possible risks emerged from bribery and corruption. They shall also communicate with all levels of employees so that they understand and cooperate with the company in order to eradicate such risks with </a:t>
            </a:r>
            <a:r>
              <a:rPr lang="en-US" sz="1400" dirty="0" err="1">
                <a:latin typeface="CordiaUPC" pitchFamily="34" charset="-34"/>
                <a:cs typeface="CordiaUPC" pitchFamily="34" charset="-34"/>
              </a:rPr>
              <a:t>effiency</a:t>
            </a:r>
            <a:r>
              <a:rPr lang="en-US" sz="1400" dirty="0">
                <a:latin typeface="CordiaUPC" pitchFamily="34" charset="-34"/>
                <a:cs typeface="CordiaUPC" pitchFamily="34" charset="-34"/>
              </a:rPr>
              <a:t>.</a:t>
            </a:r>
          </a:p>
          <a:p>
            <a:r>
              <a:rPr lang="en-US" sz="1400" dirty="0">
                <a:latin typeface="CordiaUPC" pitchFamily="34" charset="-34"/>
                <a:cs typeface="CordiaUPC" pitchFamily="34" charset="-34"/>
              </a:rPr>
              <a:t> </a:t>
            </a:r>
          </a:p>
          <a:p>
            <a:r>
              <a:rPr lang="en-US" sz="1400" dirty="0">
                <a:latin typeface="CordiaUPC" pitchFamily="34" charset="-34"/>
                <a:cs typeface="CordiaUPC" pitchFamily="34" charset="-34"/>
              </a:rPr>
              <a:t>2) The company regularly conducts risk assessment from business transactions which may involve certain procedures that is within the scope of bribery or corruption. The company shall revise its policy on risk management at least once a year. The company shall also revise its measures on risk management so that it’s suitable for preventing or reducing the risks to somewhat satisfactory level.</a:t>
            </a:r>
          </a:p>
          <a:p>
            <a:pPr algn="thaiDist">
              <a:tabLst>
                <a:tab pos="361950" algn="l"/>
              </a:tabLst>
            </a:pPr>
            <a:endParaRPr lang="th-TH" sz="1400" dirty="0" smtClean="0">
              <a:latin typeface="CordiaUPC" pitchFamily="34" charset="-34"/>
              <a:cs typeface="CordiaUPC" pitchFamily="34" charset="-34"/>
            </a:endParaRPr>
          </a:p>
          <a:p>
            <a:pPr algn="thaiDist">
              <a:tabLst>
                <a:tab pos="361950" algn="l"/>
              </a:tabLst>
            </a:pPr>
            <a:endParaRPr lang="th-TH" sz="1400" dirty="0">
              <a:latin typeface="CordiaUPC" pitchFamily="34" charset="-34"/>
              <a:cs typeface="CordiaUPC" pitchFamily="34" charset="-34"/>
            </a:endParaRPr>
          </a:p>
          <a:p>
            <a:pPr algn="thaiDist">
              <a:tabLst>
                <a:tab pos="361950" algn="l"/>
              </a:tabLst>
            </a:pPr>
            <a:endParaRPr lang="th-TH" sz="1400" dirty="0" smtClean="0">
              <a:latin typeface="CordiaUPC" pitchFamily="34" charset="-34"/>
              <a:cs typeface="CordiaUPC" pitchFamily="34" charset="-34"/>
            </a:endParaRPr>
          </a:p>
          <a:p>
            <a:pPr algn="thaiDist">
              <a:tabLst>
                <a:tab pos="361950" algn="l"/>
              </a:tabLst>
            </a:pPr>
            <a:endParaRPr lang="th-TH" sz="1400" dirty="0">
              <a:latin typeface="CordiaUPC" pitchFamily="34" charset="-34"/>
              <a:cs typeface="CordiaUPC" pitchFamily="34" charset="-34"/>
            </a:endParaRPr>
          </a:p>
          <a:p>
            <a:pPr algn="thaiDist">
              <a:tabLst>
                <a:tab pos="361950" algn="l"/>
              </a:tabLst>
            </a:pPr>
            <a:endParaRPr lang="th-TH" sz="1400" dirty="0" smtClean="0">
              <a:latin typeface="CordiaUPC" pitchFamily="34" charset="-34"/>
              <a:cs typeface="CordiaUPC" pitchFamily="34" charset="-34"/>
            </a:endParaRPr>
          </a:p>
          <a:p>
            <a:pPr algn="thaiDist">
              <a:tabLst>
                <a:tab pos="361950" algn="l"/>
              </a:tabLst>
            </a:pPr>
            <a:endParaRPr lang="th-TH" sz="1400" dirty="0">
              <a:latin typeface="CordiaUPC" pitchFamily="34" charset="-34"/>
              <a:cs typeface="CordiaUPC" pitchFamily="34" charset="-34"/>
            </a:endParaRPr>
          </a:p>
          <a:p>
            <a:pPr algn="thaiDist">
              <a:tabLst>
                <a:tab pos="361950" algn="l"/>
              </a:tabLst>
            </a:pPr>
            <a:endParaRPr lang="th-TH" sz="1400" dirty="0" smtClean="0">
              <a:latin typeface="CordiaUPC" pitchFamily="34" charset="-34"/>
              <a:cs typeface="CordiaUPC" pitchFamily="34" charset="-34"/>
            </a:endParaRPr>
          </a:p>
          <a:p>
            <a:pPr algn="thaiDist">
              <a:tabLst>
                <a:tab pos="361950" algn="l"/>
              </a:tabLst>
            </a:pPr>
            <a:endParaRPr lang="th-TH" sz="1400" dirty="0">
              <a:latin typeface="CordiaUPC" pitchFamily="34" charset="-34"/>
              <a:cs typeface="CordiaUPC" pitchFamily="34" charset="-34"/>
            </a:endParaRPr>
          </a:p>
          <a:p>
            <a:pPr algn="thaiDist">
              <a:tabLst>
                <a:tab pos="361950" algn="l"/>
              </a:tabLst>
            </a:pPr>
            <a:endParaRPr lang="th-TH" sz="1400" dirty="0" smtClean="0">
              <a:latin typeface="CordiaUPC" pitchFamily="34" charset="-34"/>
              <a:cs typeface="CordiaUPC" pitchFamily="34" charset="-34"/>
            </a:endParaRPr>
          </a:p>
          <a:p>
            <a:pPr algn="thaiDist">
              <a:tabLst>
                <a:tab pos="361950" algn="l"/>
              </a:tabLst>
            </a:pPr>
            <a:endParaRPr lang="th-TH" sz="1400" dirty="0">
              <a:latin typeface="CordiaUPC" pitchFamily="34" charset="-34"/>
              <a:cs typeface="CordiaUPC" pitchFamily="34" charset="-34"/>
            </a:endParaRPr>
          </a:p>
          <a:p>
            <a:pPr algn="thaiDist">
              <a:tabLst>
                <a:tab pos="361950" algn="l"/>
              </a:tabLst>
            </a:pPr>
            <a:endParaRPr lang="th-TH" sz="1400" dirty="0" smtClean="0">
              <a:latin typeface="CordiaUPC" pitchFamily="34" charset="-34"/>
              <a:cs typeface="CordiaUPC" pitchFamily="34" charset="-34"/>
            </a:endParaRPr>
          </a:p>
          <a:p>
            <a:pPr algn="thaiDist">
              <a:tabLst>
                <a:tab pos="361950" algn="l"/>
              </a:tabLst>
            </a:pPr>
            <a:endParaRPr lang="th-TH" sz="1400" dirty="0">
              <a:latin typeface="CordiaUPC" pitchFamily="34" charset="-34"/>
              <a:cs typeface="CordiaUPC" pitchFamily="34" charset="-34"/>
            </a:endParaRPr>
          </a:p>
          <a:p>
            <a:pPr algn="thaiDist">
              <a:tabLst>
                <a:tab pos="361950" algn="l"/>
              </a:tabLst>
            </a:pPr>
            <a:endParaRPr lang="th-TH" sz="1400" dirty="0" smtClean="0">
              <a:latin typeface="CordiaUPC" pitchFamily="34" charset="-34"/>
              <a:cs typeface="CordiaUPC" pitchFamily="34" charset="-34"/>
            </a:endParaRPr>
          </a:p>
          <a:p>
            <a:pPr algn="thaiDist">
              <a:tabLst>
                <a:tab pos="361950" algn="l"/>
              </a:tabLst>
            </a:pPr>
            <a:endParaRPr lang="th-TH" sz="1400" dirty="0">
              <a:latin typeface="CordiaUPC" pitchFamily="34" charset="-34"/>
              <a:cs typeface="CordiaUPC" pitchFamily="34" charset="-34"/>
            </a:endParaRPr>
          </a:p>
          <a:p>
            <a:pPr algn="thaiDist"/>
            <a:endParaRPr lang="en-US" sz="1400" dirty="0">
              <a:latin typeface="CordiaUPC" pitchFamily="34" charset="-34"/>
              <a:cs typeface="CordiaUPC" pitchFamily="34" charset="-34"/>
            </a:endParaRPr>
          </a:p>
          <a:p>
            <a:pPr algn="just"/>
            <a:r>
              <a:rPr lang="en-US" sz="1200" b="1" dirty="0" smtClean="0">
                <a:latin typeface="CordiaUPC" pitchFamily="34" charset="-34"/>
                <a:cs typeface="CordiaUPC" pitchFamily="34" charset="-34"/>
              </a:rPr>
              <a:t>Training </a:t>
            </a:r>
            <a:r>
              <a:rPr lang="en-US" sz="1200" b="1" dirty="0">
                <a:latin typeface="CordiaUPC" pitchFamily="34" charset="-34"/>
                <a:cs typeface="CordiaUPC" pitchFamily="34" charset="-34"/>
              </a:rPr>
              <a:t>and Communication</a:t>
            </a:r>
            <a:endParaRPr lang="en-US" sz="1200" dirty="0">
              <a:latin typeface="CordiaUPC" pitchFamily="34" charset="-34"/>
              <a:cs typeface="CordiaUPC" pitchFamily="34" charset="-34"/>
            </a:endParaRPr>
          </a:p>
          <a:p>
            <a:pPr algn="just"/>
            <a:r>
              <a:rPr lang="en-US" sz="1200" dirty="0">
                <a:latin typeface="CordiaUPC" pitchFamily="34" charset="-34"/>
                <a:cs typeface="CordiaUPC" pitchFamily="34" charset="-34"/>
              </a:rPr>
              <a:t> </a:t>
            </a:r>
          </a:p>
          <a:p>
            <a:pPr algn="just"/>
            <a:r>
              <a:rPr lang="en-US" sz="1200" b="1" dirty="0">
                <a:latin typeface="CordiaUPC" pitchFamily="34" charset="-34"/>
                <a:cs typeface="CordiaUPC" pitchFamily="34" charset="-34"/>
              </a:rPr>
              <a:t>1) Members of the Board of Directors, Executives, and </a:t>
            </a:r>
            <a:r>
              <a:rPr lang="en-US" sz="1200" b="1" dirty="0" smtClean="0">
                <a:latin typeface="CordiaUPC" pitchFamily="34" charset="-34"/>
                <a:cs typeface="CordiaUPC" pitchFamily="34" charset="-34"/>
              </a:rPr>
              <a:t>Employees</a:t>
            </a:r>
            <a:endParaRPr lang="en-US" sz="1200" dirty="0">
              <a:latin typeface="CordiaUPC" pitchFamily="34" charset="-34"/>
              <a:cs typeface="CordiaUPC" pitchFamily="34" charset="-34"/>
            </a:endParaRPr>
          </a:p>
          <a:p>
            <a:pPr algn="just"/>
            <a:r>
              <a:rPr lang="en-US" sz="1200" dirty="0">
                <a:latin typeface="CordiaUPC" pitchFamily="34" charset="-34"/>
                <a:cs typeface="CordiaUPC" pitchFamily="34" charset="-34"/>
              </a:rPr>
              <a:t>a) Members of the Board of Directors, Executives, and Employees shall be trained and instructed continually about anti-corruption policy so that they </a:t>
            </a:r>
            <a:r>
              <a:rPr lang="en-US" sz="1200" dirty="0" err="1">
                <a:latin typeface="CordiaUPC" pitchFamily="34" charset="-34"/>
                <a:cs typeface="CordiaUPC" pitchFamily="34" charset="-34"/>
              </a:rPr>
              <a:t>realise</a:t>
            </a:r>
            <a:r>
              <a:rPr lang="en-US" sz="1200" dirty="0">
                <a:latin typeface="CordiaUPC" pitchFamily="34" charset="-34"/>
                <a:cs typeface="CordiaUPC" pitchFamily="34" charset="-34"/>
              </a:rPr>
              <a:t> the importance of the policy, especially on many forms of corruption, on risk emerged by involvement in corrupted activity, procedures of reporting of misconduct or suspicious activity</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pPr algn="just"/>
            <a:r>
              <a:rPr lang="en-US" sz="1200" dirty="0">
                <a:latin typeface="CordiaUPC" pitchFamily="34" charset="-34"/>
                <a:cs typeface="CordiaUPC" pitchFamily="34" charset="-34"/>
              </a:rPr>
              <a:t>b) Members of the Board of Directors, Executives, and Employees shall receive their own copy of the anti-corruption policy or they can find it on the company’s intranet, to ensure that everybody acknowledges and understands the anti-corruption policy. Besides, the updated version of the policy can be consulted at the company’s web site</a:t>
            </a:r>
            <a:r>
              <a:rPr lang="en-US" sz="1200" dirty="0" smtClean="0">
                <a:latin typeface="CordiaUPC" pitchFamily="34" charset="-34"/>
                <a:cs typeface="CordiaUPC" pitchFamily="34" charset="-34"/>
              </a:rPr>
              <a:t>.</a:t>
            </a:r>
            <a:endParaRPr lang="en-US" sz="1200" dirty="0">
              <a:latin typeface="CordiaUPC" pitchFamily="34" charset="-34"/>
              <a:cs typeface="CordiaUPC" pitchFamily="34" charset="-34"/>
            </a:endParaRPr>
          </a:p>
          <a:p>
            <a:pPr algn="just"/>
            <a:r>
              <a:rPr lang="en-US" sz="1200" dirty="0">
                <a:latin typeface="CordiaUPC" pitchFamily="34" charset="-34"/>
                <a:cs typeface="CordiaUPC" pitchFamily="34" charset="-34"/>
              </a:rPr>
              <a:t>c) Trainings on the knowledge of this policy shall be a part of the orientation session for new position on the levels of the company’s Members of the Board of Directors, Executives, and new employees.</a:t>
            </a:r>
          </a:p>
          <a:p>
            <a:pPr algn="just"/>
            <a:r>
              <a:rPr lang="en-US" sz="1200" dirty="0">
                <a:latin typeface="CordiaUPC" pitchFamily="34" charset="-34"/>
                <a:cs typeface="CordiaUPC" pitchFamily="34" charset="-34"/>
              </a:rPr>
              <a:t> </a:t>
            </a:r>
          </a:p>
          <a:p>
            <a:pPr algn="just"/>
            <a:r>
              <a:rPr lang="en-US" sz="1200" b="1" dirty="0">
                <a:latin typeface="CordiaUPC" pitchFamily="34" charset="-34"/>
                <a:cs typeface="CordiaUPC" pitchFamily="34" charset="-34"/>
              </a:rPr>
              <a:t>2) Dealer, Business Intermediaries, Distributors of Merchandises and/or Services, and </a:t>
            </a:r>
            <a:r>
              <a:rPr lang="en-US" sz="1200" b="1" dirty="0" smtClean="0">
                <a:latin typeface="CordiaUPC" pitchFamily="34" charset="-34"/>
                <a:cs typeface="CordiaUPC" pitchFamily="34" charset="-34"/>
              </a:rPr>
              <a:t>Contractors</a:t>
            </a:r>
            <a:endParaRPr lang="en-US" sz="1200" dirty="0">
              <a:latin typeface="CordiaUPC" pitchFamily="34" charset="-34"/>
              <a:cs typeface="CordiaUPC" pitchFamily="34" charset="-34"/>
            </a:endParaRPr>
          </a:p>
          <a:p>
            <a:pPr algn="just"/>
            <a:r>
              <a:rPr lang="en-US" sz="1200" dirty="0">
                <a:latin typeface="CordiaUPC" pitchFamily="34" charset="-34"/>
                <a:cs typeface="CordiaUPC" pitchFamily="34" charset="-34"/>
              </a:rPr>
              <a:t>The company shall communicate the anti-corruption policy to dealers, business intermediaries, distributors of merchandises and/or services, and contractors from the very beginning of the business relationship or after the business relationship, as appropriate. The company encourages dealers, business intermediaries, distributors of merchandises and/or services, and contractors, to adhere to the same social responsibility standards as the company’s.</a:t>
            </a:r>
          </a:p>
        </p:txBody>
      </p:sp>
      <p:sp>
        <p:nvSpPr>
          <p:cNvPr id="5" name="TextBox 4"/>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45</a:t>
            </a:r>
            <a:endParaRPr lang="th-TH" sz="1200" b="1" dirty="0">
              <a:solidFill>
                <a:srgbClr val="0070C0"/>
              </a:solidFill>
              <a:latin typeface="Cordia New" pitchFamily="34" charset="-34"/>
              <a:cs typeface="Cordia New" pitchFamily="34" charset="-3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307" y="3008784"/>
            <a:ext cx="3730625" cy="203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45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Rectangle 3"/>
          <p:cNvSpPr/>
          <p:nvPr/>
        </p:nvSpPr>
        <p:spPr>
          <a:xfrm>
            <a:off x="383284" y="416496"/>
            <a:ext cx="6048672" cy="8402300"/>
          </a:xfrm>
          <a:prstGeom prst="rect">
            <a:avLst/>
          </a:prstGeom>
        </p:spPr>
        <p:txBody>
          <a:bodyPr wrap="square">
            <a:spAutoFit/>
          </a:bodyPr>
          <a:lstStyle/>
          <a:p>
            <a:pPr algn="just"/>
            <a:r>
              <a:rPr lang="en-US" sz="1200" b="1" dirty="0" smtClean="0">
                <a:latin typeface="CordiaUPC" pitchFamily="34" charset="-34"/>
                <a:cs typeface="CordiaUPC" pitchFamily="34" charset="-34"/>
              </a:rPr>
              <a:t>Whistleblowing </a:t>
            </a:r>
            <a:r>
              <a:rPr lang="en-US" sz="1200" b="1" dirty="0">
                <a:latin typeface="CordiaUPC" pitchFamily="34" charset="-34"/>
                <a:cs typeface="CordiaUPC" pitchFamily="34" charset="-34"/>
              </a:rPr>
              <a:t>and Submission of </a:t>
            </a:r>
            <a:r>
              <a:rPr lang="en-US" sz="1200" b="1" dirty="0" smtClean="0">
                <a:latin typeface="CordiaUPC" pitchFamily="34" charset="-34"/>
                <a:cs typeface="CordiaUPC" pitchFamily="34" charset="-34"/>
              </a:rPr>
              <a:t>Petition</a:t>
            </a:r>
          </a:p>
          <a:p>
            <a:pPr algn="just"/>
            <a:endParaRPr lang="en-US" sz="1200" dirty="0">
              <a:latin typeface="CordiaUPC" pitchFamily="34" charset="-34"/>
              <a:cs typeface="CordiaUPC" pitchFamily="34" charset="-34"/>
            </a:endParaRPr>
          </a:p>
          <a:p>
            <a:pPr algn="just"/>
            <a:r>
              <a:rPr lang="en-US" sz="1200" dirty="0">
                <a:latin typeface="CordiaUPC" pitchFamily="34" charset="-34"/>
                <a:cs typeface="CordiaUPC" pitchFamily="34" charset="-34"/>
              </a:rPr>
              <a:t>Should any Member of the Board of Directors, Executives, or Employees, have doubts or evidence about involvement in any corruption activity by any Member of the Board of Directors, Executives, Employees, or any person who conduct business in the name of the company, they shall report or inform the company accordingly:</a:t>
            </a:r>
          </a:p>
          <a:p>
            <a:pPr algn="just"/>
            <a:r>
              <a:rPr lang="en-US" sz="1200" dirty="0">
                <a:latin typeface="CordiaUPC" pitchFamily="34" charset="-34"/>
                <a:cs typeface="CordiaUPC" pitchFamily="34" charset="-34"/>
              </a:rPr>
              <a:t> </a:t>
            </a:r>
          </a:p>
          <a:p>
            <a:pPr algn="just"/>
            <a:r>
              <a:rPr lang="en-US" sz="1200" dirty="0">
                <a:latin typeface="CordiaUPC" pitchFamily="34" charset="-34"/>
                <a:cs typeface="CordiaUPC" pitchFamily="34" charset="-34"/>
              </a:rPr>
              <a:t>Members of the Board of Directors, Executives, and Employees, can submit petition directly, verbally or in document through the following channels:</a:t>
            </a:r>
          </a:p>
          <a:p>
            <a:pPr algn="just"/>
            <a:r>
              <a:rPr lang="en-US" sz="1200" dirty="0">
                <a:latin typeface="CordiaUPC" pitchFamily="34" charset="-34"/>
                <a:cs typeface="CordiaUPC" pitchFamily="34" charset="-34"/>
              </a:rPr>
              <a:t> </a:t>
            </a:r>
          </a:p>
          <a:p>
            <a:pPr algn="just"/>
            <a:r>
              <a:rPr lang="en-US" sz="1200" dirty="0">
                <a:latin typeface="CordiaUPC" pitchFamily="34" charset="-34"/>
                <a:cs typeface="CordiaUPC" pitchFamily="34" charset="-34"/>
              </a:rPr>
              <a:t>By phone: 02-291-8888 ext 120 (</a:t>
            </a:r>
            <a:r>
              <a:rPr lang="en-US" sz="1200" dirty="0" err="1">
                <a:latin typeface="CordiaUPC" pitchFamily="34" charset="-34"/>
                <a:cs typeface="CordiaUPC" pitchFamily="34" charset="-34"/>
              </a:rPr>
              <a:t>Mr</a:t>
            </a:r>
            <a:r>
              <a:rPr lang="en-US" sz="1200" dirty="0">
                <a:latin typeface="CordiaUPC" pitchFamily="34" charset="-34"/>
                <a:cs typeface="CordiaUPC" pitchFamily="34" charset="-34"/>
              </a:rPr>
              <a:t> Noppol </a:t>
            </a:r>
            <a:r>
              <a:rPr lang="en-US" sz="1200" dirty="0" err="1">
                <a:latin typeface="CordiaUPC" pitchFamily="34" charset="-34"/>
                <a:cs typeface="CordiaUPC" pitchFamily="34" charset="-34"/>
              </a:rPr>
              <a:t>Sakthong</a:t>
            </a:r>
            <a:r>
              <a:rPr lang="en-US" sz="1200" dirty="0">
                <a:latin typeface="CordiaUPC" pitchFamily="34" charset="-34"/>
                <a:cs typeface="CordiaUPC" pitchFamily="34" charset="-34"/>
              </a:rPr>
              <a:t>)</a:t>
            </a:r>
          </a:p>
          <a:p>
            <a:pPr algn="just"/>
            <a:r>
              <a:rPr lang="en-US" sz="1200" dirty="0">
                <a:latin typeface="CordiaUPC" pitchFamily="34" charset="-34"/>
                <a:cs typeface="CordiaUPC" pitchFamily="34" charset="-34"/>
              </a:rPr>
              <a:t>By e-mail: noppol@krungthai.co.th</a:t>
            </a:r>
          </a:p>
          <a:p>
            <a:pPr algn="just"/>
            <a:r>
              <a:rPr lang="en-US" sz="1200" dirty="0">
                <a:latin typeface="CordiaUPC" pitchFamily="34" charset="-34"/>
                <a:cs typeface="CordiaUPC" pitchFamily="34" charset="-34"/>
              </a:rPr>
              <a:t>Over the company’s web site at  www.krungthai.co.th</a:t>
            </a:r>
          </a:p>
          <a:p>
            <a:pPr algn="just"/>
            <a:r>
              <a:rPr lang="en-US" sz="1200" dirty="0">
                <a:latin typeface="CordiaUPC" pitchFamily="34" charset="-34"/>
                <a:cs typeface="CordiaUPC" pitchFamily="34" charset="-34"/>
              </a:rPr>
              <a:t>By mail to:</a:t>
            </a:r>
          </a:p>
          <a:p>
            <a:pPr algn="just"/>
            <a:r>
              <a:rPr lang="en-US" sz="1200" dirty="0">
                <a:latin typeface="CordiaUPC" pitchFamily="34" charset="-34"/>
                <a:cs typeface="CordiaUPC" pitchFamily="34" charset="-34"/>
              </a:rPr>
              <a:t>	</a:t>
            </a:r>
            <a:r>
              <a:rPr lang="en-US" sz="1200" dirty="0" err="1">
                <a:latin typeface="CordiaUPC" pitchFamily="34" charset="-34"/>
                <a:cs typeface="CordiaUPC" pitchFamily="34" charset="-34"/>
              </a:rPr>
              <a:t>Khun</a:t>
            </a:r>
            <a:r>
              <a:rPr lang="en-US" sz="1200" dirty="0">
                <a:latin typeface="CordiaUPC" pitchFamily="34" charset="-34"/>
                <a:cs typeface="CordiaUPC" pitchFamily="34" charset="-34"/>
              </a:rPr>
              <a:t> Noppol </a:t>
            </a:r>
            <a:r>
              <a:rPr lang="en-US" sz="1200" dirty="0" err="1">
                <a:latin typeface="CordiaUPC" pitchFamily="34" charset="-34"/>
                <a:cs typeface="CordiaUPC" pitchFamily="34" charset="-34"/>
              </a:rPr>
              <a:t>Sakthong</a:t>
            </a:r>
            <a:r>
              <a:rPr lang="en-US" sz="1200" dirty="0">
                <a:latin typeface="CordiaUPC" pitchFamily="34" charset="-34"/>
                <a:cs typeface="CordiaUPC" pitchFamily="34" charset="-34"/>
              </a:rPr>
              <a:t> / Company’s Secretary</a:t>
            </a:r>
          </a:p>
          <a:p>
            <a:pPr algn="just"/>
            <a:r>
              <a:rPr lang="en-US" sz="1200" dirty="0">
                <a:latin typeface="CordiaUPC" pitchFamily="34" charset="-34"/>
                <a:cs typeface="CordiaUPC" pitchFamily="34" charset="-34"/>
              </a:rPr>
              <a:t>	Krung Thai Car Rent and Lease Public Company Limited</a:t>
            </a:r>
          </a:p>
          <a:p>
            <a:pPr algn="just"/>
            <a:r>
              <a:rPr lang="en-US" sz="1200" dirty="0">
                <a:latin typeface="CordiaUPC" pitchFamily="34" charset="-34"/>
                <a:cs typeface="CordiaUPC" pitchFamily="34" charset="-34"/>
              </a:rPr>
              <a:t>	455/1 Rama III </a:t>
            </a:r>
            <a:r>
              <a:rPr lang="en-US" sz="1200" dirty="0" err="1">
                <a:latin typeface="CordiaUPC" pitchFamily="34" charset="-34"/>
                <a:cs typeface="CordiaUPC" pitchFamily="34" charset="-34"/>
              </a:rPr>
              <a:t>rd</a:t>
            </a:r>
            <a:r>
              <a:rPr lang="en-US" sz="1200" dirty="0">
                <a:latin typeface="CordiaUPC" pitchFamily="34" charset="-34"/>
                <a:cs typeface="CordiaUPC" pitchFamily="34" charset="-34"/>
              </a:rPr>
              <a:t>, Bang </a:t>
            </a:r>
            <a:r>
              <a:rPr lang="en-US" sz="1200" dirty="0" err="1">
                <a:latin typeface="CordiaUPC" pitchFamily="34" charset="-34"/>
                <a:cs typeface="CordiaUPC" pitchFamily="34" charset="-34"/>
              </a:rPr>
              <a:t>Khlo</a:t>
            </a:r>
            <a:endParaRPr lang="en-US" sz="1200" dirty="0">
              <a:latin typeface="CordiaUPC" pitchFamily="34" charset="-34"/>
              <a:cs typeface="CordiaUPC" pitchFamily="34" charset="-34"/>
            </a:endParaRPr>
          </a:p>
          <a:p>
            <a:pPr algn="just"/>
            <a:r>
              <a:rPr lang="en-US" sz="1200" dirty="0">
                <a:latin typeface="CordiaUPC" pitchFamily="34" charset="-34"/>
                <a:cs typeface="CordiaUPC" pitchFamily="34" charset="-34"/>
              </a:rPr>
              <a:t>	Bang </a:t>
            </a:r>
            <a:r>
              <a:rPr lang="en-US" sz="1200" dirty="0" err="1">
                <a:latin typeface="CordiaUPC" pitchFamily="34" charset="-34"/>
                <a:cs typeface="CordiaUPC" pitchFamily="34" charset="-34"/>
              </a:rPr>
              <a:t>Kho</a:t>
            </a:r>
            <a:r>
              <a:rPr lang="en-US" sz="1200" dirty="0">
                <a:latin typeface="CordiaUPC" pitchFamily="34" charset="-34"/>
                <a:cs typeface="CordiaUPC" pitchFamily="34" charset="-34"/>
              </a:rPr>
              <a:t> </a:t>
            </a:r>
            <a:r>
              <a:rPr lang="en-US" sz="1200" dirty="0" err="1">
                <a:latin typeface="CordiaUPC" pitchFamily="34" charset="-34"/>
                <a:cs typeface="CordiaUPC" pitchFamily="34" charset="-34"/>
              </a:rPr>
              <a:t>Laem</a:t>
            </a:r>
            <a:r>
              <a:rPr lang="en-US" sz="1200" dirty="0">
                <a:latin typeface="CordiaUPC" pitchFamily="34" charset="-34"/>
                <a:cs typeface="CordiaUPC" pitchFamily="34" charset="-34"/>
              </a:rPr>
              <a:t>, Bangkok, 10120</a:t>
            </a:r>
          </a:p>
          <a:p>
            <a:pPr algn="just"/>
            <a:r>
              <a:rPr lang="en-US" sz="1200" dirty="0">
                <a:latin typeface="CordiaUPC" pitchFamily="34" charset="-34"/>
                <a:cs typeface="CordiaUPC" pitchFamily="34" charset="-34"/>
              </a:rPr>
              <a:t> </a:t>
            </a:r>
          </a:p>
          <a:p>
            <a:pPr algn="just"/>
            <a:r>
              <a:rPr lang="en-US" sz="1200" dirty="0">
                <a:latin typeface="CordiaUPC" pitchFamily="34" charset="-34"/>
                <a:cs typeface="CordiaUPC" pitchFamily="34" charset="-34"/>
              </a:rPr>
              <a:t>The company will keep the identity of the whistleblower or petitioner a secret and use the information given for the betterment of the company’s internal management and operations. It will only disclose the given information upon request by </a:t>
            </a:r>
            <a:r>
              <a:rPr lang="en-US" sz="1200" dirty="0" err="1">
                <a:latin typeface="CordiaUPC" pitchFamily="34" charset="-34"/>
                <a:cs typeface="CordiaUPC" pitchFamily="34" charset="-34"/>
              </a:rPr>
              <a:t>authorised</a:t>
            </a:r>
            <a:r>
              <a:rPr lang="en-US" sz="1200" dirty="0">
                <a:latin typeface="CordiaUPC" pitchFamily="34" charset="-34"/>
                <a:cs typeface="CordiaUPC" pitchFamily="34" charset="-34"/>
              </a:rPr>
              <a:t> representative of the law enforcement, court order, request of the Security Exchange Commission, or relevant government and authority agencies.</a:t>
            </a:r>
          </a:p>
          <a:p>
            <a:pPr algn="just"/>
            <a:r>
              <a:rPr lang="en-US" sz="1200" dirty="0">
                <a:latin typeface="CordiaUPC" pitchFamily="34" charset="-34"/>
                <a:cs typeface="CordiaUPC" pitchFamily="34" charset="-34"/>
              </a:rPr>
              <a:t> </a:t>
            </a:r>
          </a:p>
          <a:p>
            <a:pPr algn="just"/>
            <a:r>
              <a:rPr lang="en-US" sz="1200" dirty="0">
                <a:latin typeface="CordiaUPC" pitchFamily="34" charset="-34"/>
                <a:cs typeface="CordiaUPC" pitchFamily="34" charset="-34"/>
              </a:rPr>
              <a:t>Whistleblowers and their petitions are to be seriously considered. They will also be protected against unlawful authority and actions to oppose the whistleblowing or petitioning.</a:t>
            </a:r>
          </a:p>
          <a:p>
            <a:pPr algn="just"/>
            <a:r>
              <a:rPr lang="en-US" sz="1200" dirty="0">
                <a:latin typeface="CordiaUPC" pitchFamily="34" charset="-34"/>
                <a:cs typeface="CordiaUPC" pitchFamily="34" charset="-34"/>
              </a:rPr>
              <a:t> </a:t>
            </a:r>
          </a:p>
          <a:p>
            <a:pPr algn="just"/>
            <a:r>
              <a:rPr lang="en-US" sz="1200" dirty="0">
                <a:latin typeface="CordiaUPC" pitchFamily="34" charset="-34"/>
                <a:cs typeface="CordiaUPC" pitchFamily="34" charset="-34"/>
              </a:rPr>
              <a:t>The whistleblowers shall act honestly. If the company finds out that the petition was ill-intentioned, deliberately attacking or defaming others, the company will be forced to take action accordingly</a:t>
            </a:r>
            <a:r>
              <a:rPr lang="en-US" sz="1200" dirty="0" smtClean="0">
                <a:latin typeface="CordiaUPC" pitchFamily="34" charset="-34"/>
                <a:cs typeface="CordiaUPC" pitchFamily="34" charset="-34"/>
              </a:rPr>
              <a:t>.</a:t>
            </a:r>
          </a:p>
          <a:p>
            <a:pPr algn="just"/>
            <a:endParaRPr lang="th-TH" sz="1200" dirty="0">
              <a:latin typeface="CordiaUPC" pitchFamily="34" charset="-34"/>
              <a:cs typeface="CordiaUPC" pitchFamily="34" charset="-34"/>
            </a:endParaRPr>
          </a:p>
          <a:p>
            <a:pPr algn="just"/>
            <a:r>
              <a:rPr lang="en-US" sz="1200" b="1" dirty="0" smtClean="0">
                <a:latin typeface="CordiaUPC" pitchFamily="34" charset="-34"/>
                <a:cs typeface="CordiaUPC" pitchFamily="34" charset="-34"/>
              </a:rPr>
              <a:t>Investigation </a:t>
            </a:r>
            <a:r>
              <a:rPr lang="en-US" sz="1200" b="1" dirty="0">
                <a:latin typeface="CordiaUPC" pitchFamily="34" charset="-34"/>
                <a:cs typeface="CordiaUPC" pitchFamily="34" charset="-34"/>
              </a:rPr>
              <a:t>and </a:t>
            </a:r>
            <a:r>
              <a:rPr lang="en-US" sz="1200" b="1" dirty="0" smtClean="0">
                <a:latin typeface="CordiaUPC" pitchFamily="34" charset="-34"/>
                <a:cs typeface="CordiaUPC" pitchFamily="34" charset="-34"/>
              </a:rPr>
              <a:t>penalties</a:t>
            </a:r>
          </a:p>
          <a:p>
            <a:pPr algn="just"/>
            <a:endParaRPr lang="en-US" sz="1200" dirty="0">
              <a:latin typeface="CordiaUPC" pitchFamily="34" charset="-34"/>
              <a:cs typeface="CordiaUPC" pitchFamily="34" charset="-34"/>
            </a:endParaRPr>
          </a:p>
          <a:p>
            <a:pPr algn="just"/>
            <a:r>
              <a:rPr lang="en-US" sz="1200" dirty="0">
                <a:latin typeface="CordiaUPC" pitchFamily="34" charset="-34"/>
                <a:cs typeface="CordiaUPC" pitchFamily="34" charset="-34"/>
              </a:rPr>
              <a:t>When the company is informed about wrongdoing, the management and the auditing committee shall filter, investigate, and find the truth. The two committees may appoint a representative (one of the executives) report the findings to the informant or the petitioner on a timely basis.</a:t>
            </a:r>
          </a:p>
          <a:p>
            <a:pPr algn="just"/>
            <a:r>
              <a:rPr lang="en-US" sz="1200" dirty="0">
                <a:latin typeface="CordiaUPC" pitchFamily="34" charset="-34"/>
                <a:cs typeface="CordiaUPC" pitchFamily="34" charset="-34"/>
              </a:rPr>
              <a:t> </a:t>
            </a:r>
          </a:p>
          <a:p>
            <a:pPr algn="just"/>
            <a:r>
              <a:rPr lang="en-US" sz="1200" dirty="0">
                <a:latin typeface="CordiaUPC" pitchFamily="34" charset="-34"/>
                <a:cs typeface="CordiaUPC" pitchFamily="34" charset="-34"/>
              </a:rPr>
              <a:t>If the </a:t>
            </a:r>
            <a:r>
              <a:rPr lang="en-US" sz="1200" dirty="0" smtClean="0">
                <a:latin typeface="CordiaUPC" pitchFamily="34" charset="-34"/>
                <a:cs typeface="CordiaUPC" pitchFamily="34" charset="-34"/>
              </a:rPr>
              <a:t>truth finding </a:t>
            </a:r>
            <a:r>
              <a:rPr lang="en-US" sz="1200" dirty="0">
                <a:latin typeface="CordiaUPC" pitchFamily="34" charset="-34"/>
                <a:cs typeface="CordiaUPC" pitchFamily="34" charset="-34"/>
              </a:rPr>
              <a:t>finds that the accusation of corruption is well-grounded, the company will give the accused some time to know about the accusation and to prove oneself by presenting counter-evidence that exonerates one from the accusation.</a:t>
            </a:r>
          </a:p>
          <a:p>
            <a:pPr algn="just"/>
            <a:r>
              <a:rPr lang="en-US" sz="1200" dirty="0">
                <a:latin typeface="CordiaUPC" pitchFamily="34" charset="-34"/>
                <a:cs typeface="CordiaUPC" pitchFamily="34" charset="-34"/>
              </a:rPr>
              <a:t> </a:t>
            </a:r>
          </a:p>
          <a:p>
            <a:pPr algn="just"/>
            <a:r>
              <a:rPr lang="en-US" sz="1200" dirty="0">
                <a:latin typeface="CordiaUPC" pitchFamily="34" charset="-34"/>
                <a:cs typeface="CordiaUPC" pitchFamily="34" charset="-34"/>
              </a:rPr>
              <a:t>If the accused was found to have really committed corruption as stated in the anti-corruption policy, the accused shall be punished according to the penalty up to dismissal of employment or dismissal from his or her present position. If the deed in question is considered unlawful according to the law, the accused shall receive punishment as the law requires. The penalties according to the company executives are considered ultimate.</a:t>
            </a:r>
          </a:p>
          <a:p>
            <a:pPr algn="just"/>
            <a:r>
              <a:rPr lang="en-US" sz="1200" dirty="0">
                <a:latin typeface="CordiaUPC" pitchFamily="34" charset="-34"/>
                <a:cs typeface="CordiaUPC" pitchFamily="34" charset="-34"/>
              </a:rPr>
              <a:t> </a:t>
            </a:r>
          </a:p>
          <a:p>
            <a:pPr marL="0" lvl="1" algn="thaiDist"/>
            <a:endParaRPr lang="en-US" sz="1200" dirty="0">
              <a:latin typeface="CordiaUPC" pitchFamily="34" charset="-34"/>
              <a:cs typeface="CordiaUPC" pitchFamily="34" charset="-34"/>
            </a:endParaRPr>
          </a:p>
          <a:p>
            <a:pPr lvl="0" algn="thaiDist"/>
            <a:endParaRPr lang="en-US" sz="1200" dirty="0">
              <a:latin typeface="CordiaUPC" pitchFamily="34" charset="-34"/>
              <a:cs typeface="CordiaUPC" pitchFamily="34" charset="-34"/>
            </a:endParaRPr>
          </a:p>
        </p:txBody>
      </p:sp>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46</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5598778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Rectangle 3"/>
          <p:cNvSpPr/>
          <p:nvPr/>
        </p:nvSpPr>
        <p:spPr>
          <a:xfrm>
            <a:off x="332656" y="560512"/>
            <a:ext cx="6048672" cy="2031325"/>
          </a:xfrm>
          <a:prstGeom prst="rect">
            <a:avLst/>
          </a:prstGeom>
        </p:spPr>
        <p:txBody>
          <a:bodyPr wrap="square">
            <a:spAutoFit/>
          </a:bodyPr>
          <a:lstStyle/>
          <a:p>
            <a:pPr algn="just"/>
            <a:r>
              <a:rPr lang="en-US" sz="1400" b="1" dirty="0" smtClean="0">
                <a:latin typeface="CordiaUPC" pitchFamily="34" charset="-34"/>
                <a:cs typeface="CordiaUPC" pitchFamily="34" charset="-34"/>
              </a:rPr>
              <a:t>Inspection </a:t>
            </a:r>
            <a:r>
              <a:rPr lang="en-US" sz="1400" b="1" dirty="0">
                <a:latin typeface="CordiaUPC" pitchFamily="34" charset="-34"/>
                <a:cs typeface="CordiaUPC" pitchFamily="34" charset="-34"/>
              </a:rPr>
              <a:t>and Verification</a:t>
            </a:r>
            <a:endParaRPr lang="en-US" sz="1400" dirty="0">
              <a:latin typeface="CordiaUPC" pitchFamily="34" charset="-34"/>
              <a:cs typeface="CordiaUPC" pitchFamily="34" charset="-34"/>
            </a:endParaRPr>
          </a:p>
          <a:p>
            <a:pPr algn="just"/>
            <a:r>
              <a:rPr lang="en-US" sz="1400" dirty="0">
                <a:latin typeface="CordiaUPC" pitchFamily="34" charset="-34"/>
                <a:cs typeface="CordiaUPC" pitchFamily="34" charset="-34"/>
              </a:rPr>
              <a:t>1. The company regularly conduct inspection and verification of the policy (at least once a year) by taking into account the changing situations and risks. The findings of the inspection and verification are to be reported directly to the Board of Directors about the results of risk management and suggestions in order to reduce risk factors.</a:t>
            </a:r>
          </a:p>
          <a:p>
            <a:pPr algn="just"/>
            <a:r>
              <a:rPr lang="en-US" sz="1400" dirty="0">
                <a:latin typeface="CordiaUPC" pitchFamily="34" charset="-34"/>
                <a:cs typeface="CordiaUPC" pitchFamily="34" charset="-34"/>
              </a:rPr>
              <a:t>2. The inspection division shall regularly conduct inspection of internal control and report the findings in a timely manner so as to ensure efficiency of internal control system in its anti-corruption tasks. The inspection division shall also discuss with relevant personnel to seek appropriate solution, report on the findings directly to the Board of Directors and the Audit Committee accordingly.</a:t>
            </a:r>
          </a:p>
        </p:txBody>
      </p:sp>
      <p:sp>
        <p:nvSpPr>
          <p:cNvPr id="8" name="TextBox 7"/>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47</a:t>
            </a:r>
            <a:endParaRPr lang="th-TH" sz="1200" b="1" dirty="0">
              <a:solidFill>
                <a:srgbClr val="0070C0"/>
              </a:solidFill>
              <a:latin typeface="Cordia New" pitchFamily="34" charset="-34"/>
              <a:cs typeface="Cordia New" pitchFamily="34" charset="-34"/>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73" y="2693988"/>
            <a:ext cx="5761037" cy="23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484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2800" y="776536"/>
            <a:ext cx="3260372" cy="7417415"/>
          </a:xfrm>
          <a:prstGeom prst="rect">
            <a:avLst/>
          </a:prstGeom>
          <a:noFill/>
        </p:spPr>
        <p:txBody>
          <a:bodyPr wrap="square" rtlCol="0">
            <a:spAutoFit/>
          </a:bodyPr>
          <a:lstStyle/>
          <a:p>
            <a:pPr algn="thaiDist"/>
            <a:endParaRPr lang="en-US" sz="1400" dirty="0" smtClean="0">
              <a:latin typeface="Cordia New" pitchFamily="34" charset="-34"/>
              <a:cs typeface="Cordia New" pitchFamily="34" charset="-34"/>
            </a:endParaRPr>
          </a:p>
          <a:p>
            <a:pPr indent="542925" algn="thaiDist"/>
            <a:r>
              <a:rPr lang="en-US" sz="1400" dirty="0" err="1" smtClean="0">
                <a:latin typeface="Cordia New" pitchFamily="34" charset="-34"/>
                <a:cs typeface="Cordia New" pitchFamily="34" charset="-34"/>
              </a:rPr>
              <a:t>Krungthai</a:t>
            </a:r>
            <a:r>
              <a:rPr lang="en-US" sz="1400" dirty="0" smtClean="0">
                <a:latin typeface="Cordia New" pitchFamily="34" charset="-34"/>
                <a:cs typeface="Cordia New" pitchFamily="34" charset="-34"/>
              </a:rPr>
              <a:t> </a:t>
            </a:r>
            <a:r>
              <a:rPr lang="en-US" sz="1400" dirty="0">
                <a:latin typeface="Cordia New" pitchFamily="34" charset="-34"/>
                <a:cs typeface="Cordia New" pitchFamily="34" charset="-34"/>
              </a:rPr>
              <a:t>Car Rent and Lease Public Company Limited registered since January 29, 1992 under the name of “</a:t>
            </a:r>
            <a:r>
              <a:rPr lang="en-US" sz="1400" dirty="0" err="1">
                <a:latin typeface="Cordia New" pitchFamily="34" charset="-34"/>
                <a:cs typeface="Cordia New" pitchFamily="34" charset="-34"/>
              </a:rPr>
              <a:t>Krungthai</a:t>
            </a:r>
            <a:r>
              <a:rPr lang="en-US" sz="1400" dirty="0">
                <a:latin typeface="Cordia New" pitchFamily="34" charset="-34"/>
                <a:cs typeface="Cordia New" pitchFamily="34" charset="-34"/>
              </a:rPr>
              <a:t> Car Rent International Co., Ltd.” by Mr. </a:t>
            </a:r>
            <a:r>
              <a:rPr lang="en-US" sz="1400" dirty="0" err="1">
                <a:latin typeface="Cordia New" pitchFamily="34" charset="-34"/>
                <a:cs typeface="Cordia New" pitchFamily="34" charset="-34"/>
              </a:rPr>
              <a:t>Paitoon</a:t>
            </a:r>
            <a:r>
              <a:rPr lang="en-US" sz="1400" dirty="0">
                <a:latin typeface="Cordia New" pitchFamily="34" charset="-34"/>
                <a:cs typeface="Cordia New" pitchFamily="34" charset="-34"/>
              </a:rPr>
              <a:t> </a:t>
            </a:r>
            <a:r>
              <a:rPr lang="en-US" sz="1400" dirty="0" err="1">
                <a:latin typeface="Cordia New" pitchFamily="34" charset="-34"/>
                <a:cs typeface="Cordia New" pitchFamily="34" charset="-34"/>
              </a:rPr>
              <a:t>Chantarasereekul</a:t>
            </a:r>
            <a:r>
              <a:rPr lang="en-US" sz="1400" dirty="0">
                <a:latin typeface="Cordia New" pitchFamily="34" charset="-34"/>
                <a:cs typeface="Cordia New" pitchFamily="34" charset="-34"/>
              </a:rPr>
              <a:t> with registered capital of Bath 4 million which belonged to </a:t>
            </a:r>
            <a:r>
              <a:rPr lang="en-US" sz="1400" dirty="0" err="1">
                <a:latin typeface="Cordia New" pitchFamily="34" charset="-34"/>
                <a:cs typeface="Cordia New" pitchFamily="34" charset="-34"/>
              </a:rPr>
              <a:t>Chantarasereekul</a:t>
            </a:r>
            <a:r>
              <a:rPr lang="en-US" sz="1400" dirty="0">
                <a:latin typeface="Cordia New" pitchFamily="34" charset="-34"/>
                <a:cs typeface="Cordia New" pitchFamily="34" charset="-34"/>
              </a:rPr>
              <a:t> group for 100</a:t>
            </a:r>
            <a:r>
              <a:rPr lang="en-US" sz="1400" dirty="0" smtClean="0">
                <a:latin typeface="Cordia New" pitchFamily="34" charset="-34"/>
                <a:cs typeface="Cordia New" pitchFamily="34" charset="-34"/>
              </a:rPr>
              <a:t>%. The </a:t>
            </a:r>
            <a:r>
              <a:rPr lang="en-US" sz="1400" dirty="0">
                <a:latin typeface="Cordia New" pitchFamily="34" charset="-34"/>
                <a:cs typeface="Cordia New" pitchFamily="34" charset="-34"/>
              </a:rPr>
              <a:t>Company operated car leasing business both short term (daily-weekly-monthly basis) and long term (operating lease 1-5 years) to corporate customer both government agencies and private companies including individual customers together with the policies of excellent service and customer satisfaction orientation.  The Company also worked as partnership and focused on excellent result for all business partners including the improvement of working system to enhance the service quality enabling the solid and continuous growth of the Company</a:t>
            </a:r>
            <a:r>
              <a:rPr lang="en-US" sz="1400" dirty="0" smtClean="0">
                <a:latin typeface="Cordia New" pitchFamily="34" charset="-34"/>
                <a:cs typeface="Cordia New" pitchFamily="34" charset="-34"/>
              </a:rPr>
              <a:t>.</a:t>
            </a:r>
            <a:endParaRPr lang="en-US" sz="1400" dirty="0">
              <a:latin typeface="Cordia New" pitchFamily="34" charset="-34"/>
              <a:cs typeface="Cordia New" pitchFamily="34" charset="-34"/>
            </a:endParaRPr>
          </a:p>
          <a:p>
            <a:pPr indent="542925" algn="thaiDist"/>
            <a:r>
              <a:rPr lang="en-US" sz="1400" dirty="0" smtClean="0">
                <a:latin typeface="Cordia New" pitchFamily="34" charset="-34"/>
                <a:cs typeface="Cordia New" pitchFamily="34" charset="-34"/>
              </a:rPr>
              <a:t>In </a:t>
            </a:r>
            <a:r>
              <a:rPr lang="en-US" sz="1400" dirty="0">
                <a:latin typeface="Cordia New" pitchFamily="34" charset="-34"/>
                <a:cs typeface="Cordia New" pitchFamily="34" charset="-34"/>
              </a:rPr>
              <a:t>August 2004, the Company became a Public Company namely “</a:t>
            </a:r>
            <a:r>
              <a:rPr lang="en-US" sz="1400" dirty="0" err="1">
                <a:latin typeface="Cordia New" pitchFamily="34" charset="-34"/>
                <a:cs typeface="Cordia New" pitchFamily="34" charset="-34"/>
              </a:rPr>
              <a:t>Krungthai</a:t>
            </a:r>
            <a:r>
              <a:rPr lang="en-US" sz="1400" dirty="0">
                <a:latin typeface="Cordia New" pitchFamily="34" charset="-34"/>
                <a:cs typeface="Cordia New" pitchFamily="34" charset="-34"/>
              </a:rPr>
              <a:t> Car Rent and Lease Public Company Limited” and changed in the par value of Baht 1,000 per share to Baht 1 per share.  In November 2005, the Company sold 50 million common shares to the public so that the new Company paid-up capital is as of Baht 250 million.  The Company was listed on the Stock Exchange of Thailand by December 2005</a:t>
            </a:r>
            <a:r>
              <a:rPr lang="en-US" sz="1400" dirty="0" smtClean="0">
                <a:latin typeface="Cordia New" pitchFamily="34" charset="-34"/>
                <a:cs typeface="Cordia New" pitchFamily="34" charset="-34"/>
              </a:rPr>
              <a:t>.</a:t>
            </a:r>
          </a:p>
          <a:p>
            <a:pPr indent="542925" algn="just"/>
            <a:r>
              <a:rPr lang="en-US" sz="1400" dirty="0" smtClean="0">
                <a:latin typeface="CordiaUPC" pitchFamily="34" charset="-34"/>
                <a:cs typeface="CordiaUPC" pitchFamily="34" charset="-34"/>
              </a:rPr>
              <a:t>In </a:t>
            </a:r>
            <a:r>
              <a:rPr lang="en-US" sz="1400" dirty="0">
                <a:latin typeface="CordiaUPC" pitchFamily="34" charset="-34"/>
                <a:cs typeface="CordiaUPC" pitchFamily="34" charset="-34"/>
              </a:rPr>
              <a:t>June 2005, the Company invested in </a:t>
            </a:r>
            <a:r>
              <a:rPr lang="en-US" sz="1400" dirty="0" err="1">
                <a:latin typeface="CordiaUPC" pitchFamily="34" charset="-34"/>
                <a:cs typeface="CordiaUPC" pitchFamily="34" charset="-34"/>
              </a:rPr>
              <a:t>Krungthai</a:t>
            </a:r>
            <a:r>
              <a:rPr lang="en-US" sz="1400" dirty="0">
                <a:latin typeface="CordiaUPC" pitchFamily="34" charset="-34"/>
                <a:cs typeface="CordiaUPC" pitchFamily="34" charset="-34"/>
              </a:rPr>
              <a:t> Automobile Co., Ltd., a subsidiary company, whose nature of business is the sales of used cars and leased cars that have exceeded its leas ability period under the front name of “Toyota Sure”, in which the Company held 37,999,300 baht (accounted to 95% of total shares). As a development, the Company in January  2013  increased its proportion of investment in the subsidiary company to 100% of the total shares. </a:t>
            </a:r>
            <a:r>
              <a:rPr lang="en-US" sz="1400" dirty="0" smtClean="0">
                <a:latin typeface="CordiaUPC" pitchFamily="34" charset="-34"/>
                <a:cs typeface="CordiaUPC" pitchFamily="34" charset="-34"/>
              </a:rPr>
              <a:t> </a:t>
            </a:r>
            <a:endParaRPr lang="en-US" sz="1400" dirty="0">
              <a:latin typeface="Cordia New" pitchFamily="34" charset="-34"/>
              <a:cs typeface="Cordia New" pitchFamily="34" charset="-34"/>
            </a:endParaRPr>
          </a:p>
        </p:txBody>
      </p:sp>
      <p:pic>
        <p:nvPicPr>
          <p:cNvPr id="9" name="รูปภาพ 8"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10" name="TextBox 9"/>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03</a:t>
            </a:r>
            <a:endParaRPr lang="th-TH" sz="1200" b="1" dirty="0">
              <a:solidFill>
                <a:srgbClr val="0070C0"/>
              </a:solidFill>
              <a:latin typeface="Cordia New" pitchFamily="34" charset="-34"/>
              <a:cs typeface="Cordia New" pitchFamily="34" charset="-34"/>
            </a:endParaRPr>
          </a:p>
        </p:txBody>
      </p:sp>
      <p:sp>
        <p:nvSpPr>
          <p:cNvPr id="14" name="Rectangle 10"/>
          <p:cNvSpPr/>
          <p:nvPr/>
        </p:nvSpPr>
        <p:spPr>
          <a:xfrm>
            <a:off x="486304" y="416496"/>
            <a:ext cx="1649811" cy="369332"/>
          </a:xfrm>
          <a:prstGeom prst="rect">
            <a:avLst/>
          </a:prstGeom>
        </p:spPr>
        <p:txBody>
          <a:bodyPr wrap="none">
            <a:spAutoFit/>
          </a:bodyPr>
          <a:lstStyle/>
          <a:p>
            <a:pPr marL="342900" indent="-342900"/>
            <a:r>
              <a:rPr lang="en-US" sz="1800" b="1" dirty="0" smtClean="0">
                <a:latin typeface="CordiaUPC" pitchFamily="34" charset="-34"/>
                <a:cs typeface="CordiaUPC" pitchFamily="34" charset="-34"/>
              </a:rPr>
              <a:t>Overview </a:t>
            </a:r>
            <a:r>
              <a:rPr lang="en-US" sz="1800" b="1" dirty="0">
                <a:latin typeface="CordiaUPC" pitchFamily="34" charset="-34"/>
                <a:cs typeface="CordiaUPC" pitchFamily="34" charset="-34"/>
              </a:rPr>
              <a:t>of Business</a:t>
            </a:r>
          </a:p>
        </p:txBody>
      </p:sp>
      <p:pic>
        <p:nvPicPr>
          <p:cNvPr id="16"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599" y="1208584"/>
            <a:ext cx="2499882" cy="6328816"/>
          </a:xfrm>
          <a:prstGeom prst="rect">
            <a:avLst/>
          </a:prstGeom>
        </p:spPr>
      </p:pic>
      <p:sp>
        <p:nvSpPr>
          <p:cNvPr id="2" name="สี่เหลี่ยมผืนผ้า 1"/>
          <p:cNvSpPr/>
          <p:nvPr/>
        </p:nvSpPr>
        <p:spPr>
          <a:xfrm>
            <a:off x="531599" y="823125"/>
            <a:ext cx="3429000" cy="307777"/>
          </a:xfrm>
          <a:prstGeom prst="rect">
            <a:avLst/>
          </a:prstGeom>
        </p:spPr>
        <p:txBody>
          <a:bodyPr>
            <a:spAutoFit/>
          </a:bodyPr>
          <a:lstStyle/>
          <a:p>
            <a:pPr algn="thaiDist"/>
            <a:r>
              <a:rPr lang="en-US" sz="1400" b="1" dirty="0">
                <a:latin typeface="Cordia New" pitchFamily="34" charset="-34"/>
                <a:cs typeface="Cordia New" pitchFamily="34" charset="-34"/>
              </a:rPr>
              <a:t>History and Important Development</a:t>
            </a:r>
            <a:endParaRPr lang="th-TH" sz="1400" b="1" dirty="0">
              <a:latin typeface="Cordia New" pitchFamily="34" charset="-34"/>
              <a:cs typeface="Cordia New" pitchFamily="34" charset="-34"/>
            </a:endParaRPr>
          </a:p>
        </p:txBody>
      </p:sp>
      <p:sp>
        <p:nvSpPr>
          <p:cNvPr id="5" name="สี่เหลี่ยมผืนผ้า 4"/>
          <p:cNvSpPr/>
          <p:nvPr/>
        </p:nvSpPr>
        <p:spPr>
          <a:xfrm>
            <a:off x="287776" y="8057805"/>
            <a:ext cx="2855024" cy="1384995"/>
          </a:xfrm>
          <a:prstGeom prst="rect">
            <a:avLst/>
          </a:prstGeom>
        </p:spPr>
        <p:txBody>
          <a:bodyPr wrap="square">
            <a:spAutoFit/>
          </a:bodyPr>
          <a:lstStyle/>
          <a:p>
            <a:pPr algn="just"/>
            <a:r>
              <a:rPr lang="en-US" sz="1400" dirty="0">
                <a:latin typeface="CordiaUPC" pitchFamily="34" charset="-34"/>
                <a:cs typeface="CordiaUPC" pitchFamily="34" charset="-34"/>
              </a:rPr>
              <a:t>For the current moment, the subsidiary company owns </a:t>
            </a:r>
            <a:r>
              <a:rPr lang="en-US" sz="1400" dirty="0" smtClean="0">
                <a:latin typeface="CordiaUPC" pitchFamily="34" charset="-34"/>
                <a:cs typeface="CordiaUPC" pitchFamily="34" charset="-34"/>
              </a:rPr>
              <a:t>four </a:t>
            </a:r>
            <a:r>
              <a:rPr lang="en-US" sz="1400" dirty="0">
                <a:latin typeface="CordiaUPC" pitchFamily="34" charset="-34"/>
                <a:cs typeface="CordiaUPC" pitchFamily="34" charset="-34"/>
              </a:rPr>
              <a:t>branches of used car outlet</a:t>
            </a:r>
          </a:p>
          <a:p>
            <a:pPr algn="just">
              <a:tabLst>
                <a:tab pos="266700" algn="l"/>
              </a:tabLst>
            </a:pPr>
            <a:r>
              <a:rPr lang="en-US" sz="1400" dirty="0">
                <a:latin typeface="CordiaUPC" pitchFamily="34" charset="-34"/>
                <a:cs typeface="CordiaUPC" pitchFamily="34" charset="-34"/>
              </a:rPr>
              <a:t>1.Headquarters on </a:t>
            </a:r>
            <a:r>
              <a:rPr lang="en-US" sz="1400" dirty="0" err="1">
                <a:latin typeface="CordiaUPC" pitchFamily="34" charset="-34"/>
                <a:cs typeface="CordiaUPC" pitchFamily="34" charset="-34"/>
              </a:rPr>
              <a:t>Kanchanabhisek</a:t>
            </a:r>
            <a:r>
              <a:rPr lang="en-US" sz="1400" dirty="0">
                <a:latin typeface="CordiaUPC" pitchFamily="34" charset="-34"/>
                <a:cs typeface="CordiaUPC" pitchFamily="34" charset="-34"/>
              </a:rPr>
              <a:t> road</a:t>
            </a:r>
          </a:p>
          <a:p>
            <a:pPr algn="just">
              <a:tabLst>
                <a:tab pos="266700" algn="l"/>
              </a:tabLst>
            </a:pPr>
            <a:r>
              <a:rPr lang="en-US" sz="1400" dirty="0">
                <a:latin typeface="CordiaUPC" pitchFamily="34" charset="-34"/>
                <a:cs typeface="CordiaUPC" pitchFamily="34" charset="-34"/>
              </a:rPr>
              <a:t>2. </a:t>
            </a:r>
            <a:r>
              <a:rPr lang="en-US" sz="1400" dirty="0" err="1">
                <a:latin typeface="CordiaUPC" pitchFamily="34" charset="-34"/>
                <a:cs typeface="CordiaUPC" pitchFamily="34" charset="-34"/>
              </a:rPr>
              <a:t>Srinagarindra</a:t>
            </a:r>
            <a:r>
              <a:rPr lang="en-US" sz="1400" dirty="0">
                <a:latin typeface="CordiaUPC" pitchFamily="34" charset="-34"/>
                <a:cs typeface="CordiaUPC" pitchFamily="34" charset="-34"/>
              </a:rPr>
              <a:t> road branch</a:t>
            </a:r>
          </a:p>
          <a:p>
            <a:pPr algn="just">
              <a:tabLst>
                <a:tab pos="266700" algn="l"/>
              </a:tabLst>
            </a:pPr>
            <a:r>
              <a:rPr lang="en-US" sz="1400" dirty="0">
                <a:latin typeface="CordiaUPC" pitchFamily="34" charset="-34"/>
                <a:cs typeface="CordiaUPC" pitchFamily="34" charset="-34"/>
              </a:rPr>
              <a:t>3.Kaset branch</a:t>
            </a:r>
          </a:p>
          <a:p>
            <a:pPr algn="just">
              <a:tabLst>
                <a:tab pos="266700" algn="l"/>
              </a:tabLst>
            </a:pPr>
            <a:r>
              <a:rPr lang="en-US" sz="1400" dirty="0">
                <a:latin typeface="CordiaUPC" pitchFamily="34" charset="-34"/>
                <a:cs typeface="CordiaUPC" pitchFamily="34" charset="-34"/>
              </a:rPr>
              <a:t>4. </a:t>
            </a:r>
            <a:r>
              <a:rPr lang="en-US" sz="1400" dirty="0" err="1"/>
              <a:t>Kanchanaphisek-Baromarachachonani</a:t>
            </a:r>
            <a:r>
              <a:rPr lang="en-US" sz="1400" dirty="0"/>
              <a:t> Branch</a:t>
            </a:r>
            <a:endParaRPr lang="en-US" sz="1400" dirty="0">
              <a:latin typeface="CordiaUPC" pitchFamily="34" charset="-34"/>
              <a:cs typeface="CordiaUPC" pitchFamily="34" charset="-34"/>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096" y="8110458"/>
            <a:ext cx="2016224" cy="141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29599" y="6897723"/>
            <a:ext cx="5535705" cy="2791298"/>
            <a:chOff x="275795" y="6762750"/>
            <a:chExt cx="6137776" cy="314325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95" y="6840626"/>
              <a:ext cx="3733779" cy="165530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696" y="6762750"/>
              <a:ext cx="5095875" cy="3143250"/>
            </a:xfrm>
            <a:prstGeom prst="rect">
              <a:avLst/>
            </a:prstGeom>
          </p:spPr>
        </p:pic>
      </p:gr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9" name="รูปภาพ 8" descr="buttom.png"/>
          <p:cNvPicPr>
            <a:picLocks noChangeAspect="1"/>
          </p:cNvPicPr>
          <p:nvPr/>
        </p:nvPicPr>
        <p:blipFill>
          <a:blip r:embed="rId4" cstate="print"/>
          <a:stretch>
            <a:fillRect/>
          </a:stretch>
        </p:blipFill>
        <p:spPr>
          <a:xfrm>
            <a:off x="3142800" y="9360000"/>
            <a:ext cx="573976" cy="418034"/>
          </a:xfrm>
          <a:prstGeom prst="rect">
            <a:avLst/>
          </a:prstGeom>
        </p:spPr>
      </p:pic>
      <p:sp>
        <p:nvSpPr>
          <p:cNvPr id="10" name="TextBox 9"/>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48</a:t>
            </a:r>
            <a:endParaRPr lang="th-TH" sz="1200" b="1" dirty="0">
              <a:solidFill>
                <a:srgbClr val="0070C0"/>
              </a:solidFill>
              <a:latin typeface="Cordia New" pitchFamily="34" charset="-34"/>
              <a:cs typeface="Cordia New" pitchFamily="34" charset="-34"/>
            </a:endParaRPr>
          </a:p>
        </p:txBody>
      </p:sp>
      <p:sp>
        <p:nvSpPr>
          <p:cNvPr id="15" name="TextBox 14"/>
          <p:cNvSpPr txBox="1"/>
          <p:nvPr/>
        </p:nvSpPr>
        <p:spPr>
          <a:xfrm>
            <a:off x="415540" y="632521"/>
            <a:ext cx="5771856" cy="1169551"/>
          </a:xfrm>
          <a:prstGeom prst="rect">
            <a:avLst/>
          </a:prstGeom>
          <a:noFill/>
        </p:spPr>
        <p:txBody>
          <a:bodyPr wrap="square" rtlCol="0">
            <a:spAutoFit/>
          </a:bodyPr>
          <a:lstStyle/>
          <a:p>
            <a:pPr algn="just"/>
            <a:r>
              <a:rPr lang="en-US" sz="1600" b="1" dirty="0" smtClean="0">
                <a:latin typeface="CordiaUPC" pitchFamily="34" charset="-34"/>
                <a:cs typeface="CordiaUPC" pitchFamily="34" charset="-34"/>
              </a:rPr>
              <a:t>Corporate Social Responsibility</a:t>
            </a:r>
          </a:p>
          <a:p>
            <a:pPr algn="just"/>
            <a:endParaRPr lang="en-US" sz="1200" dirty="0" smtClean="0">
              <a:solidFill>
                <a:srgbClr val="0070C0"/>
              </a:solidFill>
              <a:latin typeface="CordiaUPC" pitchFamily="34" charset="-34"/>
              <a:cs typeface="CordiaUPC" pitchFamily="34" charset="-34"/>
            </a:endParaRPr>
          </a:p>
          <a:p>
            <a:r>
              <a:rPr lang="en-US" sz="1400" dirty="0" smtClean="0">
                <a:latin typeface="CordiaUPC" pitchFamily="34" charset="-34"/>
                <a:cs typeface="CordiaUPC" pitchFamily="34" charset="-34"/>
              </a:rPr>
              <a:t>The Company has disclosed and published the information about </a:t>
            </a:r>
            <a:r>
              <a:rPr lang="en-GB" sz="1400" dirty="0" smtClean="0">
                <a:latin typeface="CordiaUPC" pitchFamily="34" charset="-34"/>
                <a:cs typeface="CordiaUPC" pitchFamily="34" charset="-34"/>
              </a:rPr>
              <a:t>Sustainability Report </a:t>
            </a:r>
            <a:r>
              <a:rPr lang="en-US" sz="1400" dirty="0" smtClean="0">
                <a:latin typeface="CordiaUPC" pitchFamily="34" charset="-34"/>
                <a:cs typeface="CordiaUPC" pitchFamily="34" charset="-34"/>
              </a:rPr>
              <a:t>for the year 2017 in a separate report and is available for viewing on the company's web site at </a:t>
            </a:r>
            <a:r>
              <a:rPr lang="en-US" sz="1400" i="1" dirty="0" smtClean="0">
                <a:latin typeface="CordiaUPC" pitchFamily="34" charset="-34"/>
                <a:cs typeface="CordiaUPC" pitchFamily="34" charset="-34"/>
              </a:rPr>
              <a:t>www.krungthai.co.th</a:t>
            </a:r>
          </a:p>
          <a:p>
            <a:r>
              <a:rPr lang="en-US" sz="1400" dirty="0" smtClean="0">
                <a:latin typeface="CordiaUPC" pitchFamily="34" charset="-34"/>
                <a:cs typeface="CordiaUPC" pitchFamily="34" charset="-34"/>
              </a:rPr>
              <a:t> </a:t>
            </a:r>
            <a:endParaRPr lang="en-US" sz="1400" dirty="0">
              <a:latin typeface="CordiaUPC" pitchFamily="34" charset="-34"/>
              <a:cs typeface="CordiaUPC" pitchFamily="34" charset="-34"/>
            </a:endParaRPr>
          </a:p>
        </p:txBody>
      </p:sp>
      <p:sp>
        <p:nvSpPr>
          <p:cNvPr id="16" name="สี่เหลี่ยมผืนผ้า 10"/>
          <p:cNvSpPr/>
          <p:nvPr/>
        </p:nvSpPr>
        <p:spPr>
          <a:xfrm>
            <a:off x="415540" y="4880992"/>
            <a:ext cx="5904656" cy="2062103"/>
          </a:xfrm>
          <a:prstGeom prst="rect">
            <a:avLst/>
          </a:prstGeom>
        </p:spPr>
        <p:txBody>
          <a:bodyPr wrap="square">
            <a:spAutoFit/>
          </a:bodyPr>
          <a:lstStyle/>
          <a:p>
            <a:pPr algn="just"/>
            <a:r>
              <a:rPr lang="en-US" sz="1600" b="1" dirty="0" smtClean="0">
                <a:latin typeface="CordiaUPC" pitchFamily="34" charset="-34"/>
                <a:cs typeface="CordiaUPC" pitchFamily="34" charset="-34"/>
              </a:rPr>
              <a:t>Internal Control</a:t>
            </a:r>
          </a:p>
          <a:p>
            <a:pPr algn="just"/>
            <a:endParaRPr lang="en-US" sz="1400" dirty="0" smtClean="0">
              <a:latin typeface="CordiaUPC" pitchFamily="34" charset="-34"/>
              <a:cs typeface="CordiaUPC" pitchFamily="34" charset="-34"/>
            </a:endParaRPr>
          </a:p>
          <a:p>
            <a:pPr algn="just">
              <a:tabLst>
                <a:tab pos="361950" algn="l"/>
              </a:tabLst>
            </a:pPr>
            <a:r>
              <a:rPr lang="en-US" sz="1400" dirty="0" smtClean="0">
                <a:latin typeface="CordiaUPC" pitchFamily="34" charset="-34"/>
                <a:cs typeface="CordiaUPC" pitchFamily="34" charset="-34"/>
              </a:rPr>
              <a:t>The Board of Directors had the opinion that the internal control system of the Company is sufficient and in accordance with the Evaluation Internal Control System of the Securities and Exchange Commission and the Stock Exchange of Thailand, especially the internal control in regarding to the business with the major shareholders directors executives and related parties.  The Company has the compact and sufficient internal control as well as the Company has set the Internal Audit function to be responsible for submission the audit report to the Audit Committee.  The Internal Auditor has the audit scope and internal operation to make the correct and efficiency in control system and good management.  </a:t>
            </a:r>
            <a:endParaRPr lang="en-US" sz="1400" dirty="0">
              <a:latin typeface="CordiaUPC" pitchFamily="34" charset="-34"/>
              <a:cs typeface="CordiaUPC" pitchFamily="34" charset="-34"/>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540" y="1802072"/>
            <a:ext cx="5949950"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9" name="TextBox 8"/>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49</a:t>
            </a:r>
            <a:endParaRPr lang="th-TH" sz="1200" b="1" dirty="0">
              <a:solidFill>
                <a:srgbClr val="0070C0"/>
              </a:solidFill>
              <a:latin typeface="Cordia New" pitchFamily="34" charset="-34"/>
              <a:cs typeface="Cordia New" pitchFamily="34" charset="-34"/>
            </a:endParaRPr>
          </a:p>
        </p:txBody>
      </p:sp>
      <p:sp>
        <p:nvSpPr>
          <p:cNvPr id="10" name="TextBox 9"/>
          <p:cNvSpPr txBox="1"/>
          <p:nvPr/>
        </p:nvSpPr>
        <p:spPr>
          <a:xfrm>
            <a:off x="339842" y="488504"/>
            <a:ext cx="6018117" cy="1631216"/>
          </a:xfrm>
          <a:prstGeom prst="rect">
            <a:avLst/>
          </a:prstGeom>
          <a:noFill/>
        </p:spPr>
        <p:txBody>
          <a:bodyPr wrap="square" rtlCol="0">
            <a:spAutoFit/>
          </a:bodyPr>
          <a:lstStyle/>
          <a:p>
            <a:r>
              <a:rPr lang="en-US" sz="1600" b="1" dirty="0">
                <a:latin typeface="CordiaUPC" pitchFamily="34" charset="-34"/>
                <a:cs typeface="CordiaUPC" pitchFamily="34" charset="-34"/>
              </a:rPr>
              <a:t>Related Party </a:t>
            </a:r>
            <a:r>
              <a:rPr lang="en-US" sz="1600" b="1" dirty="0" smtClean="0">
                <a:latin typeface="CordiaUPC" pitchFamily="34" charset="-34"/>
                <a:cs typeface="CordiaUPC" pitchFamily="34" charset="-34"/>
              </a:rPr>
              <a:t>Transaction</a:t>
            </a:r>
            <a:endParaRPr lang="en-US" sz="1600" b="1" i="1" dirty="0">
              <a:latin typeface="CordiaUPC" pitchFamily="34" charset="-34"/>
              <a:cs typeface="CordiaUPC" pitchFamily="34" charset="-34"/>
            </a:endParaRPr>
          </a:p>
          <a:p>
            <a:pPr algn="just"/>
            <a:r>
              <a:rPr lang="en-US" sz="1200" dirty="0">
                <a:latin typeface="CordiaUPC" pitchFamily="34" charset="-34"/>
                <a:cs typeface="CordiaUPC" pitchFamily="34" charset="-34"/>
              </a:rPr>
              <a:t>The Company had transactions with related party which might lead to conflict of interest transactions.  The transactions were the transactions with shareholders and/or executives of the Company including the transactions with the related companies which have the same shareholders and executives.  These transactions are disclosed in the note to financial statements and audited by the auditor of the Company as well as the disclosure in the Audit Committee Report which can be summarized the relationship and detail of related party transactions as bellows:</a:t>
            </a:r>
            <a:endParaRPr lang="th-TH" sz="1200" dirty="0">
              <a:latin typeface="CordiaUPC" pitchFamily="34" charset="-34"/>
              <a:cs typeface="CordiaUPC" pitchFamily="34" charset="-34"/>
            </a:endParaRPr>
          </a:p>
          <a:p>
            <a:pPr algn="thaiDist"/>
            <a:endParaRPr lang="en-US" sz="1200" dirty="0" smtClean="0">
              <a:latin typeface="CordiaUPC" pitchFamily="34" charset="-34"/>
              <a:cs typeface="CordiaUPC" pitchFamily="34" charset="-34"/>
            </a:endParaRPr>
          </a:p>
          <a:p>
            <a:pPr algn="thaiDist"/>
            <a:r>
              <a:rPr lang="en-US" sz="1200" dirty="0" smtClean="0">
                <a:latin typeface="CordiaUPC" pitchFamily="34" charset="-34"/>
                <a:cs typeface="CordiaUPC" pitchFamily="34" charset="-34"/>
              </a:rPr>
              <a:t> </a:t>
            </a:r>
            <a:endParaRPr lang="en-US" sz="1200" dirty="0">
              <a:latin typeface="CordiaUPC" pitchFamily="34" charset="-34"/>
              <a:cs typeface="CordiaUPC" pitchFamily="34" charset="-34"/>
            </a:endParaRPr>
          </a:p>
        </p:txBody>
      </p:sp>
      <p:graphicFrame>
        <p:nvGraphicFramePr>
          <p:cNvPr id="11" name="ตาราง 10"/>
          <p:cNvGraphicFramePr>
            <a:graphicFrameLocks noGrp="1"/>
          </p:cNvGraphicFramePr>
          <p:nvPr>
            <p:extLst>
              <p:ext uri="{D42A27DB-BD31-4B8C-83A1-F6EECF244321}">
                <p14:modId xmlns:p14="http://schemas.microsoft.com/office/powerpoint/2010/main" val="348971637"/>
              </p:ext>
            </p:extLst>
          </p:nvPr>
        </p:nvGraphicFramePr>
        <p:xfrm>
          <a:off x="365379" y="1784649"/>
          <a:ext cx="5992579" cy="6954281"/>
        </p:xfrm>
        <a:graphic>
          <a:graphicData uri="http://schemas.openxmlformats.org/drawingml/2006/table">
            <a:tbl>
              <a:tblPr/>
              <a:tblGrid>
                <a:gridCol w="688880"/>
                <a:gridCol w="5303699"/>
              </a:tblGrid>
              <a:tr h="335450">
                <a:tc>
                  <a:txBody>
                    <a:bodyPr/>
                    <a:lstStyle/>
                    <a:p>
                      <a:pPr algn="ctr" rtl="0" fontAlgn="ctr"/>
                      <a:r>
                        <a:rPr lang="en-US" sz="1100" b="0" i="0" u="none" strike="noStrike" dirty="0">
                          <a:solidFill>
                            <a:schemeClr val="tx1"/>
                          </a:solidFill>
                          <a:latin typeface="CordiaUPC" pitchFamily="34" charset="-34"/>
                          <a:cs typeface="CordiaUPC" pitchFamily="34" charset="-34"/>
                        </a:rPr>
                        <a:t>Conflict of Interest Parties </a:t>
                      </a: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rtl="0" fontAlgn="t"/>
                      <a:r>
                        <a:rPr lang="en-US" sz="1200" b="0" i="0" u="none" strike="noStrike" dirty="0" smtClean="0">
                          <a:solidFill>
                            <a:schemeClr val="tx1"/>
                          </a:solidFill>
                          <a:latin typeface="CordiaUPC" pitchFamily="34" charset="-34"/>
                          <a:cs typeface="CordiaUPC" pitchFamily="34" charset="-34"/>
                        </a:rPr>
                        <a:t>Relationship </a:t>
                      </a:r>
                      <a:endParaRPr lang="en-US" sz="1200" b="0" i="0" u="none" strike="noStrike" dirty="0">
                        <a:solidFill>
                          <a:schemeClr val="tx1"/>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335450">
                <a:tc rowSpan="7">
                  <a:txBody>
                    <a:bodyPr/>
                    <a:lstStyle/>
                    <a:p>
                      <a:pPr algn="ctr" rtl="0" fontAlgn="ctr"/>
                      <a:r>
                        <a:rPr lang="en-US" sz="1200" b="0" i="0" u="none" strike="noStrike" dirty="0" err="1">
                          <a:solidFill>
                            <a:srgbClr val="000000"/>
                          </a:solidFill>
                          <a:latin typeface="CordiaUPC" pitchFamily="34" charset="-34"/>
                          <a:cs typeface="CordiaUPC" pitchFamily="34" charset="-34"/>
                        </a:rPr>
                        <a:t>Thanapat</a:t>
                      </a:r>
                      <a:r>
                        <a:rPr lang="en-US" sz="1200" b="0" i="0" u="none" strike="noStrike" dirty="0">
                          <a:solidFill>
                            <a:srgbClr val="000000"/>
                          </a:solidFill>
                          <a:latin typeface="CordiaUPC" pitchFamily="34" charset="-34"/>
                          <a:cs typeface="CordiaUPC" pitchFamily="34" charset="-34"/>
                        </a:rPr>
                        <a:t> Property Company Limited  </a:t>
                      </a: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t">
                        <a:buClr>
                          <a:srgbClr val="000000"/>
                        </a:buClr>
                        <a:buSzPts val="1200"/>
                        <a:buFont typeface="BrowalliaUPC"/>
                        <a:buNone/>
                      </a:pPr>
                      <a:r>
                        <a:rPr lang="en-US" sz="1100" b="0" i="0" u="none" strike="noStrike" dirty="0" smtClean="0">
                          <a:solidFill>
                            <a:srgbClr val="000000"/>
                          </a:solidFill>
                          <a:latin typeface="CordiaUPC" pitchFamily="34" charset="-34"/>
                          <a:cs typeface="CordiaUPC" pitchFamily="34" charset="-34"/>
                        </a:rPr>
                        <a:t>Mr. </a:t>
                      </a:r>
                      <a:r>
                        <a:rPr lang="en-US" sz="1100" b="0" i="0" u="none" strike="noStrike" dirty="0" err="1" smtClean="0">
                          <a:solidFill>
                            <a:srgbClr val="000000"/>
                          </a:solidFill>
                          <a:latin typeface="CordiaUPC" pitchFamily="34" charset="-34"/>
                          <a:cs typeface="CordiaUPC" pitchFamily="34" charset="-34"/>
                        </a:rPr>
                        <a:t>Paitoon</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4% of total issued capital of the Company and being authorized director and shareholder represent 22.22% of </a:t>
                      </a:r>
                      <a:r>
                        <a:rPr lang="en-US" sz="1100" b="0" i="0" u="none" strike="noStrike" dirty="0" err="1" smtClean="0">
                          <a:solidFill>
                            <a:srgbClr val="000000"/>
                          </a:solidFill>
                          <a:latin typeface="CordiaUPC" pitchFamily="34" charset="-34"/>
                          <a:cs typeface="CordiaUPC" pitchFamily="34" charset="-34"/>
                        </a:rPr>
                        <a:t>Thanapat</a:t>
                      </a:r>
                      <a:r>
                        <a:rPr lang="en-US" sz="1100" b="0" i="0" u="none" strike="noStrike" dirty="0" smtClean="0">
                          <a:solidFill>
                            <a:srgbClr val="000000"/>
                          </a:solidFill>
                          <a:latin typeface="CordiaUPC" pitchFamily="34" charset="-34"/>
                          <a:cs typeface="CordiaUPC" pitchFamily="34" charset="-34"/>
                        </a:rPr>
                        <a:t> Property Company Limited</a:t>
                      </a:r>
                      <a:endParaRPr lang="th-TH" sz="1100" b="0" i="0" u="none" strike="noStrike" dirty="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endParaRPr lang="th-TH"/>
                    </a:p>
                  </a:txBody>
                  <a:tcPr/>
                </a:tc>
                <a:tc>
                  <a:txBody>
                    <a:bodyPr/>
                    <a:lstStyle/>
                    <a:p>
                      <a:pPr algn="l" rtl="0" fontAlgn="t">
                        <a:buClr>
                          <a:srgbClr val="000000"/>
                        </a:buClr>
                        <a:buSzPts val="1200"/>
                        <a:buFont typeface="BrowalliaUPC"/>
                        <a:buNone/>
                      </a:pPr>
                      <a:r>
                        <a:rPr lang="en-US" sz="1100" b="0" i="0" u="none" strike="noStrike" dirty="0" smtClean="0">
                          <a:solidFill>
                            <a:srgbClr val="000000"/>
                          </a:solidFill>
                          <a:latin typeface="CordiaUPC" pitchFamily="34" charset="-34"/>
                          <a:cs typeface="CordiaUPC" pitchFamily="34" charset="-34"/>
                        </a:rPr>
                        <a:t>Mr. </a:t>
                      </a:r>
                      <a:r>
                        <a:rPr lang="en-US" sz="1100" b="0" i="0" u="none" strike="noStrike" dirty="0" err="1" smtClean="0">
                          <a:solidFill>
                            <a:srgbClr val="000000"/>
                          </a:solidFill>
                          <a:latin typeface="CordiaUPC" pitchFamily="34" charset="-34"/>
                          <a:cs typeface="CordiaUPC" pitchFamily="34" charset="-34"/>
                        </a:rPr>
                        <a:t>Pithep</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13.6% of total issued capital of the Company and being authorized director and shareholder represent 22.22% of  </a:t>
                      </a:r>
                      <a:r>
                        <a:rPr lang="en-US" sz="1100" b="0" i="0" u="none" strike="noStrike" dirty="0" err="1" smtClean="0">
                          <a:solidFill>
                            <a:srgbClr val="000000"/>
                          </a:solidFill>
                          <a:latin typeface="CordiaUPC" pitchFamily="34" charset="-34"/>
                          <a:cs typeface="CordiaUPC" pitchFamily="34" charset="-34"/>
                        </a:rPr>
                        <a:t>Thanapat</a:t>
                      </a:r>
                      <a:r>
                        <a:rPr lang="en-US" sz="1100" b="0" i="0" u="none" strike="noStrike" dirty="0" smtClean="0">
                          <a:solidFill>
                            <a:srgbClr val="000000"/>
                          </a:solidFill>
                          <a:latin typeface="CordiaUPC" pitchFamily="34" charset="-34"/>
                          <a:cs typeface="CordiaUPC" pitchFamily="34" charset="-34"/>
                        </a:rPr>
                        <a:t> Property Company Limited </a:t>
                      </a:r>
                      <a:endParaRPr lang="th-TH" sz="1100" b="0" i="0" u="none" strike="noStrike" dirty="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endParaRPr lang="th-TH"/>
                    </a:p>
                  </a:txBody>
                  <a:tcPr/>
                </a:tc>
                <a:tc>
                  <a:txBody>
                    <a:bodyPr/>
                    <a:lstStyle/>
                    <a:p>
                      <a:pPr algn="l" rtl="0" fontAlgn="t">
                        <a:buClr>
                          <a:srgbClr val="000000"/>
                        </a:buClr>
                        <a:buSzPts val="1200"/>
                        <a:buFont typeface="BrowalliaUPC"/>
                        <a:buNone/>
                      </a:pPr>
                      <a:r>
                        <a:rPr lang="en-US" sz="1100" b="0" i="0" u="none" strike="noStrike" dirty="0" smtClean="0">
                          <a:solidFill>
                            <a:srgbClr val="000000"/>
                          </a:solidFill>
                          <a:latin typeface="CordiaUPC" pitchFamily="34" charset="-34"/>
                          <a:cs typeface="CordiaUPC" pitchFamily="34" charset="-34"/>
                        </a:rPr>
                        <a:t>Mr. Pichit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13.6% of total issued capital of the Company and being authorized director and shareholder represent 16.67% of </a:t>
                      </a:r>
                      <a:r>
                        <a:rPr lang="en-US" sz="1100" b="0" i="0" u="none" strike="noStrike" dirty="0" err="1" smtClean="0">
                          <a:solidFill>
                            <a:srgbClr val="000000"/>
                          </a:solidFill>
                          <a:latin typeface="CordiaUPC" pitchFamily="34" charset="-34"/>
                          <a:cs typeface="CordiaUPC" pitchFamily="34" charset="-34"/>
                        </a:rPr>
                        <a:t>Thanapat</a:t>
                      </a:r>
                      <a:r>
                        <a:rPr lang="en-US" sz="1100" b="0" i="0" u="none" strike="noStrike" dirty="0" smtClean="0">
                          <a:solidFill>
                            <a:srgbClr val="000000"/>
                          </a:solidFill>
                          <a:latin typeface="CordiaUPC" pitchFamily="34" charset="-34"/>
                          <a:cs typeface="CordiaUPC" pitchFamily="34" charset="-34"/>
                        </a:rPr>
                        <a:t> Property Company Limited</a:t>
                      </a:r>
                      <a:r>
                        <a:rPr lang="th-TH" sz="1100" b="0" i="0" u="none" strike="noStrike" dirty="0" smtClean="0">
                          <a:solidFill>
                            <a:srgbClr val="000000"/>
                          </a:solidFill>
                          <a:latin typeface="CordiaUPC" pitchFamily="34" charset="-34"/>
                          <a:cs typeface="CordiaUPC" pitchFamily="34" charset="-34"/>
                        </a:rPr>
                        <a:t>  </a:t>
                      </a:r>
                      <a:endParaRPr lang="th-TH" sz="1100" b="0" i="0" u="none" strike="noStrike" dirty="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endParaRPr lang="th-TH"/>
                    </a:p>
                  </a:txBody>
                  <a:tcPr/>
                </a:tc>
                <a:tc>
                  <a:txBody>
                    <a:bodyPr/>
                    <a:lstStyle/>
                    <a:p>
                      <a:pPr algn="l" rtl="0" fontAlgn="t">
                        <a:buClr>
                          <a:srgbClr val="000000"/>
                        </a:buClr>
                        <a:buSzPts val="1200"/>
                        <a:buFont typeface="BrowalliaUPC"/>
                        <a:buNone/>
                      </a:pPr>
                      <a:r>
                        <a:rPr lang="en-US" sz="1100" b="0" i="0" u="none" strike="noStrike" dirty="0" err="1" smtClean="0">
                          <a:solidFill>
                            <a:srgbClr val="000000"/>
                          </a:solidFill>
                          <a:latin typeface="CordiaUPC" pitchFamily="34" charset="-34"/>
                          <a:cs typeface="CordiaUPC" pitchFamily="34" charset="-34"/>
                        </a:rPr>
                        <a:t>Mrs.Wipaporn</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16.2% of total issued capital of the Company  and being authorized director and shareholder represent 22.22% of    </a:t>
                      </a:r>
                      <a:r>
                        <a:rPr lang="en-US" sz="1100" b="0" i="0" u="none" strike="noStrike" dirty="0" err="1" smtClean="0">
                          <a:solidFill>
                            <a:srgbClr val="000000"/>
                          </a:solidFill>
                          <a:latin typeface="CordiaUPC" pitchFamily="34" charset="-34"/>
                          <a:cs typeface="CordiaUPC" pitchFamily="34" charset="-34"/>
                        </a:rPr>
                        <a:t>Thanapat</a:t>
                      </a:r>
                      <a:r>
                        <a:rPr lang="en-US" sz="1100" b="0" i="0" u="none" strike="noStrike" dirty="0" smtClean="0">
                          <a:solidFill>
                            <a:srgbClr val="000000"/>
                          </a:solidFill>
                          <a:latin typeface="CordiaUPC" pitchFamily="34" charset="-34"/>
                          <a:cs typeface="CordiaUPC" pitchFamily="34" charset="-34"/>
                        </a:rPr>
                        <a:t> Property Company Limited </a:t>
                      </a:r>
                      <a:r>
                        <a:rPr lang="th-TH" sz="1100" b="0" i="0" u="none" strike="noStrike" dirty="0" smtClean="0">
                          <a:solidFill>
                            <a:srgbClr val="000000"/>
                          </a:solidFill>
                          <a:latin typeface="CordiaUPC" pitchFamily="34" charset="-34"/>
                          <a:cs typeface="CordiaUPC" pitchFamily="34" charset="-34"/>
                        </a:rPr>
                        <a:t>   </a:t>
                      </a:r>
                      <a:endParaRPr lang="th-TH" sz="1100" b="0" i="0" u="none" strike="noStrike" dirty="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
                          <a:srgbClr val="000000"/>
                        </a:buClr>
                        <a:buSzPts val="1200"/>
                        <a:buFont typeface="BrowalliaUPC"/>
                        <a:buNone/>
                        <a:tabLst/>
                        <a:defRPr/>
                      </a:pPr>
                      <a:r>
                        <a:rPr lang="en-US" sz="1100" b="0" i="0" u="none" strike="noStrike" dirty="0" err="1" smtClean="0">
                          <a:solidFill>
                            <a:srgbClr val="000000"/>
                          </a:solidFill>
                          <a:latin typeface="CordiaUPC" pitchFamily="34" charset="-34"/>
                          <a:cs typeface="CordiaUPC" pitchFamily="34" charset="-34"/>
                        </a:rPr>
                        <a:t>Ms.Pimonpan</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7.92% of total issued capital of the Company  and being authorized director and shareholder represent 5.56% of    </a:t>
                      </a:r>
                      <a:r>
                        <a:rPr lang="en-US" sz="1100" b="0" i="0" u="none" strike="noStrike" dirty="0" err="1" smtClean="0">
                          <a:solidFill>
                            <a:srgbClr val="000000"/>
                          </a:solidFill>
                          <a:latin typeface="CordiaUPC" pitchFamily="34" charset="-34"/>
                          <a:cs typeface="CordiaUPC" pitchFamily="34" charset="-34"/>
                        </a:rPr>
                        <a:t>Thanapat</a:t>
                      </a:r>
                      <a:r>
                        <a:rPr lang="en-US" sz="1100" b="0" i="0" u="none" strike="noStrike" dirty="0" smtClean="0">
                          <a:solidFill>
                            <a:srgbClr val="000000"/>
                          </a:solidFill>
                          <a:latin typeface="CordiaUPC" pitchFamily="34" charset="-34"/>
                          <a:cs typeface="CordiaUPC" pitchFamily="34" charset="-34"/>
                        </a:rPr>
                        <a:t> Property Company Limited </a:t>
                      </a:r>
                      <a:r>
                        <a:rPr lang="th-TH" sz="1100" b="0" i="0" u="none" strike="noStrike" dirty="0" smtClean="0">
                          <a:solidFill>
                            <a:srgbClr val="000000"/>
                          </a:solidFill>
                          <a:latin typeface="CordiaUPC" pitchFamily="34" charset="-34"/>
                          <a:cs typeface="CordiaUPC" pitchFamily="34" charset="-34"/>
                        </a:rPr>
                        <a:t>   </a:t>
                      </a: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
                          <a:srgbClr val="000000"/>
                        </a:buClr>
                        <a:buSzPts val="1200"/>
                        <a:buFont typeface="BrowalliaUPC"/>
                        <a:buNone/>
                        <a:tabLst/>
                        <a:defRPr/>
                      </a:pPr>
                      <a:r>
                        <a:rPr lang="en-US" sz="1100" b="0" i="0" u="none" strike="noStrike" dirty="0" err="1" smtClean="0">
                          <a:solidFill>
                            <a:srgbClr val="000000"/>
                          </a:solidFill>
                          <a:latin typeface="CordiaUPC" pitchFamily="34" charset="-34"/>
                          <a:cs typeface="CordiaUPC" pitchFamily="34" charset="-34"/>
                        </a:rPr>
                        <a:t>Ms.Pimonta</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8.09% of total issued capital of the Company  and being authorized director and shareholder represent 5.56% of    </a:t>
                      </a:r>
                      <a:r>
                        <a:rPr lang="en-US" sz="1100" b="0" i="0" u="none" strike="noStrike" dirty="0" err="1" smtClean="0">
                          <a:solidFill>
                            <a:srgbClr val="000000"/>
                          </a:solidFill>
                          <a:latin typeface="CordiaUPC" pitchFamily="34" charset="-34"/>
                          <a:cs typeface="CordiaUPC" pitchFamily="34" charset="-34"/>
                        </a:rPr>
                        <a:t>Thanapat</a:t>
                      </a:r>
                      <a:r>
                        <a:rPr lang="en-US" sz="1100" b="0" i="0" u="none" strike="noStrike" dirty="0" smtClean="0">
                          <a:solidFill>
                            <a:srgbClr val="000000"/>
                          </a:solidFill>
                          <a:latin typeface="CordiaUPC" pitchFamily="34" charset="-34"/>
                          <a:cs typeface="CordiaUPC" pitchFamily="34" charset="-34"/>
                        </a:rPr>
                        <a:t> Property Company Limited </a:t>
                      </a:r>
                      <a:r>
                        <a:rPr lang="th-TH" sz="1100" b="0" i="0" u="none" strike="noStrike" dirty="0" smtClean="0">
                          <a:solidFill>
                            <a:srgbClr val="000000"/>
                          </a:solidFill>
                          <a:latin typeface="CordiaUPC" pitchFamily="34" charset="-34"/>
                          <a:cs typeface="CordiaUPC" pitchFamily="34" charset="-34"/>
                        </a:rPr>
                        <a:t>   </a:t>
                      </a: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
                          <a:srgbClr val="000000"/>
                        </a:buClr>
                        <a:buSzPts val="1200"/>
                        <a:buFont typeface="BrowalliaUPC"/>
                        <a:buNone/>
                        <a:tabLst/>
                        <a:defRPr/>
                      </a:pPr>
                      <a:r>
                        <a:rPr lang="en-US" sz="1100" b="0" i="0" u="none" strike="noStrike" dirty="0" err="1" smtClean="0">
                          <a:solidFill>
                            <a:srgbClr val="000000"/>
                          </a:solidFill>
                          <a:latin typeface="CordiaUPC" pitchFamily="34" charset="-34"/>
                          <a:cs typeface="CordiaUPC" pitchFamily="34" charset="-34"/>
                        </a:rPr>
                        <a:t>Mr.Pisit</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10% of total issued capital of the Company  and being authorized director and shareholder represent 5.56% of    </a:t>
                      </a:r>
                      <a:r>
                        <a:rPr lang="en-US" sz="1100" b="0" i="0" u="none" strike="noStrike" dirty="0" err="1" smtClean="0">
                          <a:solidFill>
                            <a:srgbClr val="000000"/>
                          </a:solidFill>
                          <a:latin typeface="CordiaUPC" pitchFamily="34" charset="-34"/>
                          <a:cs typeface="CordiaUPC" pitchFamily="34" charset="-34"/>
                        </a:rPr>
                        <a:t>Thanapat</a:t>
                      </a:r>
                      <a:r>
                        <a:rPr lang="en-US" sz="1100" b="0" i="0" u="none" strike="noStrike" dirty="0" smtClean="0">
                          <a:solidFill>
                            <a:srgbClr val="000000"/>
                          </a:solidFill>
                          <a:latin typeface="CordiaUPC" pitchFamily="34" charset="-34"/>
                          <a:cs typeface="CordiaUPC" pitchFamily="34" charset="-34"/>
                        </a:rPr>
                        <a:t> Property Company Limited </a:t>
                      </a:r>
                      <a:r>
                        <a:rPr lang="th-TH" sz="1100" b="0" i="0" u="none" strike="noStrike" dirty="0" smtClean="0">
                          <a:solidFill>
                            <a:srgbClr val="000000"/>
                          </a:solidFill>
                          <a:latin typeface="CordiaUPC" pitchFamily="34" charset="-34"/>
                          <a:cs typeface="CordiaUPC" pitchFamily="34" charset="-34"/>
                        </a:rPr>
                        <a:t>   </a:t>
                      </a: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rowSpan="6">
                  <a:txBody>
                    <a:bodyPr/>
                    <a:lstStyle/>
                    <a:p>
                      <a:pPr algn="ctr" rtl="0" fontAlgn="ctr"/>
                      <a:r>
                        <a:rPr lang="en-US" sz="1400" b="0" i="0" u="none" strike="noStrike" dirty="0">
                          <a:solidFill>
                            <a:srgbClr val="000000"/>
                          </a:solidFill>
                          <a:latin typeface="CordiaUPC" pitchFamily="34" charset="-34"/>
                          <a:cs typeface="CordiaUPC" pitchFamily="34" charset="-34"/>
                        </a:rPr>
                        <a:t>Siam Nissan </a:t>
                      </a:r>
                      <a:r>
                        <a:rPr lang="en-US" sz="1400" b="0" i="0" u="none" strike="noStrike" dirty="0" err="1">
                          <a:solidFill>
                            <a:srgbClr val="000000"/>
                          </a:solidFill>
                          <a:latin typeface="CordiaUPC" pitchFamily="34" charset="-34"/>
                          <a:cs typeface="CordiaUPC" pitchFamily="34" charset="-34"/>
                        </a:rPr>
                        <a:t>Krungthai</a:t>
                      </a:r>
                      <a:r>
                        <a:rPr lang="en-US" sz="1400" b="0" i="0" u="none" strike="noStrike" dirty="0">
                          <a:solidFill>
                            <a:srgbClr val="000000"/>
                          </a:solidFill>
                          <a:latin typeface="CordiaUPC" pitchFamily="34" charset="-34"/>
                          <a:cs typeface="CordiaUPC" pitchFamily="34" charset="-34"/>
                        </a:rPr>
                        <a:t> Company Limited  </a:t>
                      </a: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t">
                        <a:buClr>
                          <a:srgbClr val="000000"/>
                        </a:buClr>
                        <a:buSzPts val="1200"/>
                        <a:buFont typeface="BrowalliaUPC"/>
                        <a:buNone/>
                      </a:pPr>
                      <a:r>
                        <a:rPr lang="en-US" sz="1100" b="0" i="0" u="none" strike="noStrike" dirty="0" smtClean="0">
                          <a:solidFill>
                            <a:srgbClr val="000000"/>
                          </a:solidFill>
                          <a:latin typeface="CordiaUPC" pitchFamily="34" charset="-34"/>
                          <a:cs typeface="CordiaUPC" pitchFamily="34" charset="-34"/>
                        </a:rPr>
                        <a:t>Mr. </a:t>
                      </a:r>
                      <a:r>
                        <a:rPr lang="en-US" sz="1100" b="0" i="0" u="none" strike="noStrike" dirty="0" err="1" smtClean="0">
                          <a:solidFill>
                            <a:srgbClr val="000000"/>
                          </a:solidFill>
                          <a:latin typeface="CordiaUPC" pitchFamily="34" charset="-34"/>
                          <a:cs typeface="CordiaUPC" pitchFamily="34" charset="-34"/>
                        </a:rPr>
                        <a:t>Paitoon</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4% of total issued capital of the Company  and being authorized director and shareholder represent 2.5% of Siam Nissan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 </a:t>
                      </a:r>
                      <a:r>
                        <a:rPr lang="th-TH" sz="1100" b="0" i="0" u="none" strike="noStrike" dirty="0" smtClean="0">
                          <a:solidFill>
                            <a:srgbClr val="000000"/>
                          </a:solidFill>
                          <a:latin typeface="CordiaUPC" pitchFamily="34" charset="-34"/>
                          <a:cs typeface="CordiaUPC" pitchFamily="34" charset="-34"/>
                        </a:rPr>
                        <a:t>      </a:t>
                      </a:r>
                      <a:endParaRPr lang="th-TH" sz="1100" b="0" i="0" u="none" strike="noStrike" dirty="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endParaRPr lang="th-TH"/>
                    </a:p>
                  </a:txBody>
                  <a:tcPr/>
                </a:tc>
                <a:tc>
                  <a:txBody>
                    <a:bodyPr/>
                    <a:lstStyle/>
                    <a:p>
                      <a:pPr algn="l" rtl="0" fontAlgn="t">
                        <a:buClr>
                          <a:srgbClr val="000000"/>
                        </a:buClr>
                        <a:buSzPts val="1200"/>
                        <a:buFont typeface="BrowalliaUPC"/>
                        <a:buNone/>
                      </a:pPr>
                      <a:r>
                        <a:rPr lang="en-US" sz="1100" b="0" i="0" u="none" strike="noStrike" dirty="0" smtClean="0">
                          <a:solidFill>
                            <a:srgbClr val="000000"/>
                          </a:solidFill>
                          <a:latin typeface="CordiaUPC" pitchFamily="34" charset="-34"/>
                          <a:cs typeface="CordiaUPC" pitchFamily="34" charset="-34"/>
                        </a:rPr>
                        <a:t>Mrs. </a:t>
                      </a:r>
                      <a:r>
                        <a:rPr lang="en-US" sz="1100" b="0" i="0" u="none" strike="noStrike" dirty="0" err="1" smtClean="0">
                          <a:solidFill>
                            <a:srgbClr val="000000"/>
                          </a:solidFill>
                          <a:latin typeface="CordiaUPC" pitchFamily="34" charset="-34"/>
                          <a:cs typeface="CordiaUPC" pitchFamily="34" charset="-34"/>
                        </a:rPr>
                        <a:t>Wipaporn</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16.2% of total issued capital of the Company and being authorized director and shareholder represent 2.5% of Siam Nissan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a:t>
                      </a:r>
                      <a:r>
                        <a:rPr lang="th-TH" sz="1100" b="0" i="0" u="none" strike="noStrike" dirty="0" smtClean="0">
                          <a:solidFill>
                            <a:srgbClr val="000000"/>
                          </a:solidFill>
                          <a:latin typeface="CordiaUPC" pitchFamily="34" charset="-34"/>
                          <a:cs typeface="CordiaUPC" pitchFamily="34" charset="-34"/>
                        </a:rPr>
                        <a:t>  </a:t>
                      </a:r>
                      <a:endParaRPr lang="th-TH" sz="1100" b="0" i="0" u="none" strike="noStrike" dirty="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
                          <a:srgbClr val="000000"/>
                        </a:buClr>
                        <a:buSzPts val="1200"/>
                        <a:buFont typeface="BrowalliaUPC"/>
                        <a:buNone/>
                        <a:tabLst/>
                        <a:defRPr/>
                      </a:pPr>
                      <a:r>
                        <a:rPr lang="en-US" sz="1100" b="0" i="0" u="none" strike="noStrike" dirty="0" smtClean="0">
                          <a:solidFill>
                            <a:srgbClr val="000000"/>
                          </a:solidFill>
                          <a:latin typeface="CordiaUPC" pitchFamily="34" charset="-34"/>
                          <a:cs typeface="CordiaUPC" pitchFamily="34" charset="-34"/>
                        </a:rPr>
                        <a:t>Mr. Pichit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13.6% of total issued capital of the Company  and being authorized director and shareholder represent 25% of Siam Nissan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 </a:t>
                      </a:r>
                      <a:r>
                        <a:rPr lang="th-TH" sz="1100" b="0" i="0" u="none" strike="noStrike" dirty="0" smtClean="0">
                          <a:solidFill>
                            <a:srgbClr val="000000"/>
                          </a:solidFill>
                          <a:latin typeface="CordiaUPC" pitchFamily="34" charset="-34"/>
                          <a:cs typeface="CordiaUPC" pitchFamily="34" charset="-34"/>
                        </a:rPr>
                        <a:t>      </a:t>
                      </a: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t">
                        <a:buClr>
                          <a:srgbClr val="000000"/>
                        </a:buClr>
                        <a:buSzPts val="1200"/>
                        <a:buFont typeface="BrowalliaUPC"/>
                        <a:buNone/>
                      </a:pPr>
                      <a:r>
                        <a:rPr lang="en-US" sz="1100" b="0" i="0" u="none" strike="noStrike" dirty="0" smtClean="0">
                          <a:solidFill>
                            <a:srgbClr val="000000"/>
                          </a:solidFill>
                          <a:latin typeface="CordiaUPC" pitchFamily="34" charset="-34"/>
                          <a:cs typeface="CordiaUPC" pitchFamily="34" charset="-34"/>
                        </a:rPr>
                        <a:t>Ms. Pimonpan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7.92% of total issued capital of the Company  and being authorized director and shareholder represent 5% of Siam Nissan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 </a:t>
                      </a:r>
                      <a:endParaRPr lang="th-TH" sz="1100" b="0" i="0" u="none" strike="noStrike" dirty="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
                          <a:srgbClr val="000000"/>
                        </a:buClr>
                        <a:buSzPts val="1200"/>
                        <a:buFont typeface="BrowalliaUPC"/>
                        <a:buNone/>
                        <a:tabLst/>
                        <a:defRPr/>
                      </a:pPr>
                      <a:r>
                        <a:rPr lang="en-US" sz="1100" b="0" i="0" u="none" strike="noStrike" dirty="0" smtClean="0">
                          <a:solidFill>
                            <a:srgbClr val="000000"/>
                          </a:solidFill>
                          <a:latin typeface="CordiaUPC" pitchFamily="34" charset="-34"/>
                          <a:cs typeface="CordiaUPC" pitchFamily="34" charset="-34"/>
                        </a:rPr>
                        <a:t>Ms. </a:t>
                      </a:r>
                      <a:r>
                        <a:rPr lang="en-US" sz="1100" b="0" i="0" u="none" strike="noStrike" dirty="0" err="1" smtClean="0">
                          <a:solidFill>
                            <a:srgbClr val="000000"/>
                          </a:solidFill>
                          <a:latin typeface="CordiaUPC" pitchFamily="34" charset="-34"/>
                          <a:cs typeface="CordiaUPC" pitchFamily="34" charset="-34"/>
                        </a:rPr>
                        <a:t>Pimonta</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8.09% of total issued capital of the Company  and being authorized director and shareholder represent 5% of Siam Nissan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 </a:t>
                      </a:r>
                      <a:endParaRPr lang="th-TH" sz="1100" b="0" i="0" u="none" strike="noStrike" dirty="0" smtClean="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
                          <a:srgbClr val="000000"/>
                        </a:buClr>
                        <a:buSzPts val="1200"/>
                        <a:buFont typeface="BrowalliaUPC"/>
                        <a:buNone/>
                        <a:tabLst/>
                        <a:defRPr/>
                      </a:pPr>
                      <a:r>
                        <a:rPr lang="en-US" sz="1100" b="0" i="0" u="none" strike="noStrike" dirty="0" smtClean="0">
                          <a:solidFill>
                            <a:srgbClr val="000000"/>
                          </a:solidFill>
                          <a:latin typeface="CordiaUPC" pitchFamily="34" charset="-34"/>
                          <a:cs typeface="CordiaUPC" pitchFamily="34" charset="-34"/>
                        </a:rPr>
                        <a:t>Mr. </a:t>
                      </a:r>
                      <a:r>
                        <a:rPr lang="en-US" sz="1100" b="0" i="0" u="none" strike="noStrike" dirty="0" err="1" smtClean="0">
                          <a:solidFill>
                            <a:srgbClr val="000000"/>
                          </a:solidFill>
                          <a:latin typeface="CordiaUPC" pitchFamily="34" charset="-34"/>
                          <a:cs typeface="CordiaUPC" pitchFamily="34" charset="-34"/>
                        </a:rPr>
                        <a:t>Pisit</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10% of total issued capital of the Company  and being authorized director and shareholder represent 60% of Siam Nissan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 </a:t>
                      </a:r>
                      <a:endParaRPr lang="th-TH" sz="1100" b="0" i="0" u="none" strike="noStrike" dirty="0" smtClean="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rowSpan="6">
                  <a:txBody>
                    <a:bodyPr/>
                    <a:lstStyle/>
                    <a:p>
                      <a:pPr algn="ctr" rtl="0" fontAlgn="ctr"/>
                      <a:r>
                        <a:rPr lang="en-US" sz="1400" b="0" i="0" u="none" strike="noStrike" dirty="0">
                          <a:solidFill>
                            <a:srgbClr val="000000"/>
                          </a:solidFill>
                          <a:latin typeface="CordiaUPC" pitchFamily="34" charset="-34"/>
                          <a:cs typeface="CordiaUPC" pitchFamily="34" charset="-34"/>
                        </a:rPr>
                        <a:t>Toyota Krungthai Company Limited</a:t>
                      </a:r>
                      <a:br>
                        <a:rPr lang="en-US" sz="1400" b="0" i="0" u="none" strike="noStrike" dirty="0">
                          <a:solidFill>
                            <a:srgbClr val="000000"/>
                          </a:solidFill>
                          <a:latin typeface="CordiaUPC" pitchFamily="34" charset="-34"/>
                          <a:cs typeface="CordiaUPC" pitchFamily="34" charset="-34"/>
                        </a:rPr>
                      </a:br>
                      <a:endParaRPr lang="en-US" sz="14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t"/>
                      <a:r>
                        <a:rPr lang="en-US" sz="1100" b="0" i="0" u="none" strike="noStrike" dirty="0" smtClean="0">
                          <a:solidFill>
                            <a:srgbClr val="000000"/>
                          </a:solidFill>
                          <a:latin typeface="CordiaUPC" pitchFamily="34" charset="-34"/>
                          <a:cs typeface="CordiaUPC" pitchFamily="34" charset="-34"/>
                        </a:rPr>
                        <a:t>Mr. </a:t>
                      </a:r>
                      <a:r>
                        <a:rPr lang="en-US" sz="1100" b="0" i="0" u="none" strike="noStrike" dirty="0" err="1" smtClean="0">
                          <a:solidFill>
                            <a:srgbClr val="000000"/>
                          </a:solidFill>
                          <a:latin typeface="CordiaUPC" pitchFamily="34" charset="-34"/>
                          <a:cs typeface="CordiaUPC" pitchFamily="34" charset="-34"/>
                        </a:rPr>
                        <a:t>Pithep</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13.6% of total issued capital of the Company and being authorized director and shareholder represent 60% of Toyota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  </a:t>
                      </a:r>
                      <a:endParaRPr lang="en-US" sz="1100" b="0" i="0" u="none" strike="noStrike" dirty="0">
                        <a:solidFill>
                          <a:srgbClr val="000000"/>
                        </a:solidFill>
                        <a:latin typeface="CordiaUPC" pitchFamily="34" charset="-34"/>
                        <a:cs typeface="CordiaUPC" pitchFamily="34" charset="-34"/>
                      </a:endParaRP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endParaRPr lang="th-TH"/>
                    </a:p>
                  </a:txBody>
                  <a:tcPr/>
                </a:tc>
                <a:tc>
                  <a:txBody>
                    <a:bodyPr/>
                    <a:lstStyle/>
                    <a:p>
                      <a:pPr algn="l" rtl="0" fontAlgn="t"/>
                      <a:r>
                        <a:rPr lang="en-US" sz="1100" b="0" i="0" u="none" strike="noStrike" dirty="0">
                          <a:solidFill>
                            <a:srgbClr val="000000"/>
                          </a:solidFill>
                          <a:latin typeface="CordiaUPC" pitchFamily="34" charset="-34"/>
                          <a:cs typeface="CordiaUPC" pitchFamily="34" charset="-34"/>
                        </a:rPr>
                        <a:t>Mr. </a:t>
                      </a:r>
                      <a:r>
                        <a:rPr lang="en-US" sz="1100" b="0" i="0" u="none" strike="noStrike" dirty="0" smtClean="0">
                          <a:solidFill>
                            <a:srgbClr val="000000"/>
                          </a:solidFill>
                          <a:latin typeface="CordiaUPC" pitchFamily="34" charset="-34"/>
                          <a:cs typeface="CordiaUPC" pitchFamily="34" charset="-34"/>
                        </a:rPr>
                        <a:t>Pichit </a:t>
                      </a:r>
                      <a:r>
                        <a:rPr lang="en-US" sz="1100" b="0" i="0" u="none" strike="noStrike" dirty="0" err="1">
                          <a:solidFill>
                            <a:srgbClr val="000000"/>
                          </a:solidFill>
                          <a:latin typeface="CordiaUPC" pitchFamily="34" charset="-34"/>
                          <a:cs typeface="CordiaUPC" pitchFamily="34" charset="-34"/>
                        </a:rPr>
                        <a:t>Chantarasereekul</a:t>
                      </a:r>
                      <a:r>
                        <a:rPr lang="en-US" sz="1100" b="0" i="0" u="none" strike="noStrike" dirty="0">
                          <a:solidFill>
                            <a:srgbClr val="000000"/>
                          </a:solidFill>
                          <a:latin typeface="CordiaUPC" pitchFamily="34" charset="-34"/>
                          <a:cs typeface="CordiaUPC" pitchFamily="34" charset="-34"/>
                        </a:rPr>
                        <a:t>, being authorized director and shareholder represent </a:t>
                      </a:r>
                      <a:r>
                        <a:rPr lang="en-US" sz="1100" b="0" i="0" u="none" strike="noStrike" dirty="0" smtClean="0">
                          <a:solidFill>
                            <a:srgbClr val="000000"/>
                          </a:solidFill>
                          <a:latin typeface="CordiaUPC" pitchFamily="34" charset="-34"/>
                          <a:cs typeface="CordiaUPC" pitchFamily="34" charset="-34"/>
                        </a:rPr>
                        <a:t>13.6</a:t>
                      </a:r>
                      <a:r>
                        <a:rPr lang="en-US" sz="1100" b="0" i="0" u="none" strike="noStrike" dirty="0">
                          <a:solidFill>
                            <a:srgbClr val="000000"/>
                          </a:solidFill>
                          <a:latin typeface="CordiaUPC" pitchFamily="34" charset="-34"/>
                          <a:cs typeface="CordiaUPC" pitchFamily="34" charset="-34"/>
                        </a:rPr>
                        <a:t>% of total issued capital of the Company and being authorized director and shareholder represent </a:t>
                      </a:r>
                      <a:r>
                        <a:rPr lang="en-US" sz="1100" b="0" i="0" u="none" strike="noStrike" dirty="0" smtClean="0">
                          <a:solidFill>
                            <a:srgbClr val="000000"/>
                          </a:solidFill>
                          <a:latin typeface="CordiaUPC" pitchFamily="34" charset="-34"/>
                          <a:cs typeface="CordiaUPC" pitchFamily="34" charset="-34"/>
                        </a:rPr>
                        <a:t>19.23% </a:t>
                      </a:r>
                      <a:r>
                        <a:rPr lang="en-US" sz="1100" b="0" i="0" u="none" strike="noStrike" dirty="0">
                          <a:solidFill>
                            <a:srgbClr val="000000"/>
                          </a:solidFill>
                          <a:latin typeface="CordiaUPC" pitchFamily="34" charset="-34"/>
                          <a:cs typeface="CordiaUPC" pitchFamily="34" charset="-34"/>
                        </a:rPr>
                        <a:t>of Toyota </a:t>
                      </a:r>
                      <a:r>
                        <a:rPr lang="en-US" sz="1100" b="0" i="0" u="none" strike="noStrike" dirty="0" err="1">
                          <a:solidFill>
                            <a:srgbClr val="000000"/>
                          </a:solidFill>
                          <a:latin typeface="CordiaUPC" pitchFamily="34" charset="-34"/>
                          <a:cs typeface="CordiaUPC" pitchFamily="34" charset="-34"/>
                        </a:rPr>
                        <a:t>Krungthai</a:t>
                      </a:r>
                      <a:r>
                        <a:rPr lang="en-US" sz="1100" b="0" i="0" u="none" strike="noStrike" dirty="0">
                          <a:solidFill>
                            <a:srgbClr val="000000"/>
                          </a:solidFill>
                          <a:latin typeface="CordiaUPC" pitchFamily="34" charset="-34"/>
                          <a:cs typeface="CordiaUPC" pitchFamily="34" charset="-34"/>
                        </a:rPr>
                        <a:t> Company Limited  </a:t>
                      </a: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endParaRPr lang="th-TH"/>
                    </a:p>
                  </a:txBody>
                  <a:tcPr/>
                </a:tc>
                <a:tc>
                  <a:txBody>
                    <a:bodyPr/>
                    <a:lstStyle/>
                    <a:p>
                      <a:pPr algn="l" rtl="0" fontAlgn="t"/>
                      <a:r>
                        <a:rPr lang="en-US" sz="1100" b="0" i="0" u="none" strike="noStrike" dirty="0">
                          <a:solidFill>
                            <a:srgbClr val="000000"/>
                          </a:solidFill>
                          <a:latin typeface="CordiaUPC" pitchFamily="34" charset="-34"/>
                          <a:cs typeface="CordiaUPC" pitchFamily="34" charset="-34"/>
                        </a:rPr>
                        <a:t>Mrs. </a:t>
                      </a:r>
                      <a:r>
                        <a:rPr lang="en-US" sz="1100" b="0" i="0" u="none" strike="noStrike" dirty="0" err="1">
                          <a:solidFill>
                            <a:srgbClr val="000000"/>
                          </a:solidFill>
                          <a:latin typeface="CordiaUPC" pitchFamily="34" charset="-34"/>
                          <a:cs typeface="CordiaUPC" pitchFamily="34" charset="-34"/>
                        </a:rPr>
                        <a:t>Wipaporn</a:t>
                      </a:r>
                      <a:r>
                        <a:rPr lang="en-US" sz="1100" b="0" i="0" u="none" strike="noStrike" dirty="0">
                          <a:solidFill>
                            <a:srgbClr val="000000"/>
                          </a:solidFill>
                          <a:latin typeface="CordiaUPC" pitchFamily="34" charset="-34"/>
                          <a:cs typeface="CordiaUPC" pitchFamily="34" charset="-34"/>
                        </a:rPr>
                        <a:t> </a:t>
                      </a:r>
                      <a:r>
                        <a:rPr lang="en-US" sz="1100" b="0" i="0" u="none" strike="noStrike" dirty="0" err="1">
                          <a:solidFill>
                            <a:srgbClr val="000000"/>
                          </a:solidFill>
                          <a:latin typeface="CordiaUPC" pitchFamily="34" charset="-34"/>
                          <a:cs typeface="CordiaUPC" pitchFamily="34" charset="-34"/>
                        </a:rPr>
                        <a:t>Chantarasereekul</a:t>
                      </a:r>
                      <a:r>
                        <a:rPr lang="en-US" sz="1100" b="0" i="0" u="none" strike="noStrike" dirty="0">
                          <a:solidFill>
                            <a:srgbClr val="000000"/>
                          </a:solidFill>
                          <a:latin typeface="CordiaUPC" pitchFamily="34" charset="-34"/>
                          <a:cs typeface="CordiaUPC" pitchFamily="34" charset="-34"/>
                        </a:rPr>
                        <a:t>, being authorized director and shareholder represent </a:t>
                      </a:r>
                      <a:r>
                        <a:rPr lang="en-US" sz="1100" b="0" i="0" u="none" strike="noStrike" dirty="0" smtClean="0">
                          <a:solidFill>
                            <a:srgbClr val="000000"/>
                          </a:solidFill>
                          <a:latin typeface="CordiaUPC" pitchFamily="34" charset="-34"/>
                          <a:cs typeface="CordiaUPC" pitchFamily="34" charset="-34"/>
                        </a:rPr>
                        <a:t>16.2% </a:t>
                      </a:r>
                      <a:r>
                        <a:rPr lang="en-US" sz="1100" b="0" i="0" u="none" strike="noStrike" dirty="0">
                          <a:solidFill>
                            <a:srgbClr val="000000"/>
                          </a:solidFill>
                          <a:latin typeface="CordiaUPC" pitchFamily="34" charset="-34"/>
                          <a:cs typeface="CordiaUPC" pitchFamily="34" charset="-34"/>
                        </a:rPr>
                        <a:t>of total issued capital of the Company and being authorized director and shareholder represent 19.23% of Toyota </a:t>
                      </a:r>
                      <a:r>
                        <a:rPr lang="en-US" sz="1100" b="0" i="0" u="none" strike="noStrike" dirty="0" err="1">
                          <a:solidFill>
                            <a:srgbClr val="000000"/>
                          </a:solidFill>
                          <a:latin typeface="CordiaUPC" pitchFamily="34" charset="-34"/>
                          <a:cs typeface="CordiaUPC" pitchFamily="34" charset="-34"/>
                        </a:rPr>
                        <a:t>Krungthai</a:t>
                      </a:r>
                      <a:r>
                        <a:rPr lang="en-US" sz="1100" b="0" i="0" u="none" strike="noStrike" dirty="0">
                          <a:solidFill>
                            <a:srgbClr val="000000"/>
                          </a:solidFill>
                          <a:latin typeface="CordiaUPC" pitchFamily="34" charset="-34"/>
                          <a:cs typeface="CordiaUPC" pitchFamily="34" charset="-34"/>
                        </a:rPr>
                        <a:t> Company Limited</a:t>
                      </a: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35450">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err="1" smtClean="0">
                          <a:solidFill>
                            <a:srgbClr val="000000"/>
                          </a:solidFill>
                          <a:latin typeface="CordiaUPC" pitchFamily="34" charset="-34"/>
                          <a:cs typeface="CordiaUPC" pitchFamily="34" charset="-34"/>
                        </a:rPr>
                        <a:t>Ms.Pimonpan</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7.92% of total issued capital of the Company and being authorized director and shareholder represent 0.38% of Toyota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a:t>
                      </a: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98372">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err="1" smtClean="0">
                          <a:solidFill>
                            <a:srgbClr val="000000"/>
                          </a:solidFill>
                          <a:latin typeface="CordiaUPC" pitchFamily="34" charset="-34"/>
                          <a:cs typeface="CordiaUPC" pitchFamily="34" charset="-34"/>
                        </a:rPr>
                        <a:t>Ms.Pimonta</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8.09% of total issued capital of the Company and being authorized director and shareholder represent 0.38% of Toyota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a:t>
                      </a: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476301">
                <a:tc vMerge="1">
                  <a:txBody>
                    <a:bodyPr/>
                    <a:lstStyle/>
                    <a:p>
                      <a:pPr algn="ctr" rtl="0" fontAlgn="ctr"/>
                      <a:endParaRPr lang="en-US" sz="1200" b="0" i="0" u="none" strike="noStrike" dirty="0">
                        <a:solidFill>
                          <a:srgbClr val="000000"/>
                        </a:solidFill>
                        <a:latin typeface="CordiaUPC" pitchFamily="34" charset="-34"/>
                        <a:cs typeface="CordiaUPC" pitchFamily="34" charset="-34"/>
                      </a:endParaRPr>
                    </a:p>
                  </a:txBody>
                  <a:tcPr marL="2476" marR="2476" marT="2476"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err="1" smtClean="0">
                          <a:solidFill>
                            <a:srgbClr val="000000"/>
                          </a:solidFill>
                          <a:latin typeface="CordiaUPC" pitchFamily="34" charset="-34"/>
                          <a:cs typeface="CordiaUPC" pitchFamily="34" charset="-34"/>
                        </a:rPr>
                        <a:t>Mr.Pisit</a:t>
                      </a:r>
                      <a:r>
                        <a:rPr lang="en-US" sz="1100" b="0" i="0" u="none" strike="noStrike" dirty="0" smtClean="0">
                          <a:solidFill>
                            <a:srgbClr val="000000"/>
                          </a:solidFill>
                          <a:latin typeface="CordiaUPC" pitchFamily="34" charset="-34"/>
                          <a:cs typeface="CordiaUPC" pitchFamily="34" charset="-34"/>
                        </a:rPr>
                        <a:t> </a:t>
                      </a:r>
                      <a:r>
                        <a:rPr lang="en-US" sz="1100" b="0" i="0" u="none" strike="noStrike" dirty="0" err="1" smtClean="0">
                          <a:solidFill>
                            <a:srgbClr val="000000"/>
                          </a:solidFill>
                          <a:latin typeface="CordiaUPC" pitchFamily="34" charset="-34"/>
                          <a:cs typeface="CordiaUPC" pitchFamily="34" charset="-34"/>
                        </a:rPr>
                        <a:t>Chantarasereekul</a:t>
                      </a:r>
                      <a:r>
                        <a:rPr lang="en-US" sz="1100" b="0" i="0" u="none" strike="noStrike" dirty="0" smtClean="0">
                          <a:solidFill>
                            <a:srgbClr val="000000"/>
                          </a:solidFill>
                          <a:latin typeface="CordiaUPC" pitchFamily="34" charset="-34"/>
                          <a:cs typeface="CordiaUPC" pitchFamily="34" charset="-34"/>
                        </a:rPr>
                        <a:t>, being authorized director and shareholder represent 10% of total issued capital of the Company and being authorized director and shareholder represent 0.38% of Toyota </a:t>
                      </a:r>
                      <a:r>
                        <a:rPr lang="en-US" sz="1100" b="0" i="0" u="none" strike="noStrike" dirty="0" err="1" smtClean="0">
                          <a:solidFill>
                            <a:srgbClr val="000000"/>
                          </a:solidFill>
                          <a:latin typeface="CordiaUPC" pitchFamily="34" charset="-34"/>
                          <a:cs typeface="CordiaUPC" pitchFamily="34" charset="-34"/>
                        </a:rPr>
                        <a:t>Krungthai</a:t>
                      </a:r>
                      <a:r>
                        <a:rPr lang="en-US" sz="1100" b="0" i="0" u="none" strike="noStrike" dirty="0" smtClean="0">
                          <a:solidFill>
                            <a:srgbClr val="000000"/>
                          </a:solidFill>
                          <a:latin typeface="CordiaUPC" pitchFamily="34" charset="-34"/>
                          <a:cs typeface="CordiaUPC" pitchFamily="34" charset="-34"/>
                        </a:rPr>
                        <a:t> Company Limited</a:t>
                      </a:r>
                    </a:p>
                  </a:txBody>
                  <a:tcPr marL="2476" marR="2476" marT="2476"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3" name="TextBox 2"/>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50</a:t>
            </a:r>
            <a:endParaRPr lang="th-TH" sz="1200" b="1" dirty="0">
              <a:solidFill>
                <a:srgbClr val="0070C0"/>
              </a:solidFill>
              <a:latin typeface="Cordia New" pitchFamily="34" charset="-34"/>
              <a:cs typeface="Cordia New" pitchFamily="34" charset="-34"/>
            </a:endParaRPr>
          </a:p>
        </p:txBody>
      </p:sp>
      <p:graphicFrame>
        <p:nvGraphicFramePr>
          <p:cNvPr id="5" name="ตาราง 4"/>
          <p:cNvGraphicFramePr>
            <a:graphicFrameLocks noGrp="1"/>
          </p:cNvGraphicFramePr>
          <p:nvPr>
            <p:extLst>
              <p:ext uri="{D42A27DB-BD31-4B8C-83A1-F6EECF244321}">
                <p14:modId xmlns:p14="http://schemas.microsoft.com/office/powerpoint/2010/main" val="2130504995"/>
              </p:ext>
            </p:extLst>
          </p:nvPr>
        </p:nvGraphicFramePr>
        <p:xfrm>
          <a:off x="574419" y="704528"/>
          <a:ext cx="5666402" cy="4075670"/>
        </p:xfrm>
        <a:graphic>
          <a:graphicData uri="http://schemas.openxmlformats.org/drawingml/2006/table">
            <a:tbl>
              <a:tblPr/>
              <a:tblGrid>
                <a:gridCol w="1452924"/>
                <a:gridCol w="4213478"/>
              </a:tblGrid>
              <a:tr h="188111">
                <a:tc>
                  <a:txBody>
                    <a:bodyPr/>
                    <a:lstStyle/>
                    <a:p>
                      <a:pPr algn="ctr" rtl="0" fontAlgn="ctr"/>
                      <a:r>
                        <a:rPr lang="en-US" sz="1200" b="0" i="0" u="none" strike="noStrike" dirty="0">
                          <a:solidFill>
                            <a:schemeClr val="tx1"/>
                          </a:solidFill>
                          <a:latin typeface="CordiaUPC" pitchFamily="34" charset="-34"/>
                          <a:cs typeface="CordiaUPC" pitchFamily="34" charset="-34"/>
                        </a:rPr>
                        <a:t>Conflict of Interest Parties </a:t>
                      </a: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rtl="0" fontAlgn="t"/>
                      <a:r>
                        <a:rPr lang="en-US" sz="1200" b="0" i="0" u="none" strike="noStrike" dirty="0">
                          <a:solidFill>
                            <a:schemeClr val="tx1"/>
                          </a:solidFill>
                          <a:latin typeface="CordiaUPC" pitchFamily="34" charset="-34"/>
                          <a:cs typeface="CordiaUPC" pitchFamily="34" charset="-34"/>
                        </a:rPr>
                        <a:t>Relationship </a:t>
                      </a:r>
                    </a:p>
                  </a:txBody>
                  <a:tcPr marL="5231" marR="5231" marT="5230"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553871">
                <a:tc rowSpan="3">
                  <a:txBody>
                    <a:bodyPr/>
                    <a:lstStyle/>
                    <a:p>
                      <a:pPr algn="ctr" rtl="0" fontAlgn="ctr"/>
                      <a:r>
                        <a:rPr lang="en-US" sz="1200" b="0" i="0" u="none" strike="noStrike" dirty="0" err="1">
                          <a:solidFill>
                            <a:srgbClr val="000000"/>
                          </a:solidFill>
                          <a:latin typeface="CordiaUPC" pitchFamily="34" charset="-34"/>
                          <a:cs typeface="CordiaUPC" pitchFamily="34" charset="-34"/>
                        </a:rPr>
                        <a:t>Carloft</a:t>
                      </a:r>
                      <a:r>
                        <a:rPr lang="en-US" sz="1200" b="0" i="0" u="none" strike="noStrike" dirty="0">
                          <a:solidFill>
                            <a:srgbClr val="000000"/>
                          </a:solidFill>
                          <a:latin typeface="CordiaUPC" pitchFamily="34" charset="-34"/>
                          <a:cs typeface="CordiaUPC" pitchFamily="34" charset="-34"/>
                        </a:rPr>
                        <a:t> Auto Import Company Limited</a:t>
                      </a: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t"/>
                      <a:r>
                        <a:rPr lang="en-US" sz="1200" b="0" i="0" u="none" strike="noStrike" dirty="0" err="1" smtClean="0">
                          <a:solidFill>
                            <a:srgbClr val="000000"/>
                          </a:solidFill>
                          <a:latin typeface="CordiaUPC" pitchFamily="34" charset="-34"/>
                          <a:cs typeface="CordiaUPC" pitchFamily="34" charset="-34"/>
                        </a:rPr>
                        <a:t>MissPimonpan</a:t>
                      </a:r>
                      <a:r>
                        <a:rPr lang="en-US" sz="1200" b="0" i="0" u="none" strike="noStrike" dirty="0" smtClean="0">
                          <a:solidFill>
                            <a:srgbClr val="000000"/>
                          </a:solidFill>
                          <a:latin typeface="CordiaUPC" pitchFamily="34" charset="-34"/>
                          <a:cs typeface="CordiaUPC" pitchFamily="34" charset="-34"/>
                        </a:rPr>
                        <a:t> </a:t>
                      </a:r>
                      <a:r>
                        <a:rPr lang="en-US" sz="1200" b="0" i="0" u="none" strike="noStrike" dirty="0" err="1" smtClean="0">
                          <a:solidFill>
                            <a:srgbClr val="000000"/>
                          </a:solidFill>
                          <a:latin typeface="CordiaUPC" pitchFamily="34" charset="-34"/>
                          <a:cs typeface="CordiaUPC" pitchFamily="34" charset="-34"/>
                        </a:rPr>
                        <a:t>Chantarasereekul</a:t>
                      </a:r>
                      <a:r>
                        <a:rPr lang="en-US" sz="1200" b="0" i="0" u="none" strike="noStrike" dirty="0" smtClean="0">
                          <a:solidFill>
                            <a:srgbClr val="000000"/>
                          </a:solidFill>
                          <a:latin typeface="CordiaUPC" pitchFamily="34" charset="-34"/>
                          <a:cs typeface="CordiaUPC" pitchFamily="34" charset="-34"/>
                        </a:rPr>
                        <a:t>, being authorized director and shareholder represent 7.92% of total issued capital of the Company and being shareholder represent 32.50% of total issued capital of </a:t>
                      </a:r>
                      <a:r>
                        <a:rPr lang="en-US" sz="1200" b="0" i="0" u="none" strike="noStrike" dirty="0" err="1" smtClean="0">
                          <a:solidFill>
                            <a:srgbClr val="000000"/>
                          </a:solidFill>
                          <a:latin typeface="CordiaUPC" pitchFamily="34" charset="-34"/>
                          <a:cs typeface="CordiaUPC" pitchFamily="34" charset="-34"/>
                        </a:rPr>
                        <a:t>Carloft</a:t>
                      </a:r>
                      <a:r>
                        <a:rPr lang="en-US" sz="1200" b="0" i="0" u="none" strike="noStrike" dirty="0" smtClean="0">
                          <a:solidFill>
                            <a:srgbClr val="000000"/>
                          </a:solidFill>
                          <a:latin typeface="CordiaUPC" pitchFamily="34" charset="-34"/>
                          <a:cs typeface="CordiaUPC" pitchFamily="34" charset="-34"/>
                        </a:rPr>
                        <a:t> Auto Import Company Limited         </a:t>
                      </a:r>
                    </a:p>
                  </a:txBody>
                  <a:tcPr marL="5231" marR="5231" marT="5230"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553871">
                <a:tc vMerge="1">
                  <a:txBody>
                    <a:bodyPr/>
                    <a:lstStyle/>
                    <a:p>
                      <a:endParaRPr lang="th-TH"/>
                    </a:p>
                  </a:txBody>
                  <a:tcPr/>
                </a:tc>
                <a:tc>
                  <a:txBody>
                    <a:bodyPr/>
                    <a:lstStyle/>
                    <a:p>
                      <a:pPr algn="l" rtl="0" fontAlgn="t"/>
                      <a:r>
                        <a:rPr lang="en-US" sz="1200" b="0" i="0" u="none" strike="noStrike" dirty="0" err="1" smtClean="0">
                          <a:solidFill>
                            <a:srgbClr val="000000"/>
                          </a:solidFill>
                          <a:latin typeface="CordiaUPC" pitchFamily="34" charset="-34"/>
                          <a:cs typeface="CordiaUPC" pitchFamily="34" charset="-34"/>
                        </a:rPr>
                        <a:t>MisssPimonta</a:t>
                      </a:r>
                      <a:r>
                        <a:rPr lang="en-US" sz="1200" b="0" i="0" u="none" strike="noStrike" dirty="0" smtClean="0">
                          <a:solidFill>
                            <a:srgbClr val="000000"/>
                          </a:solidFill>
                          <a:latin typeface="CordiaUPC" pitchFamily="34" charset="-34"/>
                          <a:cs typeface="CordiaUPC" pitchFamily="34" charset="-34"/>
                        </a:rPr>
                        <a:t> </a:t>
                      </a:r>
                      <a:r>
                        <a:rPr lang="en-US" sz="1200" b="0" i="0" u="none" strike="noStrike" dirty="0" err="1">
                          <a:solidFill>
                            <a:srgbClr val="000000"/>
                          </a:solidFill>
                          <a:latin typeface="CordiaUPC" pitchFamily="34" charset="-34"/>
                          <a:cs typeface="CordiaUPC" pitchFamily="34" charset="-34"/>
                        </a:rPr>
                        <a:t>Chantarasereekul</a:t>
                      </a:r>
                      <a:r>
                        <a:rPr lang="en-US" sz="1200" b="0" i="0" u="none" strike="noStrike" dirty="0">
                          <a:solidFill>
                            <a:srgbClr val="000000"/>
                          </a:solidFill>
                          <a:latin typeface="CordiaUPC" pitchFamily="34" charset="-34"/>
                          <a:cs typeface="CordiaUPC" pitchFamily="34" charset="-34"/>
                        </a:rPr>
                        <a:t>, being shareholder represent </a:t>
                      </a:r>
                      <a:r>
                        <a:rPr lang="en-US" sz="1200" b="0" i="0" u="none" strike="noStrike" dirty="0" smtClean="0">
                          <a:solidFill>
                            <a:srgbClr val="000000"/>
                          </a:solidFill>
                          <a:latin typeface="CordiaUPC" pitchFamily="34" charset="-34"/>
                          <a:cs typeface="CordiaUPC" pitchFamily="34" charset="-34"/>
                        </a:rPr>
                        <a:t>8.09% </a:t>
                      </a:r>
                      <a:r>
                        <a:rPr lang="en-US" sz="1200" b="0" i="0" u="none" strike="noStrike" dirty="0">
                          <a:solidFill>
                            <a:srgbClr val="000000"/>
                          </a:solidFill>
                          <a:latin typeface="CordiaUPC" pitchFamily="34" charset="-34"/>
                          <a:cs typeface="CordiaUPC" pitchFamily="34" charset="-34"/>
                        </a:rPr>
                        <a:t>of total issued capital of the Company  and being shareholder represent </a:t>
                      </a:r>
                      <a:r>
                        <a:rPr lang="en-US" sz="1200" b="0" i="0" u="none" strike="noStrike" dirty="0" smtClean="0">
                          <a:solidFill>
                            <a:srgbClr val="000000"/>
                          </a:solidFill>
                          <a:latin typeface="CordiaUPC" pitchFamily="34" charset="-34"/>
                          <a:cs typeface="CordiaUPC" pitchFamily="34" charset="-34"/>
                        </a:rPr>
                        <a:t>16.25% </a:t>
                      </a:r>
                      <a:r>
                        <a:rPr lang="en-US" sz="1200" b="0" i="0" u="none" strike="noStrike" dirty="0">
                          <a:solidFill>
                            <a:srgbClr val="000000"/>
                          </a:solidFill>
                          <a:latin typeface="CordiaUPC" pitchFamily="34" charset="-34"/>
                          <a:cs typeface="CordiaUPC" pitchFamily="34" charset="-34"/>
                        </a:rPr>
                        <a:t>of  </a:t>
                      </a:r>
                      <a:r>
                        <a:rPr lang="en-US" sz="1200" b="0" i="0" u="none" strike="noStrike" dirty="0" err="1">
                          <a:solidFill>
                            <a:srgbClr val="000000"/>
                          </a:solidFill>
                          <a:latin typeface="CordiaUPC" pitchFamily="34" charset="-34"/>
                          <a:cs typeface="CordiaUPC" pitchFamily="34" charset="-34"/>
                        </a:rPr>
                        <a:t>Carloft</a:t>
                      </a:r>
                      <a:r>
                        <a:rPr lang="en-US" sz="1200" b="0" i="0" u="none" strike="noStrike" dirty="0">
                          <a:solidFill>
                            <a:srgbClr val="000000"/>
                          </a:solidFill>
                          <a:latin typeface="CordiaUPC" pitchFamily="34" charset="-34"/>
                          <a:cs typeface="CordiaUPC" pitchFamily="34" charset="-34"/>
                        </a:rPr>
                        <a:t> </a:t>
                      </a:r>
                      <a:r>
                        <a:rPr lang="en-US" sz="1200" b="0" i="0" u="none" strike="noStrike" dirty="0" smtClean="0">
                          <a:solidFill>
                            <a:srgbClr val="000000"/>
                          </a:solidFill>
                          <a:latin typeface="CordiaUPC" pitchFamily="34" charset="-34"/>
                          <a:cs typeface="CordiaUPC" pitchFamily="34" charset="-34"/>
                        </a:rPr>
                        <a:t> Auto </a:t>
                      </a:r>
                      <a:r>
                        <a:rPr lang="en-US" sz="1200" b="0" i="0" u="none" strike="noStrike" dirty="0">
                          <a:solidFill>
                            <a:srgbClr val="000000"/>
                          </a:solidFill>
                          <a:latin typeface="CordiaUPC" pitchFamily="34" charset="-34"/>
                          <a:cs typeface="CordiaUPC" pitchFamily="34" charset="-34"/>
                        </a:rPr>
                        <a:t>Import Company Limited</a:t>
                      </a:r>
                    </a:p>
                  </a:txBody>
                  <a:tcPr marL="5231" marR="5231" marT="5230"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553871">
                <a:tc vMerge="1">
                  <a:txBody>
                    <a:bodyPr/>
                    <a:lstStyle/>
                    <a:p>
                      <a:endParaRPr lang="th-TH"/>
                    </a:p>
                  </a:txBody>
                  <a:tcPr/>
                </a:tc>
                <a:tc>
                  <a:txBody>
                    <a:bodyPr/>
                    <a:lstStyle/>
                    <a:p>
                      <a:pPr algn="l" rtl="0" fontAlgn="t"/>
                      <a:r>
                        <a:rPr lang="en-US" sz="1200" b="0" i="0" u="none" strike="noStrike" dirty="0">
                          <a:solidFill>
                            <a:srgbClr val="000000"/>
                          </a:solidFill>
                          <a:latin typeface="CordiaUPC" pitchFamily="34" charset="-34"/>
                          <a:cs typeface="CordiaUPC" pitchFamily="34" charset="-34"/>
                        </a:rPr>
                        <a:t>Mr. </a:t>
                      </a:r>
                      <a:r>
                        <a:rPr lang="en-US" sz="1200" b="0" i="0" u="none" strike="noStrike" dirty="0" err="1">
                          <a:solidFill>
                            <a:srgbClr val="000000"/>
                          </a:solidFill>
                          <a:latin typeface="CordiaUPC" pitchFamily="34" charset="-34"/>
                          <a:cs typeface="CordiaUPC" pitchFamily="34" charset="-34"/>
                        </a:rPr>
                        <a:t>Pisit</a:t>
                      </a:r>
                      <a:r>
                        <a:rPr lang="en-US" sz="1200" b="0" i="0" u="none" strike="noStrike" dirty="0">
                          <a:solidFill>
                            <a:srgbClr val="000000"/>
                          </a:solidFill>
                          <a:latin typeface="CordiaUPC" pitchFamily="34" charset="-34"/>
                          <a:cs typeface="CordiaUPC" pitchFamily="34" charset="-34"/>
                        </a:rPr>
                        <a:t> </a:t>
                      </a:r>
                      <a:r>
                        <a:rPr lang="en-US" sz="1200" b="0" i="0" u="none" strike="noStrike" dirty="0" err="1">
                          <a:solidFill>
                            <a:srgbClr val="000000"/>
                          </a:solidFill>
                          <a:latin typeface="CordiaUPC" pitchFamily="34" charset="-34"/>
                          <a:cs typeface="CordiaUPC" pitchFamily="34" charset="-34"/>
                        </a:rPr>
                        <a:t>Chantarasereekul</a:t>
                      </a:r>
                      <a:r>
                        <a:rPr lang="en-US" sz="1200" b="0" i="0" u="none" strike="noStrike" dirty="0">
                          <a:solidFill>
                            <a:srgbClr val="000000"/>
                          </a:solidFill>
                          <a:latin typeface="CordiaUPC" pitchFamily="34" charset="-34"/>
                          <a:cs typeface="CordiaUPC" pitchFamily="34" charset="-34"/>
                        </a:rPr>
                        <a:t>, being shareholder represent </a:t>
                      </a:r>
                      <a:r>
                        <a:rPr lang="en-US" sz="1200" b="0" i="0" u="none" strike="noStrike" dirty="0" smtClean="0">
                          <a:solidFill>
                            <a:srgbClr val="000000"/>
                          </a:solidFill>
                          <a:latin typeface="CordiaUPC" pitchFamily="34" charset="-34"/>
                          <a:cs typeface="CordiaUPC" pitchFamily="34" charset="-34"/>
                        </a:rPr>
                        <a:t>10% </a:t>
                      </a:r>
                      <a:r>
                        <a:rPr lang="en-US" sz="1200" b="0" i="0" u="none" strike="noStrike" dirty="0">
                          <a:solidFill>
                            <a:srgbClr val="000000"/>
                          </a:solidFill>
                          <a:latin typeface="CordiaUPC" pitchFamily="34" charset="-34"/>
                          <a:cs typeface="CordiaUPC" pitchFamily="34" charset="-34"/>
                        </a:rPr>
                        <a:t>of total issued capital of the Company and being authorized director and shareholder represent 8.13% of </a:t>
                      </a:r>
                      <a:r>
                        <a:rPr lang="en-US" sz="1200" b="0" i="0" u="none" strike="noStrike" dirty="0" err="1">
                          <a:solidFill>
                            <a:srgbClr val="000000"/>
                          </a:solidFill>
                          <a:latin typeface="CordiaUPC" pitchFamily="34" charset="-34"/>
                          <a:cs typeface="CordiaUPC" pitchFamily="34" charset="-34"/>
                        </a:rPr>
                        <a:t>Carloft</a:t>
                      </a:r>
                      <a:r>
                        <a:rPr lang="en-US" sz="1200" b="0" i="0" u="none" strike="noStrike" dirty="0">
                          <a:solidFill>
                            <a:srgbClr val="000000"/>
                          </a:solidFill>
                          <a:latin typeface="CordiaUPC" pitchFamily="34" charset="-34"/>
                          <a:cs typeface="CordiaUPC" pitchFamily="34" charset="-34"/>
                        </a:rPr>
                        <a:t> Auto Import Company Limited</a:t>
                      </a:r>
                    </a:p>
                  </a:txBody>
                  <a:tcPr marL="5231" marR="5231" marT="5230" marB="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70991">
                <a:tc>
                  <a:txBody>
                    <a:bodyPr/>
                    <a:lstStyle/>
                    <a:p>
                      <a:pPr algn="l" rtl="0" fontAlgn="ctr"/>
                      <a:r>
                        <a:rPr lang="en-US" sz="1200" b="0" i="0" u="none" strike="noStrike" dirty="0" err="1">
                          <a:solidFill>
                            <a:srgbClr val="000000"/>
                          </a:solidFill>
                          <a:latin typeface="CordiaUPC" pitchFamily="34" charset="-34"/>
                          <a:cs typeface="CordiaUPC" pitchFamily="34" charset="-34"/>
                        </a:rPr>
                        <a:t>Mrs.Wipaporn</a:t>
                      </a:r>
                      <a:r>
                        <a:rPr lang="en-US" sz="1200" b="0" i="0" u="none" strike="noStrike" dirty="0">
                          <a:solidFill>
                            <a:srgbClr val="000000"/>
                          </a:solidFill>
                          <a:latin typeface="CordiaUPC" pitchFamily="34" charset="-34"/>
                          <a:cs typeface="CordiaUPC" pitchFamily="34" charset="-34"/>
                        </a:rPr>
                        <a:t>  </a:t>
                      </a:r>
                      <a:r>
                        <a:rPr lang="en-US" sz="1200" b="0" i="0" u="none" strike="noStrike" dirty="0" smtClean="0">
                          <a:solidFill>
                            <a:srgbClr val="000000"/>
                          </a:solidFill>
                          <a:latin typeface="CordiaUPC" pitchFamily="34" charset="-34"/>
                          <a:cs typeface="CordiaUPC" pitchFamily="34" charset="-34"/>
                        </a:rPr>
                        <a:t>Chantarasereekul</a:t>
                      </a:r>
                      <a:r>
                        <a:rPr lang="en-US" sz="1200" baseline="30000" dirty="0" smtClean="0">
                          <a:latin typeface="CordiaUPC" pitchFamily="34" charset="-34"/>
                          <a:cs typeface="CordiaUPC" pitchFamily="34" charset="-34"/>
                        </a:rPr>
                        <a:t>/1</a:t>
                      </a:r>
                      <a:r>
                        <a:rPr lang="en-US" sz="1200" b="0" i="0" u="none" strike="noStrike" dirty="0" smtClean="0">
                          <a:solidFill>
                            <a:srgbClr val="000000"/>
                          </a:solidFill>
                          <a:latin typeface="CordiaUPC" pitchFamily="34" charset="-34"/>
                          <a:cs typeface="CordiaUPC" pitchFamily="34" charset="-34"/>
                        </a:rPr>
                        <a:t> </a:t>
                      </a:r>
                      <a:endParaRPr lang="en-US"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ctr">
                        <a:buClr>
                          <a:srgbClr val="000000"/>
                        </a:buClr>
                        <a:buSzPts val="1200"/>
                        <a:buFont typeface="BrowalliaUPC"/>
                        <a:buNone/>
                      </a:pPr>
                      <a:r>
                        <a:rPr lang="en-US" sz="1200" b="0" i="0" u="none" strike="noStrike" dirty="0" smtClean="0">
                          <a:solidFill>
                            <a:srgbClr val="000000"/>
                          </a:solidFill>
                          <a:latin typeface="CordiaUPC" pitchFamily="34" charset="-34"/>
                          <a:cs typeface="CordiaUPC" pitchFamily="34" charset="-34"/>
                        </a:rPr>
                        <a:t>Being shareholders represent 16.20% of total issued capital of the Company</a:t>
                      </a:r>
                      <a:endParaRPr lang="th-TH"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70991">
                <a:tc>
                  <a:txBody>
                    <a:bodyPr/>
                    <a:lstStyle/>
                    <a:p>
                      <a:pPr algn="l" rtl="0" fontAlgn="ctr"/>
                      <a:r>
                        <a:rPr lang="en-US" sz="1200" b="0" i="0" u="none" strike="noStrike" dirty="0">
                          <a:solidFill>
                            <a:srgbClr val="000000"/>
                          </a:solidFill>
                          <a:latin typeface="CordiaUPC" pitchFamily="34" charset="-34"/>
                          <a:cs typeface="CordiaUPC" pitchFamily="34" charset="-34"/>
                        </a:rPr>
                        <a:t>Mr. </a:t>
                      </a:r>
                      <a:r>
                        <a:rPr lang="en-US" sz="1200" b="0" i="0" u="none" strike="noStrike" dirty="0" err="1">
                          <a:solidFill>
                            <a:srgbClr val="000000"/>
                          </a:solidFill>
                          <a:latin typeface="CordiaUPC" pitchFamily="34" charset="-34"/>
                          <a:cs typeface="CordiaUPC" pitchFamily="34" charset="-34"/>
                        </a:rPr>
                        <a:t>Pithep</a:t>
                      </a:r>
                      <a:r>
                        <a:rPr lang="en-US" sz="1200" b="0" i="0" u="none" strike="noStrike" dirty="0">
                          <a:solidFill>
                            <a:srgbClr val="000000"/>
                          </a:solidFill>
                          <a:latin typeface="CordiaUPC" pitchFamily="34" charset="-34"/>
                          <a:cs typeface="CordiaUPC" pitchFamily="34" charset="-34"/>
                        </a:rPr>
                        <a:t>  </a:t>
                      </a:r>
                      <a:r>
                        <a:rPr lang="en-US" sz="1200" b="0" i="0" u="none" strike="noStrike" dirty="0" smtClean="0">
                          <a:solidFill>
                            <a:srgbClr val="000000"/>
                          </a:solidFill>
                          <a:latin typeface="CordiaUPC" pitchFamily="34" charset="-34"/>
                          <a:cs typeface="CordiaUPC" pitchFamily="34" charset="-34"/>
                        </a:rPr>
                        <a:t>Chantarasereekul</a:t>
                      </a:r>
                      <a:r>
                        <a:rPr lang="en-US" sz="1200" baseline="30000" dirty="0" smtClean="0">
                          <a:latin typeface="CordiaUPC" pitchFamily="34" charset="-34"/>
                          <a:cs typeface="CordiaUPC" pitchFamily="34" charset="-34"/>
                        </a:rPr>
                        <a:t>/1</a:t>
                      </a:r>
                      <a:r>
                        <a:rPr lang="en-US" sz="1200" b="0" i="0" u="none" strike="noStrike" dirty="0" smtClean="0">
                          <a:solidFill>
                            <a:srgbClr val="000000"/>
                          </a:solidFill>
                          <a:latin typeface="CordiaUPC" pitchFamily="34" charset="-34"/>
                          <a:cs typeface="CordiaUPC" pitchFamily="34" charset="-34"/>
                        </a:rPr>
                        <a:t> </a:t>
                      </a:r>
                      <a:endParaRPr lang="en-US"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ctr">
                        <a:buClr>
                          <a:srgbClr val="000000"/>
                        </a:buClr>
                        <a:buSzPts val="1200"/>
                        <a:buFont typeface="BrowalliaUPC"/>
                        <a:buNone/>
                      </a:pPr>
                      <a:r>
                        <a:rPr lang="en-US" sz="1200" b="0" i="0" u="none" strike="noStrike" dirty="0" smtClean="0">
                          <a:solidFill>
                            <a:srgbClr val="000000"/>
                          </a:solidFill>
                          <a:latin typeface="CordiaUPC" pitchFamily="34" charset="-34"/>
                          <a:cs typeface="CordiaUPC" pitchFamily="34" charset="-34"/>
                        </a:rPr>
                        <a:t>Being authorized director and shareholders represent 13.60% of total issued capital of the Company</a:t>
                      </a:r>
                      <a:r>
                        <a:rPr lang="th-TH" sz="1200" b="0" i="0" u="none" strike="noStrike" dirty="0" smtClean="0">
                          <a:solidFill>
                            <a:srgbClr val="000000"/>
                          </a:solidFill>
                          <a:latin typeface="CordiaUPC" pitchFamily="34" charset="-34"/>
                          <a:cs typeface="CordiaUPC" pitchFamily="34" charset="-34"/>
                        </a:rPr>
                        <a:t> </a:t>
                      </a:r>
                      <a:r>
                        <a:rPr lang="en-US" sz="1200" b="0" i="0" u="none" strike="noStrike" dirty="0" smtClean="0">
                          <a:solidFill>
                            <a:srgbClr val="000000"/>
                          </a:solidFill>
                          <a:latin typeface="CordiaUPC" pitchFamily="34" charset="-34"/>
                          <a:cs typeface="CordiaUPC" pitchFamily="34" charset="-34"/>
                        </a:rPr>
                        <a:t>and daughter of </a:t>
                      </a:r>
                      <a:r>
                        <a:rPr lang="en-US" sz="1200" b="0" i="0" u="none" strike="noStrike" dirty="0" err="1" smtClean="0">
                          <a:solidFill>
                            <a:srgbClr val="000000"/>
                          </a:solidFill>
                          <a:latin typeface="CordiaUPC" pitchFamily="34" charset="-34"/>
                          <a:cs typeface="CordiaUPC" pitchFamily="34" charset="-34"/>
                        </a:rPr>
                        <a:t>Mrs.Wipaporn</a:t>
                      </a:r>
                      <a:r>
                        <a:rPr lang="en-US" sz="1200" b="0" i="0" u="none" strike="noStrike" dirty="0" smtClean="0">
                          <a:solidFill>
                            <a:srgbClr val="000000"/>
                          </a:solidFill>
                          <a:latin typeface="CordiaUPC" pitchFamily="34" charset="-34"/>
                          <a:cs typeface="CordiaUPC" pitchFamily="34" charset="-34"/>
                        </a:rPr>
                        <a:t> </a:t>
                      </a:r>
                      <a:r>
                        <a:rPr lang="en-US" sz="1200" b="0" i="0" u="none" strike="noStrike" dirty="0" err="1" smtClean="0">
                          <a:solidFill>
                            <a:srgbClr val="000000"/>
                          </a:solidFill>
                          <a:latin typeface="CordiaUPC" pitchFamily="34" charset="-34"/>
                          <a:cs typeface="CordiaUPC" pitchFamily="34" charset="-34"/>
                        </a:rPr>
                        <a:t>Chantarasereekul</a:t>
                      </a:r>
                      <a:r>
                        <a:rPr lang="en-US" sz="1200" b="0" i="0" u="none" strike="noStrike" dirty="0" smtClean="0">
                          <a:solidFill>
                            <a:srgbClr val="000000"/>
                          </a:solidFill>
                          <a:latin typeface="CordiaUPC" pitchFamily="34" charset="-34"/>
                          <a:cs typeface="CordiaUPC" pitchFamily="34" charset="-34"/>
                        </a:rPr>
                        <a:t> </a:t>
                      </a:r>
                      <a:endParaRPr lang="th-TH"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70991">
                <a:tc>
                  <a:txBody>
                    <a:bodyPr/>
                    <a:lstStyle/>
                    <a:p>
                      <a:pPr algn="l" rtl="0" fontAlgn="ctr"/>
                      <a:r>
                        <a:rPr lang="en-US" sz="1200" b="0" i="0" u="none" strike="noStrike" dirty="0">
                          <a:solidFill>
                            <a:srgbClr val="000000"/>
                          </a:solidFill>
                          <a:latin typeface="CordiaUPC" pitchFamily="34" charset="-34"/>
                          <a:cs typeface="CordiaUPC" pitchFamily="34" charset="-34"/>
                        </a:rPr>
                        <a:t>Mr. Pichit  </a:t>
                      </a:r>
                      <a:r>
                        <a:rPr lang="en-US" sz="1200" b="0" i="0" u="none" strike="noStrike" dirty="0" smtClean="0">
                          <a:solidFill>
                            <a:srgbClr val="000000"/>
                          </a:solidFill>
                          <a:latin typeface="CordiaUPC" pitchFamily="34" charset="-34"/>
                          <a:cs typeface="CordiaUPC" pitchFamily="34" charset="-34"/>
                        </a:rPr>
                        <a:t>Chantarasereekul</a:t>
                      </a:r>
                      <a:r>
                        <a:rPr lang="en-US" sz="1200" baseline="30000" dirty="0" smtClean="0">
                          <a:latin typeface="CordiaUPC" pitchFamily="34" charset="-34"/>
                          <a:cs typeface="CordiaUPC" pitchFamily="34" charset="-34"/>
                        </a:rPr>
                        <a:t>/1</a:t>
                      </a:r>
                      <a:r>
                        <a:rPr lang="en-US" sz="1200" b="0" i="0" u="none" strike="noStrike" dirty="0" smtClean="0">
                          <a:solidFill>
                            <a:srgbClr val="000000"/>
                          </a:solidFill>
                          <a:latin typeface="CordiaUPC" pitchFamily="34" charset="-34"/>
                          <a:cs typeface="CordiaUPC" pitchFamily="34" charset="-34"/>
                        </a:rPr>
                        <a:t> </a:t>
                      </a:r>
                      <a:endParaRPr lang="en-US"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ctr">
                        <a:buClr>
                          <a:srgbClr val="000000"/>
                        </a:buClr>
                        <a:buSzPts val="1200"/>
                        <a:buFont typeface="BrowalliaUPC"/>
                        <a:buNone/>
                      </a:pPr>
                      <a:r>
                        <a:rPr lang="en-US" sz="1200" b="0" i="0" u="none" strike="noStrike" dirty="0" smtClean="0">
                          <a:solidFill>
                            <a:srgbClr val="000000"/>
                          </a:solidFill>
                          <a:latin typeface="CordiaUPC" pitchFamily="34" charset="-34"/>
                          <a:cs typeface="CordiaUPC" pitchFamily="34" charset="-34"/>
                        </a:rPr>
                        <a:t>Being authorized director and shareholders represent 13.60% of total issued capital of the Company and daughter of  </a:t>
                      </a:r>
                      <a:r>
                        <a:rPr lang="en-US" sz="1200" b="0" i="0" u="none" strike="noStrike" dirty="0" err="1" smtClean="0">
                          <a:solidFill>
                            <a:srgbClr val="000000"/>
                          </a:solidFill>
                          <a:latin typeface="CordiaUPC" pitchFamily="34" charset="-34"/>
                          <a:cs typeface="CordiaUPC" pitchFamily="34" charset="-34"/>
                        </a:rPr>
                        <a:t>Mrs.Wipaporn</a:t>
                      </a:r>
                      <a:r>
                        <a:rPr lang="en-US" sz="1200" b="0" i="0" u="none" strike="noStrike" dirty="0" smtClean="0">
                          <a:solidFill>
                            <a:srgbClr val="000000"/>
                          </a:solidFill>
                          <a:latin typeface="CordiaUPC" pitchFamily="34" charset="-34"/>
                          <a:cs typeface="CordiaUPC" pitchFamily="34" charset="-34"/>
                        </a:rPr>
                        <a:t> </a:t>
                      </a:r>
                      <a:r>
                        <a:rPr lang="en-US" sz="1200" b="0" i="0" u="none" strike="noStrike" dirty="0" err="1" smtClean="0">
                          <a:solidFill>
                            <a:srgbClr val="000000"/>
                          </a:solidFill>
                          <a:latin typeface="CordiaUPC" pitchFamily="34" charset="-34"/>
                          <a:cs typeface="CordiaUPC" pitchFamily="34" charset="-34"/>
                        </a:rPr>
                        <a:t>Chantarasereekul</a:t>
                      </a:r>
                      <a:r>
                        <a:rPr lang="en-US" sz="1200" b="0" i="0" u="none" strike="noStrike" dirty="0" smtClean="0">
                          <a:solidFill>
                            <a:srgbClr val="000000"/>
                          </a:solidFill>
                          <a:latin typeface="CordiaUPC" pitchFamily="34" charset="-34"/>
                          <a:cs typeface="CordiaUPC" pitchFamily="34" charset="-34"/>
                        </a:rPr>
                        <a:t> </a:t>
                      </a:r>
                      <a:endParaRPr lang="th-TH"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70991">
                <a:tc>
                  <a:txBody>
                    <a:bodyPr/>
                    <a:lstStyle/>
                    <a:p>
                      <a:pPr algn="l" rtl="0" fontAlgn="ctr"/>
                      <a:r>
                        <a:rPr lang="en-US" sz="1200" b="0" i="0" u="none" strike="noStrike" dirty="0" err="1">
                          <a:solidFill>
                            <a:srgbClr val="000000"/>
                          </a:solidFill>
                          <a:latin typeface="CordiaUPC" pitchFamily="34" charset="-34"/>
                          <a:cs typeface="CordiaUPC" pitchFamily="34" charset="-34"/>
                        </a:rPr>
                        <a:t>MissPimonpan</a:t>
                      </a:r>
                      <a:r>
                        <a:rPr lang="en-US" sz="1200" b="0" i="0" u="none" strike="noStrike" dirty="0">
                          <a:solidFill>
                            <a:srgbClr val="000000"/>
                          </a:solidFill>
                          <a:latin typeface="CordiaUPC" pitchFamily="34" charset="-34"/>
                          <a:cs typeface="CordiaUPC" pitchFamily="34" charset="-34"/>
                        </a:rPr>
                        <a:t>  </a:t>
                      </a:r>
                      <a:r>
                        <a:rPr lang="en-US" sz="1200" b="0" i="0" u="none" strike="noStrike" dirty="0" smtClean="0">
                          <a:solidFill>
                            <a:srgbClr val="000000"/>
                          </a:solidFill>
                          <a:latin typeface="CordiaUPC" pitchFamily="34" charset="-34"/>
                          <a:cs typeface="CordiaUPC" pitchFamily="34" charset="-34"/>
                        </a:rPr>
                        <a:t>Chantarasereekul</a:t>
                      </a:r>
                      <a:r>
                        <a:rPr lang="en-US" sz="1200" baseline="30000" dirty="0" smtClean="0">
                          <a:latin typeface="CordiaUPC" pitchFamily="34" charset="-34"/>
                          <a:cs typeface="CordiaUPC" pitchFamily="34" charset="-34"/>
                        </a:rPr>
                        <a:t>/1</a:t>
                      </a:r>
                      <a:r>
                        <a:rPr lang="en-US" sz="1200" b="0" i="0" u="none" strike="noStrike" dirty="0" smtClean="0">
                          <a:solidFill>
                            <a:srgbClr val="000000"/>
                          </a:solidFill>
                          <a:latin typeface="CordiaUPC" pitchFamily="34" charset="-34"/>
                          <a:cs typeface="CordiaUPC" pitchFamily="34" charset="-34"/>
                        </a:rPr>
                        <a:t> </a:t>
                      </a:r>
                      <a:endParaRPr lang="en-US"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ctr">
                        <a:buClr>
                          <a:srgbClr val="000000"/>
                        </a:buClr>
                        <a:buSzPts val="1200"/>
                        <a:buFont typeface="BrowalliaUPC"/>
                        <a:buNone/>
                      </a:pPr>
                      <a:r>
                        <a:rPr lang="en-US" sz="1200" b="0" i="0" u="none" strike="noStrike" dirty="0" smtClean="0">
                          <a:solidFill>
                            <a:srgbClr val="000000"/>
                          </a:solidFill>
                          <a:latin typeface="CordiaUPC" pitchFamily="34" charset="-34"/>
                          <a:cs typeface="CordiaUPC" pitchFamily="34" charset="-34"/>
                        </a:rPr>
                        <a:t>Being shareholders represent 7.92% of total issued capital of the Company and daughter of </a:t>
                      </a:r>
                      <a:r>
                        <a:rPr lang="en-US" sz="1200" b="0" i="0" u="none" strike="noStrike" dirty="0" err="1" smtClean="0">
                          <a:solidFill>
                            <a:srgbClr val="000000"/>
                          </a:solidFill>
                          <a:latin typeface="CordiaUPC" pitchFamily="34" charset="-34"/>
                          <a:cs typeface="CordiaUPC" pitchFamily="34" charset="-34"/>
                        </a:rPr>
                        <a:t>Mrs.Wipaporn</a:t>
                      </a:r>
                      <a:r>
                        <a:rPr lang="en-US" sz="1200" b="0" i="0" u="none" strike="noStrike" dirty="0" smtClean="0">
                          <a:solidFill>
                            <a:srgbClr val="000000"/>
                          </a:solidFill>
                          <a:latin typeface="CordiaUPC" pitchFamily="34" charset="-34"/>
                          <a:cs typeface="CordiaUPC" pitchFamily="34" charset="-34"/>
                        </a:rPr>
                        <a:t> </a:t>
                      </a:r>
                      <a:r>
                        <a:rPr lang="en-US" sz="1200" b="0" i="0" u="none" strike="noStrike" dirty="0" err="1" smtClean="0">
                          <a:solidFill>
                            <a:srgbClr val="000000"/>
                          </a:solidFill>
                          <a:latin typeface="CordiaUPC" pitchFamily="34" charset="-34"/>
                          <a:cs typeface="CordiaUPC" pitchFamily="34" charset="-34"/>
                        </a:rPr>
                        <a:t>Chantarasereekul</a:t>
                      </a:r>
                      <a:r>
                        <a:rPr lang="en-US" sz="1200" b="0" i="0" u="none" strike="noStrike" dirty="0" smtClean="0">
                          <a:solidFill>
                            <a:srgbClr val="000000"/>
                          </a:solidFill>
                          <a:latin typeface="CordiaUPC" pitchFamily="34" charset="-34"/>
                          <a:cs typeface="CordiaUPC" pitchFamily="34" charset="-34"/>
                        </a:rPr>
                        <a:t> </a:t>
                      </a:r>
                      <a:endParaRPr lang="th-TH"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70991">
                <a:tc>
                  <a:txBody>
                    <a:bodyPr/>
                    <a:lstStyle/>
                    <a:p>
                      <a:pPr algn="l" rtl="0" fontAlgn="ctr"/>
                      <a:r>
                        <a:rPr lang="en-US" sz="1200" b="0" i="0" u="none" strike="noStrike" dirty="0" err="1">
                          <a:solidFill>
                            <a:srgbClr val="000000"/>
                          </a:solidFill>
                          <a:latin typeface="CordiaUPC" pitchFamily="34" charset="-34"/>
                          <a:cs typeface="CordiaUPC" pitchFamily="34" charset="-34"/>
                        </a:rPr>
                        <a:t>MissPimontha</a:t>
                      </a:r>
                      <a:r>
                        <a:rPr lang="en-US" sz="1200" b="0" i="0" u="none" strike="noStrike" dirty="0">
                          <a:solidFill>
                            <a:srgbClr val="000000"/>
                          </a:solidFill>
                          <a:latin typeface="CordiaUPC" pitchFamily="34" charset="-34"/>
                          <a:cs typeface="CordiaUPC" pitchFamily="34" charset="-34"/>
                        </a:rPr>
                        <a:t>  </a:t>
                      </a:r>
                      <a:r>
                        <a:rPr lang="en-US" sz="1200" b="0" i="0" u="none" strike="noStrike" dirty="0" smtClean="0">
                          <a:solidFill>
                            <a:srgbClr val="000000"/>
                          </a:solidFill>
                          <a:latin typeface="CordiaUPC" pitchFamily="34" charset="-34"/>
                          <a:cs typeface="CordiaUPC" pitchFamily="34" charset="-34"/>
                        </a:rPr>
                        <a:t>Chantarasereekul</a:t>
                      </a:r>
                      <a:r>
                        <a:rPr lang="en-US" sz="1200" baseline="30000" dirty="0" smtClean="0">
                          <a:latin typeface="CordiaUPC" pitchFamily="34" charset="-34"/>
                          <a:cs typeface="CordiaUPC" pitchFamily="34" charset="-34"/>
                        </a:rPr>
                        <a:t>/1</a:t>
                      </a:r>
                      <a:r>
                        <a:rPr lang="en-US" sz="1200" b="0" i="0" u="none" strike="noStrike" dirty="0" smtClean="0">
                          <a:solidFill>
                            <a:srgbClr val="000000"/>
                          </a:solidFill>
                          <a:latin typeface="CordiaUPC" pitchFamily="34" charset="-34"/>
                          <a:cs typeface="CordiaUPC" pitchFamily="34" charset="-34"/>
                        </a:rPr>
                        <a:t> </a:t>
                      </a:r>
                      <a:endParaRPr lang="en-US"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ctr">
                        <a:buClr>
                          <a:srgbClr val="000000"/>
                        </a:buClr>
                        <a:buSzPts val="1200"/>
                        <a:buFont typeface="BrowalliaUPC"/>
                        <a:buNone/>
                      </a:pPr>
                      <a:r>
                        <a:rPr lang="en-US" sz="1200" b="0" i="0" u="none" strike="noStrike" dirty="0" smtClean="0">
                          <a:solidFill>
                            <a:srgbClr val="000000"/>
                          </a:solidFill>
                          <a:latin typeface="CordiaUPC" pitchFamily="34" charset="-34"/>
                          <a:cs typeface="CordiaUPC" pitchFamily="34" charset="-34"/>
                        </a:rPr>
                        <a:t>Being shareholders represent 8.09% of total issued capital of the Company and daughter of </a:t>
                      </a:r>
                      <a:r>
                        <a:rPr lang="en-US" sz="1200" b="0" i="0" u="none" strike="noStrike" dirty="0" err="1" smtClean="0">
                          <a:solidFill>
                            <a:srgbClr val="000000"/>
                          </a:solidFill>
                          <a:latin typeface="CordiaUPC" pitchFamily="34" charset="-34"/>
                          <a:cs typeface="CordiaUPC" pitchFamily="34" charset="-34"/>
                        </a:rPr>
                        <a:t>Mrs.Wipaporn</a:t>
                      </a:r>
                      <a:r>
                        <a:rPr lang="en-US" sz="1200" b="0" i="0" u="none" strike="noStrike" dirty="0" smtClean="0">
                          <a:solidFill>
                            <a:srgbClr val="000000"/>
                          </a:solidFill>
                          <a:latin typeface="CordiaUPC" pitchFamily="34" charset="-34"/>
                          <a:cs typeface="CordiaUPC" pitchFamily="34" charset="-34"/>
                        </a:rPr>
                        <a:t> </a:t>
                      </a:r>
                      <a:r>
                        <a:rPr lang="en-US" sz="1200" b="0" i="0" u="none" strike="noStrike" dirty="0" err="1" smtClean="0">
                          <a:solidFill>
                            <a:srgbClr val="000000"/>
                          </a:solidFill>
                          <a:latin typeface="CordiaUPC" pitchFamily="34" charset="-34"/>
                          <a:cs typeface="CordiaUPC" pitchFamily="34" charset="-34"/>
                        </a:rPr>
                        <a:t>Chantarasereekul</a:t>
                      </a:r>
                      <a:r>
                        <a:rPr lang="en-US" sz="1200" b="0" i="0" u="none" strike="noStrike" dirty="0" smtClean="0">
                          <a:solidFill>
                            <a:srgbClr val="000000"/>
                          </a:solidFill>
                          <a:latin typeface="CordiaUPC" pitchFamily="34" charset="-34"/>
                          <a:cs typeface="CordiaUPC" pitchFamily="34" charset="-34"/>
                        </a:rPr>
                        <a:t> </a:t>
                      </a:r>
                      <a:endParaRPr lang="th-TH"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370991">
                <a:tc>
                  <a:txBody>
                    <a:bodyPr/>
                    <a:lstStyle/>
                    <a:p>
                      <a:pPr algn="l" rtl="0" fontAlgn="ctr"/>
                      <a:r>
                        <a:rPr lang="en-US" sz="1200" b="0" i="0" u="none" strike="noStrike" dirty="0">
                          <a:solidFill>
                            <a:srgbClr val="000000"/>
                          </a:solidFill>
                          <a:latin typeface="CordiaUPC" pitchFamily="34" charset="-34"/>
                          <a:cs typeface="CordiaUPC" pitchFamily="34" charset="-34"/>
                        </a:rPr>
                        <a:t>Mr. </a:t>
                      </a:r>
                      <a:r>
                        <a:rPr lang="en-US" sz="1200" b="0" i="0" u="none" strike="noStrike" dirty="0" err="1">
                          <a:solidFill>
                            <a:srgbClr val="000000"/>
                          </a:solidFill>
                          <a:latin typeface="CordiaUPC" pitchFamily="34" charset="-34"/>
                          <a:cs typeface="CordiaUPC" pitchFamily="34" charset="-34"/>
                        </a:rPr>
                        <a:t>Pisit</a:t>
                      </a:r>
                      <a:r>
                        <a:rPr lang="en-US" sz="1200" b="0" i="0" u="none" strike="noStrike" dirty="0">
                          <a:solidFill>
                            <a:srgbClr val="000000"/>
                          </a:solidFill>
                          <a:latin typeface="CordiaUPC" pitchFamily="34" charset="-34"/>
                          <a:cs typeface="CordiaUPC" pitchFamily="34" charset="-34"/>
                        </a:rPr>
                        <a:t> </a:t>
                      </a:r>
                      <a:r>
                        <a:rPr lang="en-US" sz="1200" b="0" i="0" u="none" strike="noStrike" dirty="0" smtClean="0">
                          <a:solidFill>
                            <a:srgbClr val="000000"/>
                          </a:solidFill>
                          <a:latin typeface="CordiaUPC" pitchFamily="34" charset="-34"/>
                          <a:cs typeface="CordiaUPC" pitchFamily="34" charset="-34"/>
                        </a:rPr>
                        <a:t>Chantarasereekul</a:t>
                      </a:r>
                      <a:r>
                        <a:rPr lang="en-US" sz="1200" baseline="30000" dirty="0" smtClean="0">
                          <a:latin typeface="CordiaUPC" pitchFamily="34" charset="-34"/>
                          <a:cs typeface="CordiaUPC" pitchFamily="34" charset="-34"/>
                        </a:rPr>
                        <a:t>/1</a:t>
                      </a:r>
                      <a:endParaRPr lang="en-US"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rtl="0" fontAlgn="ctr">
                        <a:buClr>
                          <a:srgbClr val="000000"/>
                        </a:buClr>
                        <a:buSzPts val="1200"/>
                        <a:buFont typeface="BrowalliaUPC"/>
                        <a:buNone/>
                      </a:pPr>
                      <a:r>
                        <a:rPr lang="en-US" sz="1200" b="0" i="0" u="none" strike="noStrike" dirty="0" smtClean="0">
                          <a:solidFill>
                            <a:srgbClr val="000000"/>
                          </a:solidFill>
                          <a:latin typeface="CordiaUPC" pitchFamily="34" charset="-34"/>
                          <a:cs typeface="CordiaUPC" pitchFamily="34" charset="-34"/>
                        </a:rPr>
                        <a:t>Being shareholders represent 10% of total issued capital of the Company and daughter of </a:t>
                      </a:r>
                      <a:r>
                        <a:rPr lang="en-US" sz="1200" b="0" i="0" u="none" strike="noStrike" dirty="0" err="1" smtClean="0">
                          <a:solidFill>
                            <a:srgbClr val="000000"/>
                          </a:solidFill>
                          <a:latin typeface="CordiaUPC" pitchFamily="34" charset="-34"/>
                          <a:cs typeface="CordiaUPC" pitchFamily="34" charset="-34"/>
                        </a:rPr>
                        <a:t>Mrs.Wipaporn</a:t>
                      </a:r>
                      <a:r>
                        <a:rPr lang="en-US" sz="1200" b="0" i="0" u="none" strike="noStrike" dirty="0" smtClean="0">
                          <a:solidFill>
                            <a:srgbClr val="000000"/>
                          </a:solidFill>
                          <a:latin typeface="CordiaUPC" pitchFamily="34" charset="-34"/>
                          <a:cs typeface="CordiaUPC" pitchFamily="34" charset="-34"/>
                        </a:rPr>
                        <a:t> </a:t>
                      </a:r>
                      <a:r>
                        <a:rPr lang="en-US" sz="1200" b="0" i="0" u="none" strike="noStrike" dirty="0" err="1" smtClean="0">
                          <a:solidFill>
                            <a:srgbClr val="000000"/>
                          </a:solidFill>
                          <a:latin typeface="CordiaUPC" pitchFamily="34" charset="-34"/>
                          <a:cs typeface="CordiaUPC" pitchFamily="34" charset="-34"/>
                        </a:rPr>
                        <a:t>Chantarasereekul</a:t>
                      </a:r>
                      <a:r>
                        <a:rPr lang="en-US" sz="1200" b="0" i="0" u="none" strike="noStrike" dirty="0" smtClean="0">
                          <a:solidFill>
                            <a:srgbClr val="000000"/>
                          </a:solidFill>
                          <a:latin typeface="CordiaUPC" pitchFamily="34" charset="-34"/>
                          <a:cs typeface="CordiaUPC" pitchFamily="34" charset="-34"/>
                        </a:rPr>
                        <a:t> </a:t>
                      </a:r>
                      <a:endParaRPr lang="th-TH" sz="1200" b="0" i="0" u="none" strike="noStrike" dirty="0">
                        <a:solidFill>
                          <a:srgbClr val="000000"/>
                        </a:solidFill>
                        <a:latin typeface="CordiaUPC" pitchFamily="34" charset="-34"/>
                        <a:cs typeface="CordiaUPC" pitchFamily="34" charset="-34"/>
                      </a:endParaRPr>
                    </a:p>
                  </a:txBody>
                  <a:tcPr marL="5231" marR="5231" marT="52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4333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23844"/>
            <a:ext cx="5857916" cy="5909310"/>
          </a:xfrm>
          <a:prstGeom prst="rect">
            <a:avLst/>
          </a:prstGeom>
          <a:noFill/>
        </p:spPr>
        <p:txBody>
          <a:bodyPr wrap="square" rtlCol="0">
            <a:spAutoFit/>
          </a:bodyPr>
          <a:lstStyle/>
          <a:p>
            <a:pPr algn="just"/>
            <a:r>
              <a:rPr lang="en-US" sz="1600" b="1" dirty="0" smtClean="0">
                <a:latin typeface="CordiaUPC" pitchFamily="34" charset="-34"/>
                <a:cs typeface="CordiaUPC" pitchFamily="34" charset="-34"/>
              </a:rPr>
              <a:t>Related </a:t>
            </a:r>
            <a:r>
              <a:rPr lang="en-US" sz="1600" b="1" dirty="0">
                <a:latin typeface="CordiaUPC" pitchFamily="34" charset="-34"/>
                <a:cs typeface="CordiaUPC" pitchFamily="34" charset="-34"/>
              </a:rPr>
              <a:t>Party Transactions</a:t>
            </a:r>
            <a:endParaRPr lang="th-TH" sz="1600" b="1" dirty="0">
              <a:latin typeface="CordiaUPC" pitchFamily="34" charset="-34"/>
              <a:cs typeface="CordiaUPC" pitchFamily="34" charset="-34"/>
            </a:endParaRPr>
          </a:p>
          <a:p>
            <a:pPr marL="342900" indent="-342900" algn="just">
              <a:buAutoNum type="arabicPeriod"/>
            </a:pPr>
            <a:r>
              <a:rPr lang="en-US" sz="1400" b="1" dirty="0">
                <a:latin typeface="CordiaUPC" pitchFamily="34" charset="-34"/>
                <a:cs typeface="CordiaUPC" pitchFamily="34" charset="-34"/>
              </a:rPr>
              <a:t>List of Leases and Assets leased out Transactions</a:t>
            </a: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endParaRPr lang="th-TH" sz="1400" dirty="0" smtClean="0">
              <a:latin typeface="Cordia New" pitchFamily="34" charset="-34"/>
              <a:cs typeface="Cordia New" pitchFamily="34" charset="-34"/>
            </a:endParaRPr>
          </a:p>
          <a:p>
            <a:pPr marL="342900" indent="-342900">
              <a:buAutoNum type="arabicPeriod"/>
            </a:pPr>
            <a:endParaRPr lang="th-TH" sz="1400" dirty="0" smtClean="0">
              <a:latin typeface="Cordia New" pitchFamily="34" charset="-34"/>
              <a:cs typeface="Cordia New" pitchFamily="34" charset="-34"/>
            </a:endParaRPr>
          </a:p>
          <a:p>
            <a:r>
              <a:rPr lang="th-TH" sz="1400" dirty="0">
                <a:latin typeface="Cordia New" pitchFamily="34" charset="-34"/>
                <a:cs typeface="Cordia New" pitchFamily="34" charset="-34"/>
              </a:rPr>
              <a:t>2. </a:t>
            </a:r>
            <a:r>
              <a:rPr lang="en-US" sz="1400" b="1" dirty="0">
                <a:latin typeface="CordiaUPC" pitchFamily="34" charset="-34"/>
                <a:cs typeface="CordiaUPC" pitchFamily="34" charset="-34"/>
              </a:rPr>
              <a:t>Purchasing Assets Transactions</a:t>
            </a:r>
          </a:p>
          <a:p>
            <a:pPr marL="342900" indent="-342900">
              <a:buAutoNum type="arabicPeriod"/>
            </a:pPr>
            <a:endParaRPr lang="th-TH" sz="1400" dirty="0" smtClean="0">
              <a:latin typeface="Cordia New" pitchFamily="34" charset="-34"/>
              <a:cs typeface="Cordia New"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9" name="รูปภาพ 8"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10" name="TextBox 9"/>
          <p:cNvSpPr txBox="1"/>
          <p:nvPr/>
        </p:nvSpPr>
        <p:spPr>
          <a:xfrm>
            <a:off x="3268800"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51</a:t>
            </a:r>
            <a:endParaRPr lang="th-TH" sz="1200" b="1" dirty="0">
              <a:solidFill>
                <a:srgbClr val="0070C0"/>
              </a:solidFill>
              <a:latin typeface="Cordia New" pitchFamily="34" charset="-34"/>
              <a:cs typeface="Cordia New" pitchFamily="34" charset="-34"/>
            </a:endParaRPr>
          </a:p>
        </p:txBody>
      </p:sp>
      <p:graphicFrame>
        <p:nvGraphicFramePr>
          <p:cNvPr id="5" name="Table 4"/>
          <p:cNvGraphicFramePr>
            <a:graphicFrameLocks noGrp="1"/>
          </p:cNvGraphicFramePr>
          <p:nvPr>
            <p:extLst>
              <p:ext uri="{D42A27DB-BD31-4B8C-83A1-F6EECF244321}">
                <p14:modId xmlns:p14="http://schemas.microsoft.com/office/powerpoint/2010/main" val="1983792551"/>
              </p:ext>
            </p:extLst>
          </p:nvPr>
        </p:nvGraphicFramePr>
        <p:xfrm>
          <a:off x="460339" y="1138695"/>
          <a:ext cx="6065006" cy="4296979"/>
        </p:xfrm>
        <a:graphic>
          <a:graphicData uri="http://schemas.openxmlformats.org/drawingml/2006/table">
            <a:tbl>
              <a:tblPr/>
              <a:tblGrid>
                <a:gridCol w="2608621"/>
                <a:gridCol w="936104"/>
                <a:gridCol w="1742503"/>
                <a:gridCol w="388889"/>
                <a:gridCol w="388889"/>
              </a:tblGrid>
              <a:tr h="237899">
                <a:tc>
                  <a:txBody>
                    <a:bodyPr/>
                    <a:lstStyle/>
                    <a:p>
                      <a:pPr algn="ctr" fontAlgn="ctr"/>
                      <a:r>
                        <a:rPr lang="en-US" sz="900" b="0" i="0" u="none" strike="noStrike" dirty="0">
                          <a:solidFill>
                            <a:srgbClr val="000000"/>
                          </a:solidFill>
                          <a:effectLst/>
                          <a:latin typeface="Calibri" panose="020F0502020204030204" pitchFamily="34" charset="0"/>
                        </a:rPr>
                        <a:t> </a:t>
                      </a: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l" fontAlgn="ctr"/>
                      <a:r>
                        <a:rPr lang="en-US" sz="900" b="0" i="0" u="none" strike="noStrike" dirty="0">
                          <a:solidFill>
                            <a:srgbClr val="000000"/>
                          </a:solidFill>
                          <a:effectLst/>
                          <a:latin typeface="Calibri" panose="020F0502020204030204" pitchFamily="34" charset="0"/>
                        </a:rPr>
                        <a:t> </a:t>
                      </a: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l" fontAlgn="ctr"/>
                      <a:r>
                        <a:rPr lang="en-US" sz="900" b="0" i="0" u="none" strike="noStrike">
                          <a:solidFill>
                            <a:srgbClr val="000000"/>
                          </a:solidFill>
                          <a:effectLst/>
                          <a:latin typeface="Calibri" panose="020F0502020204030204" pitchFamily="34" charset="0"/>
                        </a:rPr>
                        <a:t> </a:t>
                      </a: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gridSpan="2">
                  <a:txBody>
                    <a:bodyPr/>
                    <a:lstStyle/>
                    <a:p>
                      <a:pPr algn="ctr" rtl="0" fontAlgn="ctr"/>
                      <a:r>
                        <a:rPr lang="en-US" sz="900" kern="1200" dirty="0" smtClean="0">
                          <a:solidFill>
                            <a:schemeClr val="tx1"/>
                          </a:solidFill>
                          <a:latin typeface="CordiaUPC" pitchFamily="34" charset="-34"/>
                          <a:ea typeface="+mn-ea"/>
                          <a:cs typeface="CordiaUPC" pitchFamily="34" charset="-34"/>
                        </a:rPr>
                        <a:t>Amount</a:t>
                      </a:r>
                      <a:r>
                        <a:rPr lang="en-US" sz="900" kern="1200" baseline="0" dirty="0" smtClean="0">
                          <a:solidFill>
                            <a:schemeClr val="tx1"/>
                          </a:solidFill>
                          <a:latin typeface="CordiaUPC" pitchFamily="34" charset="-34"/>
                          <a:ea typeface="+mn-ea"/>
                          <a:cs typeface="CordiaUPC" pitchFamily="34" charset="-34"/>
                        </a:rPr>
                        <a:t> </a:t>
                      </a:r>
                      <a:r>
                        <a:rPr lang="en-US" sz="900" kern="1200" dirty="0" smtClean="0">
                          <a:solidFill>
                            <a:schemeClr val="tx1"/>
                          </a:solidFill>
                          <a:latin typeface="CordiaUPC" pitchFamily="34" charset="-34"/>
                          <a:ea typeface="+mn-ea"/>
                          <a:cs typeface="CordiaUPC" pitchFamily="34" charset="-34"/>
                        </a:rPr>
                        <a:t>( Million Baht</a:t>
                      </a:r>
                      <a:endParaRPr lang="th-TH"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hMerge="1">
                  <a:txBody>
                    <a:bodyPr/>
                    <a:lstStyle/>
                    <a:p>
                      <a:endParaRPr lang="en-US"/>
                    </a:p>
                  </a:txBody>
                  <a:tcPr/>
                </a:tc>
              </a:tr>
              <a:tr h="154911">
                <a:tc>
                  <a:txBody>
                    <a:bodyPr/>
                    <a:lstStyle/>
                    <a:p>
                      <a:pPr marL="20638"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Nature</a:t>
                      </a:r>
                    </a:p>
                  </a:txBody>
                  <a:tcPr marL="6002" marR="6002" marT="6002" marB="0" anchor="ctr">
                    <a:lnL>
                      <a:noFill/>
                    </a:lnL>
                    <a:lnR>
                      <a:noFill/>
                    </a:lnR>
                    <a:lnT>
                      <a:noFill/>
                    </a:lnT>
                    <a:lnB>
                      <a:noFill/>
                    </a:lnB>
                  </a:tcPr>
                </a:tc>
                <a:tc>
                  <a:txBody>
                    <a:bodyPr/>
                    <a:lstStyle/>
                    <a:p>
                      <a:pPr algn="ctr" fontAlgn="ctr"/>
                      <a:r>
                        <a:rPr lang="en-US" sz="900" kern="1200" dirty="0" smtClean="0">
                          <a:solidFill>
                            <a:schemeClr val="tx1"/>
                          </a:solidFill>
                          <a:latin typeface="CordiaUPC" pitchFamily="34" charset="-34"/>
                          <a:ea typeface="+mn-ea"/>
                          <a:cs typeface="CordiaUPC" pitchFamily="34" charset="-34"/>
                        </a:rPr>
                        <a:t>Conflict of Interest Parties</a:t>
                      </a:r>
                      <a:endParaRPr lang="en-US" sz="900" b="0" i="0" u="none" strike="noStrike" dirty="0">
                        <a:solidFill>
                          <a:schemeClr val="tx1"/>
                        </a:solidFill>
                        <a:effectLst/>
                        <a:latin typeface="CordiaUPC" pitchFamily="34" charset="-34"/>
                        <a:cs typeface="CordiaUPC" pitchFamily="34" charset="-34"/>
                      </a:endParaRPr>
                    </a:p>
                  </a:txBody>
                  <a:tcPr marL="6002" marR="6002" marT="6002" marB="0" anchor="ctr">
                    <a:lnL>
                      <a:noFill/>
                    </a:lnL>
                    <a:lnR>
                      <a:noFill/>
                    </a:lnR>
                    <a:lnT>
                      <a:noFill/>
                    </a:lnT>
                    <a:lnB>
                      <a:noFill/>
                    </a:lnB>
                  </a:tcPr>
                </a:tc>
                <a:tc>
                  <a:txBody>
                    <a:bodyPr/>
                    <a:lstStyle/>
                    <a:p>
                      <a:pPr algn="ctr" fontAlgn="ctr"/>
                      <a:r>
                        <a:rPr lang="en-US" sz="900" kern="1200" dirty="0" smtClean="0">
                          <a:solidFill>
                            <a:schemeClr val="tx1"/>
                          </a:solidFill>
                          <a:latin typeface="CordiaUPC" pitchFamily="34" charset="-34"/>
                          <a:ea typeface="+mn-ea"/>
                          <a:cs typeface="CordiaUPC" pitchFamily="34" charset="-34"/>
                        </a:rPr>
                        <a:t>Pricing Policy</a:t>
                      </a:r>
                      <a:endParaRPr lang="en-US" sz="900" b="0" i="0" u="none" strike="noStrike" dirty="0">
                        <a:solidFill>
                          <a:schemeClr val="tx1"/>
                        </a:solidFill>
                        <a:effectLst/>
                        <a:latin typeface="CordiaUPC" pitchFamily="34" charset="-34"/>
                        <a:cs typeface="CordiaUPC" pitchFamily="34" charset="-34"/>
                      </a:endParaRPr>
                    </a:p>
                  </a:txBody>
                  <a:tcPr marL="6002" marR="6002" marT="6002" marB="0" anchor="ctr">
                    <a:lnL>
                      <a:noFill/>
                    </a:lnL>
                    <a:lnR>
                      <a:noFill/>
                    </a:lnR>
                    <a:lnT>
                      <a:noFill/>
                    </a:lnT>
                    <a:lnB>
                      <a:noFill/>
                    </a:lnB>
                  </a:tcPr>
                </a:tc>
                <a:tc rowSpan="2">
                  <a:txBody>
                    <a:bodyPr/>
                    <a:lstStyle/>
                    <a:p>
                      <a:pPr algn="ctr" fontAlgn="ctr"/>
                      <a:r>
                        <a:rPr lang="th-TH" sz="900" b="0" i="0" u="none" strike="noStrike" dirty="0">
                          <a:solidFill>
                            <a:srgbClr val="000000"/>
                          </a:solidFill>
                          <a:effectLst/>
                          <a:latin typeface="CordiaUPC" panose="020B0304020202020204" pitchFamily="34" charset="-34"/>
                          <a:cs typeface="CordiaUPC" panose="020B0304020202020204" pitchFamily="34" charset="-34"/>
                        </a:rPr>
                        <a:t> </a:t>
                      </a:r>
                      <a:r>
                        <a:rPr lang="en-US" sz="900" kern="1200" dirty="0" smtClean="0">
                          <a:solidFill>
                            <a:schemeClr val="tx1"/>
                          </a:solidFill>
                          <a:latin typeface="CordiaUPC" pitchFamily="34" charset="-34"/>
                          <a:ea typeface="+mn-ea"/>
                          <a:cs typeface="CordiaUPC" pitchFamily="34" charset="-34"/>
                        </a:rPr>
                        <a:t>Period</a:t>
                      </a:r>
                      <a:r>
                        <a:rPr lang="en-US" sz="900" kern="1200" baseline="0" dirty="0" smtClean="0">
                          <a:solidFill>
                            <a:schemeClr val="tx1"/>
                          </a:solidFill>
                          <a:latin typeface="CordiaUPC" pitchFamily="34" charset="-34"/>
                          <a:ea typeface="+mn-ea"/>
                          <a:cs typeface="CordiaUPC" pitchFamily="34" charset="-34"/>
                        </a:rPr>
                        <a:t> </a:t>
                      </a:r>
                      <a:r>
                        <a:rPr lang="en-US" sz="900" kern="1200" dirty="0" smtClean="0">
                          <a:solidFill>
                            <a:schemeClr val="tx1"/>
                          </a:solidFill>
                          <a:latin typeface="CordiaUPC" pitchFamily="34" charset="-34"/>
                          <a:ea typeface="+mn-ea"/>
                          <a:cs typeface="CordiaUPC" pitchFamily="34" charset="-34"/>
                        </a:rPr>
                        <a:t>ended </a:t>
                      </a:r>
                      <a:endParaRPr lang="th-TH" sz="900" kern="1200" dirty="0" smtClean="0">
                        <a:solidFill>
                          <a:schemeClr val="tx1"/>
                        </a:solidFill>
                        <a:latin typeface="CordiaUPC" pitchFamily="34" charset="-34"/>
                        <a:ea typeface="+mn-ea"/>
                        <a:cs typeface="CordiaUPC" pitchFamily="34" charset="-34"/>
                      </a:endParaRPr>
                    </a:p>
                    <a:p>
                      <a:pPr algn="ctr" fontAlgn="ctr"/>
                      <a:r>
                        <a:rPr lang="th-TH" sz="900" b="0" i="0" u="none" strike="noStrike" kern="1200" dirty="0" smtClean="0">
                          <a:solidFill>
                            <a:schemeClr val="tx1"/>
                          </a:solidFill>
                          <a:effectLst/>
                          <a:latin typeface="CordiaUPC" pitchFamily="34" charset="-34"/>
                          <a:ea typeface="+mn-ea"/>
                          <a:cs typeface="CordiaUPC" pitchFamily="34" charset="-34"/>
                        </a:rPr>
                        <a:t>31 </a:t>
                      </a:r>
                      <a:r>
                        <a:rPr lang="en-US" sz="900" b="0" i="0" u="none" strike="noStrike" kern="1200" dirty="0" smtClean="0">
                          <a:solidFill>
                            <a:schemeClr val="tx1"/>
                          </a:solidFill>
                          <a:effectLst/>
                          <a:latin typeface="CordiaUPC" pitchFamily="34" charset="-34"/>
                          <a:ea typeface="+mn-ea"/>
                          <a:cs typeface="CordiaUPC" pitchFamily="34" charset="-34"/>
                        </a:rPr>
                        <a:t>Dec. 2016</a:t>
                      </a:r>
                      <a:endParaRPr lang="en-US" sz="900" b="0" i="0" u="none" strike="noStrike" dirty="0">
                        <a:solidFill>
                          <a:schemeClr val="tx1"/>
                        </a:solidFill>
                        <a:effectLst/>
                        <a:latin typeface="CordiaUPC" pitchFamily="34" charset="-34"/>
                        <a:cs typeface="CordiaUPC" pitchFamily="34" charset="-34"/>
                      </a:endParaRPr>
                    </a:p>
                  </a:txBody>
                  <a:tcPr marL="6002" marR="6002" marT="6002" marB="0" anchor="ctr">
                    <a:lnL>
                      <a:noFill/>
                    </a:lnL>
                    <a:lnR>
                      <a:noFill/>
                    </a:lnR>
                    <a:lnT>
                      <a:noFill/>
                    </a:lnT>
                    <a:lnB w="12700" cap="flat" cmpd="sng" algn="ctr">
                      <a:solidFill>
                        <a:srgbClr val="0DD1FF"/>
                      </a:solidFill>
                      <a:prstDash val="solid"/>
                      <a:round/>
                      <a:headEnd type="none" w="med" len="med"/>
                      <a:tailEnd type="none" w="med" len="med"/>
                    </a:lnB>
                  </a:tcPr>
                </a:tc>
                <a:tc rowSpan="2">
                  <a:txBody>
                    <a:bodyPr/>
                    <a:lstStyle/>
                    <a:p>
                      <a:pPr algn="ctr" fontAlgn="ctr"/>
                      <a:r>
                        <a:rPr lang="th-TH" sz="900" b="0" i="0" u="none" strike="noStrike" dirty="0" smtClean="0">
                          <a:solidFill>
                            <a:srgbClr val="000000"/>
                          </a:solidFill>
                          <a:effectLst/>
                          <a:latin typeface="CordiaUPC" panose="020B0304020202020204" pitchFamily="34" charset="-34"/>
                          <a:cs typeface="CordiaUPC" panose="020B0304020202020204" pitchFamily="34" charset="-34"/>
                        </a:rPr>
                        <a:t> </a:t>
                      </a:r>
                      <a:r>
                        <a:rPr lang="en-US" sz="900" kern="1200" dirty="0" smtClean="0">
                          <a:solidFill>
                            <a:schemeClr val="tx1"/>
                          </a:solidFill>
                          <a:latin typeface="CordiaUPC" pitchFamily="34" charset="-34"/>
                          <a:ea typeface="+mn-ea"/>
                          <a:cs typeface="CordiaUPC" pitchFamily="34" charset="-34"/>
                        </a:rPr>
                        <a:t>Period</a:t>
                      </a:r>
                      <a:r>
                        <a:rPr lang="en-US" sz="900" kern="1200" baseline="0" dirty="0" smtClean="0">
                          <a:solidFill>
                            <a:schemeClr val="tx1"/>
                          </a:solidFill>
                          <a:latin typeface="CordiaUPC" pitchFamily="34" charset="-34"/>
                          <a:ea typeface="+mn-ea"/>
                          <a:cs typeface="CordiaUPC" pitchFamily="34" charset="-34"/>
                        </a:rPr>
                        <a:t> </a:t>
                      </a:r>
                      <a:r>
                        <a:rPr lang="en-US" sz="900" kern="1200" dirty="0" smtClean="0">
                          <a:solidFill>
                            <a:schemeClr val="tx1"/>
                          </a:solidFill>
                          <a:latin typeface="CordiaUPC" pitchFamily="34" charset="-34"/>
                          <a:ea typeface="+mn-ea"/>
                          <a:cs typeface="CordiaUPC" pitchFamily="34" charset="-34"/>
                        </a:rPr>
                        <a:t>ended </a:t>
                      </a:r>
                      <a:endParaRPr lang="th-TH" sz="900" kern="1200" dirty="0" smtClean="0">
                        <a:solidFill>
                          <a:schemeClr val="tx1"/>
                        </a:solidFill>
                        <a:latin typeface="CordiaUPC" pitchFamily="34" charset="-34"/>
                        <a:ea typeface="+mn-ea"/>
                        <a:cs typeface="CordiaUPC" pitchFamily="34" charset="-34"/>
                      </a:endParaRPr>
                    </a:p>
                    <a:p>
                      <a:pPr algn="ctr" fontAlgn="ctr"/>
                      <a:r>
                        <a:rPr lang="th-TH" sz="900" b="0" i="0" u="none" strike="noStrike" kern="1200" dirty="0" smtClean="0">
                          <a:solidFill>
                            <a:schemeClr val="tx1"/>
                          </a:solidFill>
                          <a:effectLst/>
                          <a:latin typeface="CordiaUPC" pitchFamily="34" charset="-34"/>
                          <a:ea typeface="+mn-ea"/>
                          <a:cs typeface="CordiaUPC" pitchFamily="34" charset="-34"/>
                        </a:rPr>
                        <a:t>31 </a:t>
                      </a:r>
                      <a:r>
                        <a:rPr lang="en-US" sz="900" b="0" i="0" u="none" strike="noStrike" kern="1200" dirty="0" smtClean="0">
                          <a:solidFill>
                            <a:schemeClr val="tx1"/>
                          </a:solidFill>
                          <a:effectLst/>
                          <a:latin typeface="CordiaUPC" pitchFamily="34" charset="-34"/>
                          <a:ea typeface="+mn-ea"/>
                          <a:cs typeface="CordiaUPC" pitchFamily="34" charset="-34"/>
                        </a:rPr>
                        <a:t>Dec. 2017</a:t>
                      </a:r>
                      <a:endParaRPr lang="en-US" sz="900" b="0" i="0" u="none" strike="noStrike" dirty="0">
                        <a:solidFill>
                          <a:schemeClr val="tx1"/>
                        </a:solidFill>
                        <a:effectLst/>
                        <a:latin typeface="CordiaUPC" pitchFamily="34" charset="-34"/>
                        <a:cs typeface="CordiaUPC" pitchFamily="34" charset="-34"/>
                      </a:endParaRPr>
                    </a:p>
                  </a:txBody>
                  <a:tcPr marL="6002" marR="6002" marT="6002" marB="0" anchor="ctr">
                    <a:lnL>
                      <a:noFill/>
                    </a:lnL>
                    <a:lnR>
                      <a:noFill/>
                    </a:lnR>
                    <a:lnT>
                      <a:noFill/>
                    </a:lnT>
                    <a:lnB w="12700" cap="flat" cmpd="sng" algn="ctr">
                      <a:solidFill>
                        <a:srgbClr val="0DD1FF"/>
                      </a:solidFill>
                      <a:prstDash val="solid"/>
                      <a:round/>
                      <a:headEnd type="none" w="med" len="med"/>
                      <a:tailEnd type="none" w="med" len="med"/>
                    </a:lnB>
                  </a:tcPr>
                </a:tc>
              </a:tr>
              <a:tr h="378349">
                <a:tc>
                  <a:txBody>
                    <a:bodyPr/>
                    <a:lstStyle/>
                    <a:p>
                      <a:pPr algn="ctr" rtl="0" fontAlgn="ctr"/>
                      <a:r>
                        <a:rPr lang="en-US" sz="900" b="0" i="0" u="none" strike="noStrike" dirty="0">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l" rtl="0" fontAlgn="ctr"/>
                      <a:r>
                        <a:rPr lang="en-US" sz="900" b="0" i="0" u="none" strike="noStrike" dirty="0">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vMerge="1">
                  <a:txBody>
                    <a:bodyPr/>
                    <a:lstStyle/>
                    <a:p>
                      <a:pPr algn="ctr" rtl="0" fontAlgn="ctr"/>
                      <a:endParaRPr lang="th-TH"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vMerge="1">
                  <a:txBody>
                    <a:bodyPr/>
                    <a:lstStyle/>
                    <a:p>
                      <a:pPr algn="ctr" rtl="0" fontAlgn="ctr"/>
                      <a:endParaRPr lang="th-TH"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r>
              <a:tr h="338879">
                <a:tc>
                  <a:txBody>
                    <a:bodyPr/>
                    <a:lstStyle/>
                    <a:p>
                      <a:pPr algn="l" fontAlgn="ctr"/>
                      <a:r>
                        <a:rPr lang="en-US" sz="900" u="sng" kern="1200" dirty="0" smtClean="0">
                          <a:solidFill>
                            <a:schemeClr val="tx1"/>
                          </a:solidFill>
                          <a:latin typeface="CordiaUPC" pitchFamily="34" charset="-34"/>
                          <a:ea typeface="+mn-ea"/>
                          <a:cs typeface="CordiaUPC" pitchFamily="34" charset="-34"/>
                        </a:rPr>
                        <a:t>Leased Assets Transaction</a:t>
                      </a:r>
                      <a:endParaRPr lang="en-US" sz="900" b="1" i="0" u="none" strike="noStrike" dirty="0">
                        <a:solidFill>
                          <a:srgbClr val="000000"/>
                        </a:solidFill>
                        <a:effectLst/>
                        <a:latin typeface="CordiaUPC" pitchFamily="34" charset="-34"/>
                        <a:cs typeface="CordiaUPC" pitchFamily="34" charset="-34"/>
                      </a:endParaRP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just" rtl="0" fontAlgn="ctr"/>
                      <a:r>
                        <a:rPr lang="en-US" sz="900" b="0" i="0" u="none" strike="noStrike" dirty="0">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l" rtl="0" fontAlgn="ctr"/>
                      <a:r>
                        <a:rPr lang="en-US" sz="900" b="0" i="0" u="none" strike="noStrike" dirty="0">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en-US" sz="900" b="0" i="0" u="none" strike="noStrike" dirty="0">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w="12700" cap="flat" cmpd="sng" algn="ctr">
                      <a:solidFill>
                        <a:srgbClr val="0DD1FF"/>
                      </a:solidFill>
                      <a:prstDash val="solid"/>
                      <a:round/>
                      <a:headEnd type="none" w="med" len="med"/>
                      <a:tailEnd type="none" w="med" len="med"/>
                    </a:lnT>
                    <a:lnB>
                      <a:noFill/>
                    </a:lnB>
                  </a:tcPr>
                </a:tc>
                <a:tc>
                  <a:txBody>
                    <a:bodyPr/>
                    <a:lstStyle/>
                    <a:p>
                      <a:pPr algn="l" rtl="0" fontAlgn="ctr"/>
                      <a:r>
                        <a:rPr lang="en-US" sz="900" b="0" i="0" u="none" strike="noStrike" dirty="0">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w="12700" cap="flat" cmpd="sng" algn="ctr">
                      <a:solidFill>
                        <a:srgbClr val="0DD1FF"/>
                      </a:solidFill>
                      <a:prstDash val="solid"/>
                      <a:round/>
                      <a:headEnd type="none" w="med" len="med"/>
                      <a:tailEnd type="none" w="med" len="med"/>
                    </a:lnT>
                    <a:lnB>
                      <a:noFill/>
                    </a:lnB>
                  </a:tcPr>
                </a:tc>
              </a:tr>
              <a:tr h="269515">
                <a:tc rowSpan="2">
                  <a:txBody>
                    <a:bodyPr/>
                    <a:lstStyle/>
                    <a:p>
                      <a:pPr marL="85725" indent="-85725" algn="l">
                        <a:spcAft>
                          <a:spcPts val="0"/>
                        </a:spcAft>
                        <a:buAutoNum type="arabicPeriod"/>
                      </a:pPr>
                      <a:r>
                        <a:rPr lang="en-US" sz="800" kern="1200" dirty="0" smtClean="0">
                          <a:solidFill>
                            <a:schemeClr val="tx1"/>
                          </a:solidFill>
                          <a:latin typeface="CordiaUPC" pitchFamily="34" charset="-34"/>
                          <a:ea typeface="+mn-ea"/>
                          <a:cs typeface="CordiaUPC" pitchFamily="34" charset="-34"/>
                        </a:rPr>
                        <a:t>The Company rents the building size 1,490 </a:t>
                      </a:r>
                      <a:r>
                        <a:rPr lang="en-US" sz="800" kern="1200" dirty="0" err="1" smtClean="0">
                          <a:solidFill>
                            <a:schemeClr val="tx1"/>
                          </a:solidFill>
                          <a:latin typeface="CordiaUPC" pitchFamily="34" charset="-34"/>
                          <a:ea typeface="+mn-ea"/>
                          <a:cs typeface="CordiaUPC" pitchFamily="34" charset="-34"/>
                        </a:rPr>
                        <a:t>sq.m</a:t>
                      </a:r>
                      <a:r>
                        <a:rPr lang="en-US" sz="800" kern="1200" dirty="0" smtClean="0">
                          <a:solidFill>
                            <a:schemeClr val="tx1"/>
                          </a:solidFill>
                          <a:latin typeface="CordiaUPC" pitchFamily="34" charset="-34"/>
                          <a:ea typeface="+mn-ea"/>
                          <a:cs typeface="CordiaUPC" pitchFamily="34" charset="-34"/>
                        </a:rPr>
                        <a:t>. for being Service Center and allocated to be parking space size 3,000 </a:t>
                      </a:r>
                      <a:r>
                        <a:rPr lang="en-US" sz="800" kern="1200" dirty="0" err="1" smtClean="0">
                          <a:solidFill>
                            <a:schemeClr val="tx1"/>
                          </a:solidFill>
                          <a:latin typeface="CordiaUPC" pitchFamily="34" charset="-34"/>
                          <a:ea typeface="+mn-ea"/>
                          <a:cs typeface="CordiaUPC" pitchFamily="34" charset="-34"/>
                        </a:rPr>
                        <a:t>sq.m</a:t>
                      </a:r>
                      <a:r>
                        <a:rPr lang="en-US" sz="800" kern="1200" dirty="0" smtClean="0">
                          <a:solidFill>
                            <a:schemeClr val="tx1"/>
                          </a:solidFill>
                          <a:latin typeface="CordiaUPC" pitchFamily="34" charset="-34"/>
                          <a:ea typeface="+mn-ea"/>
                          <a:cs typeface="CordiaUPC" pitchFamily="34" charset="-34"/>
                        </a:rPr>
                        <a:t>. located in Rama III Road, </a:t>
                      </a:r>
                      <a:r>
                        <a:rPr lang="en-US" sz="800" kern="1200" dirty="0" err="1" smtClean="0">
                          <a:solidFill>
                            <a:schemeClr val="tx1"/>
                          </a:solidFill>
                          <a:latin typeface="CordiaUPC" pitchFamily="34" charset="-34"/>
                          <a:ea typeface="+mn-ea"/>
                          <a:cs typeface="CordiaUPC" pitchFamily="34" charset="-34"/>
                        </a:rPr>
                        <a:t>Khet</a:t>
                      </a:r>
                      <a:r>
                        <a:rPr lang="en-US" sz="800" kern="1200" dirty="0" smtClean="0">
                          <a:solidFill>
                            <a:schemeClr val="tx1"/>
                          </a:solidFill>
                          <a:latin typeface="CordiaUPC" pitchFamily="34" charset="-34"/>
                          <a:ea typeface="+mn-ea"/>
                          <a:cs typeface="CordiaUPC" pitchFamily="34" charset="-34"/>
                        </a:rPr>
                        <a:t> </a:t>
                      </a:r>
                      <a:r>
                        <a:rPr lang="en-US" sz="800" kern="1200" dirty="0" err="1" smtClean="0">
                          <a:solidFill>
                            <a:schemeClr val="tx1"/>
                          </a:solidFill>
                          <a:latin typeface="CordiaUPC" pitchFamily="34" charset="-34"/>
                          <a:ea typeface="+mn-ea"/>
                          <a:cs typeface="CordiaUPC" pitchFamily="34" charset="-34"/>
                        </a:rPr>
                        <a:t>Bangkolaem</a:t>
                      </a:r>
                      <a:r>
                        <a:rPr lang="en-US" sz="800" kern="1200" dirty="0" smtClean="0">
                          <a:solidFill>
                            <a:schemeClr val="tx1"/>
                          </a:solidFill>
                          <a:latin typeface="CordiaUPC" pitchFamily="34" charset="-34"/>
                          <a:ea typeface="+mn-ea"/>
                          <a:cs typeface="CordiaUPC" pitchFamily="34" charset="-34"/>
                        </a:rPr>
                        <a:t> Bangkok.  The rental agreement has 3 years life starting from 20 Feb. 18 to 19 Feb. 21. The rental revenue is Baht 10</a:t>
                      </a:r>
                      <a:r>
                        <a:rPr lang="th-TH" sz="800" kern="1200" dirty="0" smtClean="0">
                          <a:solidFill>
                            <a:schemeClr val="tx1"/>
                          </a:solidFill>
                          <a:latin typeface="CordiaUPC" pitchFamily="34" charset="-34"/>
                          <a:ea typeface="+mn-ea"/>
                          <a:cs typeface="CordiaUPC" pitchFamily="34" charset="-34"/>
                        </a:rPr>
                        <a:t>0,000 </a:t>
                      </a:r>
                      <a:r>
                        <a:rPr lang="en-US" sz="800" kern="1200" dirty="0" smtClean="0">
                          <a:solidFill>
                            <a:schemeClr val="tx1"/>
                          </a:solidFill>
                          <a:latin typeface="CordiaUPC" pitchFamily="34" charset="-34"/>
                          <a:ea typeface="+mn-ea"/>
                          <a:cs typeface="CordiaUPC" pitchFamily="34" charset="-34"/>
                        </a:rPr>
                        <a:t>per month and the Lessor can adjust the rental revenue not over than</a:t>
                      </a:r>
                      <a:r>
                        <a:rPr lang="th-TH" sz="800" kern="1200" dirty="0" smtClean="0">
                          <a:solidFill>
                            <a:schemeClr val="tx1"/>
                          </a:solidFill>
                          <a:latin typeface="CordiaUPC" pitchFamily="34" charset="-34"/>
                          <a:ea typeface="+mn-ea"/>
                          <a:cs typeface="CordiaUPC" pitchFamily="34" charset="-34"/>
                        </a:rPr>
                        <a:t> 10</a:t>
                      </a:r>
                      <a:r>
                        <a:rPr lang="en-US" sz="800" kern="1200" dirty="0" smtClean="0">
                          <a:solidFill>
                            <a:schemeClr val="tx1"/>
                          </a:solidFill>
                          <a:latin typeface="CordiaUPC" pitchFamily="34" charset="-34"/>
                          <a:ea typeface="+mn-ea"/>
                          <a:cs typeface="CordiaUPC" pitchFamily="34" charset="-34"/>
                        </a:rPr>
                        <a:t>% in every 3 years period</a:t>
                      </a:r>
                      <a:r>
                        <a:rPr lang="th-TH" sz="800" kern="1200" dirty="0" smtClean="0">
                          <a:solidFill>
                            <a:schemeClr val="tx1"/>
                          </a:solidFill>
                          <a:latin typeface="CordiaUPC" pitchFamily="34" charset="-34"/>
                          <a:ea typeface="+mn-ea"/>
                          <a:cs typeface="CordiaUPC" pitchFamily="34" charset="-34"/>
                        </a:rPr>
                        <a:t> </a:t>
                      </a:r>
                      <a:r>
                        <a:rPr lang="en-US" sz="800" kern="1200" dirty="0" smtClean="0">
                          <a:solidFill>
                            <a:schemeClr val="tx1"/>
                          </a:solidFill>
                          <a:latin typeface="CordiaUPC" pitchFamily="34" charset="-34"/>
                          <a:ea typeface="+mn-ea"/>
                          <a:cs typeface="CordiaUPC" pitchFamily="34" charset="-34"/>
                        </a:rPr>
                        <a:t>A subsidiary company has signed a lease of a plot of land of 187.5 square </a:t>
                      </a:r>
                      <a:r>
                        <a:rPr lang="en-US" sz="800" kern="1200" dirty="0" err="1" smtClean="0">
                          <a:solidFill>
                            <a:schemeClr val="tx1"/>
                          </a:solidFill>
                          <a:latin typeface="CordiaUPC" pitchFamily="34" charset="-34"/>
                          <a:ea typeface="+mn-ea"/>
                          <a:cs typeface="CordiaUPC" pitchFamily="34" charset="-34"/>
                        </a:rPr>
                        <a:t>wa</a:t>
                      </a:r>
                      <a:endParaRPr lang="en-US" sz="800" kern="1200" dirty="0" smtClean="0">
                        <a:solidFill>
                          <a:schemeClr val="tx1"/>
                        </a:solidFill>
                        <a:latin typeface="CordiaUPC" pitchFamily="34" charset="-34"/>
                        <a:ea typeface="+mn-ea"/>
                        <a:cs typeface="CordiaUPC" pitchFamily="34" charset="-34"/>
                      </a:endParaRPr>
                    </a:p>
                  </a:txBody>
                  <a:tcPr marL="6002" marR="6002" marT="6002" marB="0" anchor="ctr">
                    <a:lnL>
                      <a:noFill/>
                    </a:lnL>
                    <a:lnR>
                      <a:noFill/>
                    </a:lnR>
                    <a:lnT>
                      <a:noFill/>
                    </a:lnT>
                    <a:lnB>
                      <a:noFill/>
                    </a:lnB>
                  </a:tcPr>
                </a:tc>
                <a:tc>
                  <a:txBody>
                    <a:bodyPr/>
                    <a:lstStyle/>
                    <a:p>
                      <a:pPr algn="ctr" fontAlgn="ctr"/>
                      <a:r>
                        <a:rPr lang="en-US" sz="900" kern="1200" dirty="0" smtClean="0">
                          <a:solidFill>
                            <a:schemeClr val="tx1"/>
                          </a:solidFill>
                          <a:latin typeface="CordiaUPC" pitchFamily="34" charset="-34"/>
                          <a:ea typeface="+mn-ea"/>
                          <a:cs typeface="CordiaUPC" pitchFamily="34" charset="-34"/>
                        </a:rPr>
                        <a:t>Siam Nissan </a:t>
                      </a:r>
                      <a:r>
                        <a:rPr lang="en-US" sz="900" kern="1200" dirty="0" err="1" smtClean="0">
                          <a:solidFill>
                            <a:schemeClr val="tx1"/>
                          </a:solidFill>
                          <a:latin typeface="CordiaUPC" pitchFamily="34" charset="-34"/>
                          <a:ea typeface="+mn-ea"/>
                          <a:cs typeface="CordiaUPC" pitchFamily="34" charset="-34"/>
                        </a:rPr>
                        <a:t>Krungthai</a:t>
                      </a:r>
                      <a:r>
                        <a:rPr lang="en-US" sz="900" kern="1200" dirty="0" smtClean="0">
                          <a:solidFill>
                            <a:schemeClr val="tx1"/>
                          </a:solidFill>
                          <a:latin typeface="CordiaUPC" pitchFamily="34" charset="-34"/>
                          <a:ea typeface="+mn-ea"/>
                          <a:cs typeface="CordiaUPC" pitchFamily="34" charset="-34"/>
                        </a:rPr>
                        <a:t> </a:t>
                      </a:r>
                      <a:r>
                        <a:rPr lang="en-US" sz="900" kern="1200" dirty="0" err="1" smtClean="0">
                          <a:solidFill>
                            <a:schemeClr val="tx1"/>
                          </a:solidFill>
                          <a:latin typeface="CordiaUPC" pitchFamily="34" charset="-34"/>
                          <a:ea typeface="+mn-ea"/>
                          <a:cs typeface="CordiaUPC" pitchFamily="34" charset="-34"/>
                        </a:rPr>
                        <a:t>Co.,Ltd</a:t>
                      </a:r>
                      <a:r>
                        <a:rPr lang="en-US" sz="900" kern="1200" dirty="0" smtClean="0">
                          <a:solidFill>
                            <a:schemeClr val="tx1"/>
                          </a:solidFill>
                          <a:latin typeface="CordiaUPC" pitchFamily="34" charset="-34"/>
                          <a:ea typeface="+mn-ea"/>
                          <a:cs typeface="CordiaUPC" pitchFamily="34" charset="-34"/>
                        </a:rPr>
                        <a:t>.</a:t>
                      </a:r>
                    </a:p>
                  </a:txBody>
                  <a:tcPr marL="6002" marR="6002" marT="6002" marB="0" anchor="ctr">
                    <a:lnL>
                      <a:noFill/>
                    </a:lnL>
                    <a:lnR>
                      <a:noFill/>
                    </a:lnR>
                    <a:lnT>
                      <a:noFill/>
                    </a:lnT>
                    <a:lnB>
                      <a:noFill/>
                    </a:lnB>
                  </a:tcPr>
                </a:tc>
                <a:tc>
                  <a:txBody>
                    <a:bodyPr/>
                    <a:lstStyle/>
                    <a:p>
                      <a:pPr algn="l" fontAlgn="ctr"/>
                      <a:r>
                        <a:rPr lang="en-US" sz="900" kern="1200" dirty="0" smtClean="0">
                          <a:solidFill>
                            <a:schemeClr val="tx1"/>
                          </a:solidFill>
                          <a:latin typeface="CordiaUPC" pitchFamily="34" charset="-34"/>
                          <a:ea typeface="+mn-ea"/>
                          <a:cs typeface="CordiaUPC" pitchFamily="34" charset="-34"/>
                        </a:rPr>
                        <a:t>A rental revenue</a:t>
                      </a:r>
                      <a:r>
                        <a:rPr lang="en-US" sz="900" kern="1200" baseline="0" dirty="0" smtClean="0">
                          <a:solidFill>
                            <a:schemeClr val="tx1"/>
                          </a:solidFill>
                          <a:latin typeface="CordiaUPC" pitchFamily="34" charset="-34"/>
                          <a:ea typeface="+mn-ea"/>
                          <a:cs typeface="CordiaUPC" pitchFamily="34" charset="-34"/>
                        </a:rPr>
                        <a:t> </a:t>
                      </a:r>
                      <a:r>
                        <a:rPr lang="en-US" sz="900" kern="1200" dirty="0" smtClean="0">
                          <a:solidFill>
                            <a:schemeClr val="tx1"/>
                          </a:solidFill>
                          <a:latin typeface="CordiaUPC" pitchFamily="34" charset="-34"/>
                          <a:ea typeface="+mn-ea"/>
                          <a:cs typeface="CordiaUPC" pitchFamily="34" charset="-34"/>
                        </a:rPr>
                        <a:t>is  Baht100,00</a:t>
                      </a:r>
                      <a:r>
                        <a:rPr lang="en-US" sz="900" kern="1200" baseline="0" dirty="0" smtClean="0">
                          <a:solidFill>
                            <a:schemeClr val="tx1"/>
                          </a:solidFill>
                          <a:latin typeface="CordiaUPC" pitchFamily="34" charset="-34"/>
                          <a:ea typeface="+mn-ea"/>
                          <a:cs typeface="CordiaUPC" pitchFamily="34" charset="-34"/>
                        </a:rPr>
                        <a:t>0</a:t>
                      </a:r>
                      <a:r>
                        <a:rPr lang="en-US" sz="900" kern="1200" dirty="0" smtClean="0">
                          <a:solidFill>
                            <a:schemeClr val="tx1"/>
                          </a:solidFill>
                          <a:latin typeface="CordiaUPC" pitchFamily="34" charset="-34"/>
                          <a:ea typeface="+mn-ea"/>
                          <a:cs typeface="CordiaUPC" pitchFamily="34" charset="-34"/>
                        </a:rPr>
                        <a:t>per month</a:t>
                      </a:r>
                    </a:p>
                  </a:txBody>
                  <a:tcPr marL="6002" marR="6002" marT="6002" marB="0" anchor="ctr">
                    <a:lnL>
                      <a:noFill/>
                    </a:lnL>
                    <a:lnR>
                      <a:noFill/>
                    </a:lnR>
                    <a:lnT>
                      <a:noFill/>
                    </a:lnT>
                    <a:lnB>
                      <a:noFill/>
                    </a:lnB>
                  </a:tcPr>
                </a:tc>
                <a:tc rowSpan="2">
                  <a:txBody>
                    <a:bodyPr/>
                    <a:lstStyle/>
                    <a:p>
                      <a:pPr algn="ctr" rtl="0" fontAlgn="ctr"/>
                      <a:r>
                        <a:rPr lang="en-US" sz="900" b="0" i="0" u="none" strike="noStrike" dirty="0" smtClean="0">
                          <a:solidFill>
                            <a:srgbClr val="000000"/>
                          </a:solidFill>
                          <a:effectLst/>
                          <a:latin typeface="CordiaUPC" panose="020B0304020202020204" pitchFamily="34" charset="-34"/>
                          <a:cs typeface="CordiaUPC" panose="020B0304020202020204" pitchFamily="34" charset="-34"/>
                        </a:rPr>
                        <a:t>1.20</a:t>
                      </a:r>
                      <a:endParaRPr lang="en-US"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c rowSpan="2">
                  <a:txBody>
                    <a:bodyPr/>
                    <a:lstStyle/>
                    <a:p>
                      <a:pPr algn="ctr" rtl="0" fontAlgn="ctr"/>
                      <a:r>
                        <a:rPr lang="en-US" sz="900" b="0" i="0" u="none" strike="noStrike" dirty="0" smtClean="0">
                          <a:solidFill>
                            <a:srgbClr val="000000"/>
                          </a:solidFill>
                          <a:effectLst/>
                          <a:latin typeface="CordiaUPC" panose="020B0304020202020204" pitchFamily="34" charset="-34"/>
                          <a:cs typeface="CordiaUPC" panose="020B0304020202020204" pitchFamily="34" charset="-34"/>
                        </a:rPr>
                        <a:t>1.20</a:t>
                      </a:r>
                      <a:endParaRPr lang="en-US"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r>
              <a:tr h="702631">
                <a:tc vMerge="1">
                  <a:txBody>
                    <a:bodyPr/>
                    <a:lstStyle/>
                    <a:p>
                      <a:endParaRPr lang="en-US"/>
                    </a:p>
                  </a:txBody>
                  <a:tcPr/>
                </a:tc>
                <a:tc>
                  <a:txBody>
                    <a:bodyPr/>
                    <a:lstStyle/>
                    <a:p>
                      <a:pPr algn="l" rtl="0" fontAlgn="ctr"/>
                      <a:endParaRPr lang="en-US"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c>
                  <a:txBody>
                    <a:bodyPr/>
                    <a:lstStyle/>
                    <a:p>
                      <a:pPr algn="just" rtl="0" fontAlgn="ctr"/>
                      <a:endParaRPr lang="th-TH"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c vMerge="1">
                  <a:txBody>
                    <a:bodyPr/>
                    <a:lstStyle/>
                    <a:p>
                      <a:endParaRPr lang="en-US"/>
                    </a:p>
                  </a:txBody>
                  <a:tcPr/>
                </a:tc>
                <a:tc vMerge="1">
                  <a:txBody>
                    <a:bodyPr/>
                    <a:lstStyle/>
                    <a:p>
                      <a:endParaRPr lang="en-US"/>
                    </a:p>
                  </a:txBody>
                  <a:tcPr/>
                </a:tc>
              </a:tr>
              <a:tr h="401388">
                <a:tc>
                  <a:txBody>
                    <a:bodyPr/>
                    <a:lstStyle/>
                    <a:p>
                      <a:pPr marL="0" indent="0" algn="l">
                        <a:spcAft>
                          <a:spcPts val="0"/>
                        </a:spcAft>
                        <a:buNone/>
                      </a:pPr>
                      <a:r>
                        <a:rPr lang="th-TH" sz="900" b="0" i="0" u="none" strike="noStrike" dirty="0">
                          <a:solidFill>
                            <a:srgbClr val="000000"/>
                          </a:solidFill>
                          <a:effectLst/>
                          <a:latin typeface="CordiaUPC" panose="020B0304020202020204" pitchFamily="34" charset="-34"/>
                          <a:cs typeface="CordiaUPC" panose="020B0304020202020204" pitchFamily="34" charset="-34"/>
                        </a:rPr>
                        <a:t> </a:t>
                      </a:r>
                      <a:r>
                        <a:rPr lang="th-TH" sz="900" b="0" i="0" u="none" strike="noStrike" dirty="0" smtClean="0">
                          <a:solidFill>
                            <a:srgbClr val="000000"/>
                          </a:solidFill>
                          <a:effectLst/>
                          <a:latin typeface="CordiaUPC" panose="020B0304020202020204" pitchFamily="34" charset="-34"/>
                          <a:cs typeface="CordiaUPC" panose="020B0304020202020204" pitchFamily="34" charset="-34"/>
                        </a:rPr>
                        <a:t>2.  </a:t>
                      </a:r>
                      <a:r>
                        <a:rPr lang="en-US" sz="900" kern="1200" dirty="0" smtClean="0">
                          <a:solidFill>
                            <a:schemeClr val="tx1"/>
                          </a:solidFill>
                          <a:latin typeface="CordiaUPC" pitchFamily="34" charset="-34"/>
                          <a:ea typeface="+mn-ea"/>
                          <a:cs typeface="CordiaUPC" pitchFamily="34" charset="-34"/>
                        </a:rPr>
                        <a:t>A subsidiary company has signed a lease of a plot of land of 187.5 square.</a:t>
                      </a:r>
                      <a:endParaRPr lang="en-US" sz="900" baseline="0" dirty="0" smtClean="0">
                        <a:solidFill>
                          <a:schemeClr val="tx1"/>
                        </a:solidFill>
                        <a:latin typeface="CordiaUPC" pitchFamily="34" charset="-34"/>
                        <a:ea typeface="Cordia New"/>
                        <a:cs typeface="CordiaUPC" pitchFamily="34" charset="-34"/>
                      </a:endParaRPr>
                    </a:p>
                  </a:txBody>
                  <a:tcPr marL="6002" marR="6002" marT="6002" marB="0" anchor="ctr">
                    <a:lnL>
                      <a:noFill/>
                    </a:lnL>
                    <a:lnR>
                      <a:noFill/>
                    </a:lnR>
                    <a:lnT>
                      <a:noFill/>
                    </a:lnT>
                    <a:lnB>
                      <a:noFill/>
                    </a:lnB>
                  </a:tcPr>
                </a:tc>
                <a:tc>
                  <a:txBody>
                    <a:bodyPr/>
                    <a:lstStyle/>
                    <a:p>
                      <a:pPr algn="l" rtl="0" fontAlgn="ctr"/>
                      <a:r>
                        <a:rPr lang="en-US" sz="900" b="0" i="0" u="none" strike="noStrike" dirty="0" err="1" smtClean="0">
                          <a:solidFill>
                            <a:srgbClr val="000000"/>
                          </a:solidFill>
                          <a:latin typeface="CordiaUPC" pitchFamily="34" charset="-34"/>
                          <a:cs typeface="CordiaUPC" pitchFamily="34" charset="-34"/>
                        </a:rPr>
                        <a:t>Thanapat</a:t>
                      </a:r>
                      <a:r>
                        <a:rPr lang="en-US" sz="900" b="0" i="0" u="none" strike="noStrike" dirty="0" smtClean="0">
                          <a:solidFill>
                            <a:srgbClr val="000000"/>
                          </a:solidFill>
                          <a:latin typeface="CordiaUPC" pitchFamily="34" charset="-34"/>
                          <a:cs typeface="CordiaUPC" pitchFamily="34" charset="-34"/>
                        </a:rPr>
                        <a:t> Property </a:t>
                      </a:r>
                      <a:r>
                        <a:rPr lang="en-US" sz="900" b="0" i="0" u="none" strike="noStrike" dirty="0" err="1" smtClean="0">
                          <a:solidFill>
                            <a:srgbClr val="000000"/>
                          </a:solidFill>
                          <a:latin typeface="CordiaUPC" pitchFamily="34" charset="-34"/>
                          <a:cs typeface="CordiaUPC" pitchFamily="34" charset="-34"/>
                        </a:rPr>
                        <a:t>Co.,Ltd</a:t>
                      </a:r>
                      <a:endParaRPr lang="th-TH"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lang="en-US" sz="900" kern="1200" dirty="0" smtClean="0">
                          <a:solidFill>
                            <a:schemeClr val="tx1"/>
                          </a:solidFill>
                          <a:latin typeface="CordiaUPC" pitchFamily="34" charset="-34"/>
                          <a:ea typeface="+mn-ea"/>
                          <a:cs typeface="CordiaUPC" pitchFamily="34" charset="-34"/>
                        </a:rPr>
                        <a:t>Monthly rental fee of 50,000 baht (266.67 baht</a:t>
                      </a:r>
                    </a:p>
                    <a:p>
                      <a:pPr marL="0" marR="0" indent="0" algn="just" defTabSz="914400" rtl="0" eaLnBrk="1" fontAlgn="ctr" latinLnBrk="0" hangingPunct="1">
                        <a:lnSpc>
                          <a:spcPct val="100000"/>
                        </a:lnSpc>
                        <a:spcBef>
                          <a:spcPts val="0"/>
                        </a:spcBef>
                        <a:spcAft>
                          <a:spcPts val="0"/>
                        </a:spcAft>
                        <a:buClrTx/>
                        <a:buSzTx/>
                        <a:buFontTx/>
                        <a:buNone/>
                        <a:tabLst/>
                        <a:defRPr/>
                      </a:pPr>
                      <a:r>
                        <a:rPr lang="en-US" sz="900" kern="1200" dirty="0" smtClean="0">
                          <a:solidFill>
                            <a:schemeClr val="tx1"/>
                          </a:solidFill>
                          <a:latin typeface="CordiaUPC" pitchFamily="34" charset="-34"/>
                          <a:ea typeface="+mn-ea"/>
                          <a:cs typeface="CordiaUPC" pitchFamily="34" charset="-34"/>
                        </a:rPr>
                        <a:t> per square </a:t>
                      </a:r>
                      <a:r>
                        <a:rPr lang="en-US" sz="900" kern="1200" dirty="0" err="1" smtClean="0">
                          <a:solidFill>
                            <a:schemeClr val="tx1"/>
                          </a:solidFill>
                          <a:latin typeface="CordiaUPC" pitchFamily="34" charset="-34"/>
                          <a:ea typeface="+mn-ea"/>
                          <a:cs typeface="CordiaUPC" pitchFamily="34" charset="-34"/>
                        </a:rPr>
                        <a:t>metre</a:t>
                      </a:r>
                      <a:r>
                        <a:rPr lang="en-US" sz="900" kern="1200" dirty="0" smtClean="0">
                          <a:solidFill>
                            <a:schemeClr val="tx1"/>
                          </a:solidFill>
                          <a:latin typeface="CordiaUPC" pitchFamily="34" charset="-34"/>
                          <a:ea typeface="+mn-ea"/>
                          <a:cs typeface="CordiaUPC" pitchFamily="34" charset="-34"/>
                        </a:rPr>
                        <a:t> per month)</a:t>
                      </a:r>
                      <a:endParaRPr lang="en-US" sz="900" baseline="0" dirty="0" smtClean="0">
                        <a:solidFill>
                          <a:schemeClr val="tx1"/>
                        </a:solidFill>
                        <a:latin typeface="CordiaUPC" pitchFamily="34" charset="-34"/>
                        <a:ea typeface="Cordia New"/>
                        <a:cs typeface="CordiaUPC" pitchFamily="34" charset="-34"/>
                      </a:endParaRPr>
                    </a:p>
                    <a:p>
                      <a:pPr algn="just" rtl="0" fontAlgn="ctr"/>
                      <a:r>
                        <a:rPr lang="th-TH" sz="900" b="0" i="0" u="none" strike="noStrike" dirty="0" smtClean="0">
                          <a:solidFill>
                            <a:srgbClr val="000000"/>
                          </a:solidFill>
                          <a:effectLst/>
                          <a:latin typeface="CordiaUPC" panose="020B0304020202020204" pitchFamily="34" charset="-34"/>
                          <a:cs typeface="CordiaUPC" panose="020B0304020202020204" pitchFamily="34" charset="-34"/>
                        </a:rPr>
                        <a:t> </a:t>
                      </a:r>
                      <a:endParaRPr lang="th-TH"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c>
                  <a:txBody>
                    <a:bodyPr/>
                    <a:lstStyle/>
                    <a:p>
                      <a:pPr algn="ctr" rtl="0" fontAlgn="ctr"/>
                      <a:r>
                        <a:rPr lang="en-US" sz="900" b="0" i="0" u="none" strike="noStrike" dirty="0" smtClean="0">
                          <a:solidFill>
                            <a:srgbClr val="000000"/>
                          </a:solidFill>
                          <a:effectLst/>
                          <a:latin typeface="CordiaUPC" panose="020B0304020202020204" pitchFamily="34" charset="-34"/>
                          <a:cs typeface="CordiaUPC" panose="020B0304020202020204" pitchFamily="34" charset="-34"/>
                        </a:rPr>
                        <a:t>0.84</a:t>
                      </a:r>
                      <a:endParaRPr lang="en-US"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c>
                  <a:txBody>
                    <a:bodyPr/>
                    <a:lstStyle/>
                    <a:p>
                      <a:pPr algn="ctr" rtl="0" fontAlgn="ctr"/>
                      <a:r>
                        <a:rPr lang="th-TH" sz="900" b="0" i="0" u="none" strike="noStrike" dirty="0" smtClean="0">
                          <a:solidFill>
                            <a:srgbClr val="000000"/>
                          </a:solidFill>
                          <a:effectLst/>
                          <a:latin typeface="CordiaUPC" panose="020B0304020202020204" pitchFamily="34" charset="-34"/>
                          <a:cs typeface="CordiaUPC" panose="020B0304020202020204" pitchFamily="34" charset="-34"/>
                        </a:rPr>
                        <a:t>0.84</a:t>
                      </a:r>
                      <a:endParaRPr lang="en-US"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r>
              <a:tr h="533260">
                <a:tc>
                  <a:txBody>
                    <a:bodyPr/>
                    <a:lstStyle/>
                    <a:p>
                      <a:pPr algn="l" rtl="0" fontAlgn="ctr"/>
                      <a:r>
                        <a:rPr lang="th-TH" sz="900" dirty="0" smtClean="0">
                          <a:solidFill>
                            <a:srgbClr val="00000A"/>
                          </a:solidFill>
                          <a:effectLst/>
                          <a:latin typeface="CordiaUPC" pitchFamily="34" charset="-34"/>
                          <a:ea typeface="Calibri"/>
                          <a:cs typeface="CordiaUPC" pitchFamily="34" charset="-34"/>
                        </a:rPr>
                        <a:t>.3. </a:t>
                      </a:r>
                      <a:r>
                        <a:rPr lang="en-GB" sz="900" dirty="0" smtClean="0">
                          <a:solidFill>
                            <a:srgbClr val="00000A"/>
                          </a:solidFill>
                          <a:effectLst/>
                          <a:latin typeface="CordiaUPC" pitchFamily="34" charset="-34"/>
                          <a:ea typeface="Calibri"/>
                          <a:cs typeface="CordiaUPC" pitchFamily="34" charset="-34"/>
                        </a:rPr>
                        <a:t>The subsidiary company is currently leasing a plot of land of 2,400 </a:t>
                      </a:r>
                      <a:r>
                        <a:rPr lang="en-GB" sz="900" dirty="0" err="1" smtClean="0">
                          <a:solidFill>
                            <a:srgbClr val="00000A"/>
                          </a:solidFill>
                          <a:effectLst/>
                          <a:latin typeface="CordiaUPC" pitchFamily="34" charset="-34"/>
                          <a:ea typeface="Calibri"/>
                          <a:cs typeface="CordiaUPC" pitchFamily="34" charset="-34"/>
                        </a:rPr>
                        <a:t>sq</a:t>
                      </a:r>
                      <a:r>
                        <a:rPr lang="en-GB" sz="900" dirty="0" smtClean="0">
                          <a:solidFill>
                            <a:srgbClr val="00000A"/>
                          </a:solidFill>
                          <a:effectLst/>
                          <a:latin typeface="CordiaUPC" pitchFamily="34" charset="-34"/>
                          <a:ea typeface="Calibri"/>
                          <a:cs typeface="CordiaUPC" pitchFamily="34" charset="-34"/>
                        </a:rPr>
                        <a:t> </a:t>
                      </a:r>
                      <a:r>
                        <a:rPr lang="en-GB" sz="900" dirty="0" err="1" smtClean="0">
                          <a:solidFill>
                            <a:srgbClr val="00000A"/>
                          </a:solidFill>
                          <a:effectLst/>
                          <a:latin typeface="CordiaUPC" pitchFamily="34" charset="-34"/>
                          <a:ea typeface="Calibri"/>
                          <a:cs typeface="CordiaUPC" pitchFamily="34" charset="-34"/>
                        </a:rPr>
                        <a:t>wa</a:t>
                      </a:r>
                      <a:r>
                        <a:rPr lang="en-GB" sz="900" dirty="0" smtClean="0">
                          <a:solidFill>
                            <a:srgbClr val="00000A"/>
                          </a:solidFill>
                          <a:effectLst/>
                          <a:latin typeface="CordiaUPC" pitchFamily="34" charset="-34"/>
                          <a:ea typeface="Calibri"/>
                          <a:cs typeface="CordiaUPC" pitchFamily="34" charset="-34"/>
                        </a:rPr>
                        <a:t>, with the deed number 6567, situated on </a:t>
                      </a:r>
                      <a:r>
                        <a:rPr lang="en-GB" sz="900" dirty="0" err="1" smtClean="0">
                          <a:solidFill>
                            <a:srgbClr val="00000A"/>
                          </a:solidFill>
                          <a:effectLst/>
                          <a:latin typeface="CordiaUPC" pitchFamily="34" charset="-34"/>
                          <a:ea typeface="Calibri"/>
                          <a:cs typeface="CordiaUPC" pitchFamily="34" charset="-34"/>
                        </a:rPr>
                        <a:t>Phaholyothin</a:t>
                      </a:r>
                      <a:r>
                        <a:rPr lang="en-GB" sz="900" dirty="0" smtClean="0">
                          <a:solidFill>
                            <a:srgbClr val="00000A"/>
                          </a:solidFill>
                          <a:effectLst/>
                          <a:latin typeface="CordiaUPC" pitchFamily="34" charset="-34"/>
                          <a:ea typeface="Calibri"/>
                          <a:cs typeface="CordiaUPC" pitchFamily="34" charset="-34"/>
                        </a:rPr>
                        <a:t> road, </a:t>
                      </a:r>
                      <a:r>
                        <a:rPr lang="en-GB" sz="900" dirty="0" err="1" smtClean="0">
                          <a:solidFill>
                            <a:srgbClr val="00000A"/>
                          </a:solidFill>
                          <a:effectLst/>
                          <a:latin typeface="CordiaUPC" pitchFamily="34" charset="-34"/>
                          <a:ea typeface="Calibri"/>
                          <a:cs typeface="CordiaUPC" pitchFamily="34" charset="-34"/>
                        </a:rPr>
                        <a:t>Senanikhom</a:t>
                      </a:r>
                      <a:r>
                        <a:rPr lang="en-GB" sz="900" dirty="0" smtClean="0">
                          <a:solidFill>
                            <a:srgbClr val="00000A"/>
                          </a:solidFill>
                          <a:effectLst/>
                          <a:latin typeface="CordiaUPC" pitchFamily="34" charset="-34"/>
                          <a:ea typeface="Calibri"/>
                          <a:cs typeface="CordiaUPC" pitchFamily="34" charset="-34"/>
                        </a:rPr>
                        <a:t>, </a:t>
                      </a:r>
                      <a:r>
                        <a:rPr lang="en-GB" sz="900" dirty="0" err="1" smtClean="0">
                          <a:solidFill>
                            <a:srgbClr val="00000A"/>
                          </a:solidFill>
                          <a:effectLst/>
                          <a:latin typeface="CordiaUPC" pitchFamily="34" charset="-34"/>
                          <a:ea typeface="Calibri"/>
                          <a:cs typeface="CordiaUPC" pitchFamily="34" charset="-34"/>
                        </a:rPr>
                        <a:t>Chatuchak</a:t>
                      </a:r>
                      <a:r>
                        <a:rPr lang="en-GB" sz="900" dirty="0" smtClean="0">
                          <a:solidFill>
                            <a:srgbClr val="00000A"/>
                          </a:solidFill>
                          <a:effectLst/>
                          <a:latin typeface="CordiaUPC" pitchFamily="34" charset="-34"/>
                          <a:ea typeface="Calibri"/>
                          <a:cs typeface="CordiaUPC" pitchFamily="34" charset="-34"/>
                        </a:rPr>
                        <a:t>, Bangkok, on a 2-year contract dated January 1, 2018 to December 31, 2020.</a:t>
                      </a:r>
                      <a:endParaRPr lang="th-TH"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marL="21590">
                        <a:spcAft>
                          <a:spcPts val="0"/>
                        </a:spcAft>
                      </a:pPr>
                      <a:r>
                        <a:rPr lang="en-GB" sz="900" dirty="0" smtClean="0">
                          <a:solidFill>
                            <a:srgbClr val="00000A"/>
                          </a:solidFill>
                          <a:effectLst/>
                          <a:latin typeface="CordiaUPC" pitchFamily="34" charset="-34"/>
                          <a:ea typeface="Calibri"/>
                          <a:cs typeface="CordiaUPC" pitchFamily="34" charset="-34"/>
                        </a:rPr>
                        <a:t>Toyota </a:t>
                      </a:r>
                      <a:r>
                        <a:rPr lang="en-GB" sz="900" dirty="0" err="1" smtClean="0">
                          <a:solidFill>
                            <a:srgbClr val="00000A"/>
                          </a:solidFill>
                          <a:effectLst/>
                          <a:latin typeface="CordiaUPC" pitchFamily="34" charset="-34"/>
                          <a:ea typeface="Calibri"/>
                          <a:cs typeface="CordiaUPC" pitchFamily="34" charset="-34"/>
                        </a:rPr>
                        <a:t>Krungthai</a:t>
                      </a:r>
                      <a:r>
                        <a:rPr lang="en-GB" sz="900" dirty="0" smtClean="0">
                          <a:solidFill>
                            <a:srgbClr val="00000A"/>
                          </a:solidFill>
                          <a:effectLst/>
                          <a:latin typeface="CordiaUPC" pitchFamily="34" charset="-34"/>
                          <a:ea typeface="Calibri"/>
                          <a:cs typeface="CordiaUPC" pitchFamily="34" charset="-34"/>
                        </a:rPr>
                        <a:t> Co., Ltd.</a:t>
                      </a:r>
                      <a:endParaRPr lang="en-US" sz="900" baseline="0" dirty="0">
                        <a:latin typeface="CordiaUPC" pitchFamily="34" charset="-34"/>
                        <a:ea typeface="Cordia New"/>
                        <a:cs typeface="CordiaUPC" pitchFamily="34" charset="-34"/>
                      </a:endParaRP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just" rtl="0" fontAlgn="ctr"/>
                      <a:r>
                        <a:rPr lang="en-GB" sz="900" dirty="0" smtClean="0">
                          <a:solidFill>
                            <a:srgbClr val="00000A"/>
                          </a:solidFill>
                          <a:effectLst/>
                          <a:latin typeface="CordiaUPC" pitchFamily="34" charset="-34"/>
                          <a:ea typeface="Calibri"/>
                          <a:cs typeface="CordiaUPC" pitchFamily="34" charset="-34"/>
                        </a:rPr>
                        <a:t>Rental fee according to the contract at:</a:t>
                      </a:r>
                      <a:r>
                        <a:rPr lang="th-TH" sz="900" dirty="0" smtClean="0">
                          <a:solidFill>
                            <a:srgbClr val="00000A"/>
                          </a:solidFill>
                          <a:effectLst/>
                          <a:latin typeface="CordiaUPC" pitchFamily="34" charset="-34"/>
                          <a:ea typeface="Calibri"/>
                          <a:cs typeface="CordiaUPC" pitchFamily="34" charset="-34"/>
                        </a:rPr>
                        <a:t> </a:t>
                      </a:r>
                      <a:r>
                        <a:rPr lang="th-TH" sz="900" b="0" i="0" u="none" strike="noStrike" dirty="0" smtClean="0">
                          <a:solidFill>
                            <a:srgbClr val="000000"/>
                          </a:solidFill>
                          <a:effectLst/>
                          <a:latin typeface="CordiaUPC" panose="020B0304020202020204" pitchFamily="34" charset="-34"/>
                          <a:ea typeface="+mn-ea"/>
                          <a:cs typeface="CordiaUPC" panose="020B0304020202020204" pitchFamily="34" charset="-34"/>
                        </a:rPr>
                        <a:t>15</a:t>
                      </a:r>
                      <a:r>
                        <a:rPr lang="th-TH" sz="900" b="0" i="0" u="none" strike="noStrike" dirty="0" smtClean="0">
                          <a:solidFill>
                            <a:srgbClr val="000000"/>
                          </a:solidFill>
                          <a:effectLst/>
                          <a:latin typeface="CordiaUPC" panose="020B0304020202020204" pitchFamily="34" charset="-34"/>
                          <a:cs typeface="CordiaUPC" panose="020B0304020202020204" pitchFamily="34" charset="-34"/>
                        </a:rPr>
                        <a:t>0,000 </a:t>
                      </a:r>
                      <a:r>
                        <a:rPr lang="en-US" sz="900" b="0" i="0" u="none" strike="noStrike" dirty="0" smtClean="0">
                          <a:solidFill>
                            <a:srgbClr val="000000"/>
                          </a:solidFill>
                          <a:effectLst/>
                          <a:latin typeface="CordiaUPC" panose="020B0304020202020204" pitchFamily="34" charset="-34"/>
                          <a:cs typeface="CordiaUPC" panose="020B0304020202020204" pitchFamily="34" charset="-34"/>
                        </a:rPr>
                        <a:t>baht</a:t>
                      </a:r>
                      <a:endParaRPr lang="th-TH"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en-US" sz="900" b="0" i="0" u="none" strike="noStrike" dirty="0" smtClean="0">
                          <a:solidFill>
                            <a:srgbClr val="000000"/>
                          </a:solidFill>
                          <a:effectLst/>
                          <a:latin typeface="CordiaUPC" panose="020B0304020202020204" pitchFamily="34" charset="-34"/>
                          <a:cs typeface="CordiaUPC" panose="020B0304020202020204" pitchFamily="34" charset="-34"/>
                        </a:rPr>
                        <a:t>1.80</a:t>
                      </a:r>
                      <a:endParaRPr lang="en-US"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en-US" sz="900" b="0" i="0" u="none" strike="noStrike" dirty="0" smtClean="0">
                          <a:solidFill>
                            <a:srgbClr val="000000"/>
                          </a:solidFill>
                          <a:effectLst/>
                          <a:latin typeface="CordiaUPC" panose="020B0304020202020204" pitchFamily="34" charset="-34"/>
                          <a:cs typeface="CordiaUPC" panose="020B0304020202020204" pitchFamily="34" charset="-34"/>
                        </a:rPr>
                        <a:t>1.80</a:t>
                      </a:r>
                      <a:endParaRPr lang="en-US"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r>
              <a:tr h="160443">
                <a:tc>
                  <a:txBody>
                    <a:bodyPr/>
                    <a:lstStyle/>
                    <a:p>
                      <a:pPr algn="l" fontAlgn="ctr"/>
                      <a:r>
                        <a:rPr lang="en-US" sz="900" u="sng" kern="1200" dirty="0" smtClean="0">
                          <a:solidFill>
                            <a:schemeClr val="tx1"/>
                          </a:solidFill>
                          <a:latin typeface="CordiaUPC" pitchFamily="34" charset="-34"/>
                          <a:ea typeface="+mn-ea"/>
                          <a:cs typeface="CordiaUPC" pitchFamily="34" charset="-34"/>
                        </a:rPr>
                        <a:t>List of Assets leased out</a:t>
                      </a:r>
                      <a:endParaRPr lang="en-US" sz="900" b="1" i="0" u="none" strike="noStrike" dirty="0">
                        <a:solidFill>
                          <a:srgbClr val="000000"/>
                        </a:solidFill>
                        <a:effectLst/>
                        <a:latin typeface="CordiaUPC" pitchFamily="34" charset="-34"/>
                        <a:cs typeface="CordiaUPC" pitchFamily="34" charset="-34"/>
                      </a:endParaRP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l" rtl="0" fontAlgn="ctr"/>
                      <a:r>
                        <a:rPr lang="en-US" sz="900" b="0" i="0" u="none" strike="noStrike">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l" rtl="0" fontAlgn="ctr"/>
                      <a:r>
                        <a:rPr lang="en-US" sz="900" b="0" i="0" u="none" strike="noStrike">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en-US" sz="900" b="0" i="0" u="none" strike="noStrike">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l" rtl="0" fontAlgn="ctr"/>
                      <a:r>
                        <a:rPr lang="en-US" sz="900" b="0" i="0" u="none" strike="noStrike">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w="12700" cap="flat" cmpd="sng" algn="ctr">
                      <a:solidFill>
                        <a:srgbClr val="00B0F0"/>
                      </a:solidFill>
                      <a:prstDash val="solid"/>
                      <a:round/>
                      <a:headEnd type="none" w="med" len="med"/>
                      <a:tailEnd type="none" w="med" len="med"/>
                    </a:lnT>
                    <a:lnB>
                      <a:noFill/>
                    </a:lnB>
                  </a:tcPr>
                </a:tc>
              </a:tr>
              <a:tr h="533260">
                <a:tc>
                  <a:txBody>
                    <a:bodyPr/>
                    <a:lstStyle/>
                    <a:p>
                      <a:pPr algn="l" rtl="0" fontAlgn="ctr"/>
                      <a:r>
                        <a:rPr lang="th-TH" sz="900" b="0" i="0" u="none" strike="noStrike" dirty="0" smtClean="0">
                          <a:solidFill>
                            <a:srgbClr val="000000"/>
                          </a:solidFill>
                          <a:effectLst/>
                          <a:latin typeface="CordiaUPC" panose="020B0304020202020204" pitchFamily="34" charset="-34"/>
                          <a:cs typeface="CordiaUPC" panose="020B0304020202020204" pitchFamily="34" charset="-34"/>
                        </a:rPr>
                        <a:t> </a:t>
                      </a:r>
                      <a:r>
                        <a:rPr lang="en-US" sz="900" b="0" i="0" u="none" strike="noStrike" dirty="0" smtClean="0">
                          <a:solidFill>
                            <a:srgbClr val="000000"/>
                          </a:solidFill>
                          <a:effectLst/>
                          <a:latin typeface="CordiaUPC" panose="020B0304020202020204" pitchFamily="34" charset="-34"/>
                          <a:cs typeface="CordiaUPC" panose="020B0304020202020204" pitchFamily="34" charset="-34"/>
                        </a:rPr>
                        <a:t>1.</a:t>
                      </a:r>
                      <a:r>
                        <a:rPr lang="en-US" sz="900" b="0" i="0" u="none" strike="noStrike" baseline="0" dirty="0" smtClean="0">
                          <a:solidFill>
                            <a:srgbClr val="000000"/>
                          </a:solidFill>
                          <a:effectLst/>
                          <a:latin typeface="CordiaUPC" panose="020B0304020202020204" pitchFamily="34" charset="-34"/>
                          <a:cs typeface="CordiaUPC" panose="020B0304020202020204" pitchFamily="34" charset="-34"/>
                        </a:rPr>
                        <a:t> </a:t>
                      </a:r>
                      <a:r>
                        <a:rPr lang="en-US" sz="900" kern="1200" dirty="0" smtClean="0">
                          <a:solidFill>
                            <a:schemeClr val="tx1"/>
                          </a:solidFill>
                          <a:latin typeface="CordiaUPC" pitchFamily="34" charset="-34"/>
                          <a:ea typeface="+mn-ea"/>
                          <a:cs typeface="CordiaUPC" pitchFamily="34" charset="-34"/>
                        </a:rPr>
                        <a:t>The Company has building for rent size 350 </a:t>
                      </a:r>
                      <a:r>
                        <a:rPr lang="en-US" sz="900" kern="1200" dirty="0" err="1" smtClean="0">
                          <a:solidFill>
                            <a:schemeClr val="tx1"/>
                          </a:solidFill>
                          <a:latin typeface="CordiaUPC" pitchFamily="34" charset="-34"/>
                          <a:ea typeface="+mn-ea"/>
                          <a:cs typeface="CordiaUPC" pitchFamily="34" charset="-34"/>
                        </a:rPr>
                        <a:t>sq.m</a:t>
                      </a:r>
                      <a:r>
                        <a:rPr lang="en-US" sz="900" kern="1200" dirty="0" smtClean="0">
                          <a:solidFill>
                            <a:schemeClr val="tx1"/>
                          </a:solidFill>
                          <a:latin typeface="CordiaUPC" pitchFamily="34" charset="-34"/>
                          <a:ea typeface="+mn-ea"/>
                          <a:cs typeface="CordiaUPC" pitchFamily="34" charset="-34"/>
                        </a:rPr>
                        <a:t>. being Car Showroom located in Rama III Road </a:t>
                      </a:r>
                      <a:r>
                        <a:rPr lang="en-US" sz="900" kern="1200" dirty="0" err="1" smtClean="0">
                          <a:solidFill>
                            <a:schemeClr val="tx1"/>
                          </a:solidFill>
                          <a:latin typeface="CordiaUPC" pitchFamily="34" charset="-34"/>
                          <a:ea typeface="+mn-ea"/>
                          <a:cs typeface="CordiaUPC" pitchFamily="34" charset="-34"/>
                        </a:rPr>
                        <a:t>Khet</a:t>
                      </a:r>
                      <a:r>
                        <a:rPr lang="en-US" sz="900" kern="1200" dirty="0" smtClean="0">
                          <a:solidFill>
                            <a:schemeClr val="tx1"/>
                          </a:solidFill>
                          <a:latin typeface="CordiaUPC" pitchFamily="34" charset="-34"/>
                          <a:ea typeface="+mn-ea"/>
                          <a:cs typeface="CordiaUPC" pitchFamily="34" charset="-34"/>
                        </a:rPr>
                        <a:t> </a:t>
                      </a:r>
                      <a:r>
                        <a:rPr lang="en-US" sz="900" kern="1200" dirty="0" err="1" smtClean="0">
                          <a:solidFill>
                            <a:schemeClr val="tx1"/>
                          </a:solidFill>
                          <a:latin typeface="CordiaUPC" pitchFamily="34" charset="-34"/>
                          <a:ea typeface="+mn-ea"/>
                          <a:cs typeface="CordiaUPC" pitchFamily="34" charset="-34"/>
                        </a:rPr>
                        <a:t>Bangkolaem</a:t>
                      </a:r>
                      <a:r>
                        <a:rPr lang="en-US" sz="900" kern="1200" dirty="0" smtClean="0">
                          <a:solidFill>
                            <a:schemeClr val="tx1"/>
                          </a:solidFill>
                          <a:latin typeface="CordiaUPC" pitchFamily="34" charset="-34"/>
                          <a:ea typeface="+mn-ea"/>
                          <a:cs typeface="CordiaUPC" pitchFamily="34" charset="-34"/>
                        </a:rPr>
                        <a:t> Bangkok.  The rental agreement has 3 years life starting from Feb.18 to Feb 21.  </a:t>
                      </a:r>
                      <a:endParaRPr lang="th-TH"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kern="1200" dirty="0" smtClean="0">
                          <a:solidFill>
                            <a:schemeClr val="tx1"/>
                          </a:solidFill>
                          <a:latin typeface="CordiaUPC" pitchFamily="34" charset="-34"/>
                          <a:ea typeface="+mn-ea"/>
                          <a:cs typeface="CordiaUPC" pitchFamily="34" charset="-34"/>
                        </a:rPr>
                        <a:t>Siam Nissan </a:t>
                      </a:r>
                      <a:r>
                        <a:rPr lang="en-US" sz="900" kern="1200" dirty="0" err="1" smtClean="0">
                          <a:solidFill>
                            <a:schemeClr val="tx1"/>
                          </a:solidFill>
                          <a:latin typeface="CordiaUPC" pitchFamily="34" charset="-34"/>
                          <a:ea typeface="+mn-ea"/>
                          <a:cs typeface="CordiaUPC" pitchFamily="34" charset="-34"/>
                        </a:rPr>
                        <a:t>Krungthai</a:t>
                      </a:r>
                      <a:endParaRPr lang="th-TH" sz="900" kern="1200" dirty="0" smtClean="0">
                        <a:solidFill>
                          <a:schemeClr val="tx1"/>
                        </a:solidFill>
                        <a:latin typeface="CordiaUPC" pitchFamily="34" charset="-34"/>
                        <a:ea typeface="+mn-ea"/>
                        <a:cs typeface="CordiaUPC" pitchFamily="34" charset="-34"/>
                      </a:endParaRPr>
                    </a:p>
                    <a:p>
                      <a:pPr marL="0" marR="0" indent="0" algn="l" defTabSz="914400" rtl="0" eaLnBrk="1" fontAlgn="ctr" latinLnBrk="0" hangingPunct="1">
                        <a:lnSpc>
                          <a:spcPct val="100000"/>
                        </a:lnSpc>
                        <a:spcBef>
                          <a:spcPts val="0"/>
                        </a:spcBef>
                        <a:spcAft>
                          <a:spcPts val="0"/>
                        </a:spcAft>
                        <a:buClrTx/>
                        <a:buSzTx/>
                        <a:buFontTx/>
                        <a:buNone/>
                        <a:tabLst/>
                        <a:defRPr/>
                      </a:pPr>
                      <a:r>
                        <a:rPr lang="en-GB" sz="900" dirty="0" smtClean="0">
                          <a:solidFill>
                            <a:srgbClr val="00000A"/>
                          </a:solidFill>
                          <a:effectLst/>
                          <a:latin typeface="CordiaUPC" pitchFamily="34" charset="-34"/>
                          <a:ea typeface="Calibri"/>
                          <a:cs typeface="CordiaUPC" pitchFamily="34" charset="-34"/>
                        </a:rPr>
                        <a:t>Co., Ltd.</a:t>
                      </a:r>
                      <a:endParaRPr lang="th-TH" sz="900" b="0" i="0" u="none" strike="noStrike" dirty="0" smtClean="0">
                        <a:solidFill>
                          <a:srgbClr val="000000"/>
                        </a:solidFill>
                        <a:effectLst/>
                        <a:latin typeface="CordiaUPC" pitchFamily="34" charset="-34"/>
                        <a:cs typeface="CordiaUPC" pitchFamily="34" charset="-34"/>
                      </a:endParaRPr>
                    </a:p>
                  </a:txBody>
                  <a:tcPr marL="6002" marR="6002" marT="6002" marB="0" anchor="ctr">
                    <a:lnL>
                      <a:noFill/>
                    </a:lnL>
                    <a:lnR>
                      <a:noFill/>
                    </a:lnR>
                    <a:lnT>
                      <a:noFill/>
                    </a:lnT>
                    <a:lnB>
                      <a:noFill/>
                    </a:lnB>
                  </a:tcPr>
                </a:tc>
                <a:tc>
                  <a:txBody>
                    <a:bodyPr/>
                    <a:lstStyle/>
                    <a:p>
                      <a:pPr algn="l" fontAlgn="ctr"/>
                      <a:r>
                        <a:rPr lang="en-US" sz="900" dirty="0" smtClean="0">
                          <a:latin typeface="CordiaUPC" pitchFamily="34" charset="-34"/>
                          <a:ea typeface="Cordia New"/>
                          <a:cs typeface="CordiaUPC" pitchFamily="34" charset="-34"/>
                        </a:rPr>
                        <a:t>A rental fee is Baht 83,000 per month (represent Baht 237.14 per </a:t>
                      </a:r>
                      <a:r>
                        <a:rPr lang="en-US" sz="900" dirty="0" err="1" smtClean="0">
                          <a:latin typeface="CordiaUPC" pitchFamily="34" charset="-34"/>
                          <a:ea typeface="Cordia New"/>
                          <a:cs typeface="CordiaUPC" pitchFamily="34" charset="-34"/>
                        </a:rPr>
                        <a:t>sq.m</a:t>
                      </a:r>
                      <a:r>
                        <a:rPr lang="en-US" sz="900" dirty="0" smtClean="0">
                          <a:latin typeface="CordiaUPC" pitchFamily="34" charset="-34"/>
                          <a:ea typeface="Cordia New"/>
                          <a:cs typeface="CordiaUPC" pitchFamily="34" charset="-34"/>
                        </a:rPr>
                        <a:t>.</a:t>
                      </a:r>
                      <a:r>
                        <a:rPr lang="th-TH" sz="900" dirty="0" smtClean="0">
                          <a:latin typeface="CordiaUPC" pitchFamily="34" charset="-34"/>
                          <a:ea typeface="Cordia New"/>
                          <a:cs typeface="CordiaUPC" pitchFamily="34" charset="-34"/>
                        </a:rPr>
                        <a:t>)</a:t>
                      </a:r>
                      <a:endParaRPr lang="en-US" sz="900" dirty="0" smtClean="0">
                        <a:latin typeface="CordiaUPC" pitchFamily="34" charset="-34"/>
                        <a:ea typeface="Cordia New"/>
                        <a:cs typeface="CordiaUPC" pitchFamily="34" charset="-34"/>
                      </a:endParaRPr>
                    </a:p>
                  </a:txBody>
                  <a:tcPr marL="6002" marR="6002" marT="6002" marB="0" anchor="ctr">
                    <a:lnL>
                      <a:noFill/>
                    </a:lnL>
                    <a:lnR>
                      <a:noFill/>
                    </a:lnR>
                    <a:lnT>
                      <a:noFill/>
                    </a:lnT>
                    <a:lnB>
                      <a:noFill/>
                    </a:lnB>
                  </a:tcPr>
                </a:tc>
                <a:tc>
                  <a:txBody>
                    <a:bodyPr/>
                    <a:lstStyle/>
                    <a:p>
                      <a:pPr algn="ctr" rtl="0" fontAlgn="ctr"/>
                      <a:r>
                        <a:rPr lang="en-US" sz="900" b="0" i="0" u="none" strike="noStrike" dirty="0" smtClean="0">
                          <a:solidFill>
                            <a:srgbClr val="000000"/>
                          </a:solidFill>
                          <a:effectLst/>
                          <a:latin typeface="CordiaUPC" panose="020B0304020202020204" pitchFamily="34" charset="-34"/>
                          <a:cs typeface="CordiaUPC" panose="020B0304020202020204" pitchFamily="34" charset="-34"/>
                        </a:rPr>
                        <a:t>1.00</a:t>
                      </a:r>
                      <a:endParaRPr lang="en-US"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c>
                  <a:txBody>
                    <a:bodyPr/>
                    <a:lstStyle/>
                    <a:p>
                      <a:pPr algn="ctr" rtl="0" fontAlgn="ctr"/>
                      <a:r>
                        <a:rPr lang="en-US" sz="900" b="0" i="0" u="none" strike="noStrike" dirty="0" smtClean="0">
                          <a:solidFill>
                            <a:srgbClr val="000000"/>
                          </a:solidFill>
                          <a:effectLst/>
                          <a:latin typeface="CordiaUPC" panose="020B0304020202020204" pitchFamily="34" charset="-34"/>
                          <a:cs typeface="CordiaUPC" panose="020B0304020202020204" pitchFamily="34" charset="-34"/>
                        </a:rPr>
                        <a:t>1.00</a:t>
                      </a:r>
                      <a:endParaRPr lang="en-US" sz="900" b="0" i="0" u="none" strike="noStrike" dirty="0">
                        <a:solidFill>
                          <a:srgbClr val="000000"/>
                        </a:solidFill>
                        <a:effectLst/>
                        <a:latin typeface="CordiaUPC" panose="020B0304020202020204" pitchFamily="34" charset="-34"/>
                        <a:cs typeface="CordiaUPC" panose="020B0304020202020204" pitchFamily="34" charset="-34"/>
                      </a:endParaRPr>
                    </a:p>
                  </a:txBody>
                  <a:tcPr marL="6002" marR="6002" marT="6002" marB="0" anchor="ctr">
                    <a:lnL>
                      <a:noFill/>
                    </a:lnL>
                    <a:lnR>
                      <a:noFill/>
                    </a:lnR>
                    <a:lnT>
                      <a:noFill/>
                    </a:lnT>
                    <a:lnB>
                      <a:noFill/>
                    </a:lnB>
                  </a:tcPr>
                </a:tc>
              </a:tr>
              <a:tr h="516779">
                <a:tc>
                  <a:txBody>
                    <a:bodyPr/>
                    <a:lstStyle/>
                    <a:p>
                      <a:pPr marL="0" indent="0">
                        <a:spcAft>
                          <a:spcPts val="0"/>
                        </a:spcAft>
                        <a:buFont typeface="+mj-lt"/>
                        <a:buNone/>
                      </a:pPr>
                      <a:r>
                        <a:rPr lang="th-TH" sz="900" b="0" i="0" u="none" strike="noStrike" dirty="0" smtClean="0">
                          <a:solidFill>
                            <a:srgbClr val="000000"/>
                          </a:solidFill>
                          <a:effectLst/>
                          <a:latin typeface="CordiaUPC" panose="020B0304020202020204" pitchFamily="34" charset="-34"/>
                          <a:cs typeface="CordiaUPC" panose="020B0304020202020204" pitchFamily="34" charset="-34"/>
                        </a:rPr>
                        <a:t>2. </a:t>
                      </a:r>
                      <a:r>
                        <a:rPr lang="en-US" sz="900" kern="1200" dirty="0" smtClean="0">
                          <a:solidFill>
                            <a:schemeClr val="tx1"/>
                          </a:solidFill>
                          <a:latin typeface="CordiaUPC" pitchFamily="34" charset="-34"/>
                          <a:ea typeface="+mn-ea"/>
                          <a:cs typeface="CordiaUPC" pitchFamily="34" charset="-34"/>
                        </a:rPr>
                        <a:t>The subsidiary leases office space 1,200 square meters to be used as a car showroom, located on </a:t>
                      </a:r>
                      <a:r>
                        <a:rPr lang="en-US" sz="900" kern="1200" dirty="0" err="1" smtClean="0">
                          <a:solidFill>
                            <a:schemeClr val="tx1"/>
                          </a:solidFill>
                          <a:latin typeface="CordiaUPC" pitchFamily="34" charset="-34"/>
                          <a:ea typeface="+mn-ea"/>
                          <a:cs typeface="CordiaUPC" pitchFamily="34" charset="-34"/>
                        </a:rPr>
                        <a:t>Srinakarin</a:t>
                      </a:r>
                      <a:r>
                        <a:rPr lang="en-US" sz="900" kern="1200" dirty="0" smtClean="0">
                          <a:solidFill>
                            <a:schemeClr val="tx1"/>
                          </a:solidFill>
                          <a:latin typeface="CordiaUPC" pitchFamily="34" charset="-34"/>
                          <a:ea typeface="+mn-ea"/>
                          <a:cs typeface="CordiaUPC" pitchFamily="34" charset="-34"/>
                        </a:rPr>
                        <a:t> Road, </a:t>
                      </a:r>
                      <a:r>
                        <a:rPr lang="en-US" sz="900" kern="1200" dirty="0" err="1" smtClean="0">
                          <a:solidFill>
                            <a:schemeClr val="tx1"/>
                          </a:solidFill>
                          <a:latin typeface="CordiaUPC" pitchFamily="34" charset="-34"/>
                          <a:ea typeface="+mn-ea"/>
                          <a:cs typeface="CordiaUPC" pitchFamily="34" charset="-34"/>
                        </a:rPr>
                        <a:t>Prawet</a:t>
                      </a:r>
                      <a:r>
                        <a:rPr lang="en-US" sz="900" kern="1200" dirty="0" smtClean="0">
                          <a:solidFill>
                            <a:schemeClr val="tx1"/>
                          </a:solidFill>
                          <a:latin typeface="CordiaUPC" pitchFamily="34" charset="-34"/>
                          <a:ea typeface="+mn-ea"/>
                          <a:cs typeface="CordiaUPC" pitchFamily="34" charset="-34"/>
                        </a:rPr>
                        <a:t>, Bangkok.  The lease contract is 3 years starting from August 2017 to July 2020</a:t>
                      </a:r>
                      <a:endParaRPr lang="en-US" sz="900" baseline="0" dirty="0">
                        <a:solidFill>
                          <a:schemeClr val="tx1"/>
                        </a:solidFill>
                        <a:latin typeface="CordiaUPC" pitchFamily="34" charset="-34"/>
                        <a:ea typeface="Cordia New"/>
                        <a:cs typeface="CordiaUPC" pitchFamily="34" charset="-34"/>
                      </a:endParaRP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a:r>
                        <a:rPr lang="en-US" sz="900" kern="1200" dirty="0" err="1" smtClean="0">
                          <a:solidFill>
                            <a:schemeClr val="tx1"/>
                          </a:solidFill>
                          <a:latin typeface="CordiaUPC" pitchFamily="34" charset="-34"/>
                          <a:ea typeface="+mn-ea"/>
                          <a:cs typeface="CordiaUPC" pitchFamily="34" charset="-34"/>
                        </a:rPr>
                        <a:t>Carloft</a:t>
                      </a:r>
                      <a:r>
                        <a:rPr lang="en-US" sz="900" kern="1200" dirty="0" smtClean="0">
                          <a:solidFill>
                            <a:schemeClr val="tx1"/>
                          </a:solidFill>
                          <a:latin typeface="CordiaUPC" pitchFamily="34" charset="-34"/>
                          <a:ea typeface="+mn-ea"/>
                          <a:cs typeface="CordiaUPC" pitchFamily="34" charset="-34"/>
                        </a:rPr>
                        <a:t> Auto Import </a:t>
                      </a:r>
                      <a:endParaRPr lang="th-TH" sz="900" kern="1200" dirty="0" smtClean="0">
                        <a:solidFill>
                          <a:schemeClr val="tx1"/>
                        </a:solidFill>
                        <a:latin typeface="CordiaUPC" pitchFamily="34" charset="-34"/>
                        <a:ea typeface="+mn-ea"/>
                        <a:cs typeface="CordiaUPC" pitchFamily="34" charset="-34"/>
                      </a:endParaRPr>
                    </a:p>
                    <a:p>
                      <a:pPr algn="ctr"/>
                      <a:r>
                        <a:rPr lang="en-GB" sz="900" dirty="0" smtClean="0">
                          <a:solidFill>
                            <a:srgbClr val="00000A"/>
                          </a:solidFill>
                          <a:effectLst/>
                          <a:latin typeface="CordiaUPC" pitchFamily="34" charset="-34"/>
                          <a:ea typeface="Calibri"/>
                          <a:cs typeface="CordiaUPC" pitchFamily="34" charset="-34"/>
                        </a:rPr>
                        <a:t>Co., Ltd.</a:t>
                      </a:r>
                      <a:endParaRPr lang="en-US" sz="900" kern="1200" dirty="0">
                        <a:solidFill>
                          <a:schemeClr val="tx1"/>
                        </a:solidFill>
                        <a:latin typeface="CordiaUPC" pitchFamily="34" charset="-34"/>
                        <a:ea typeface="+mn-ea"/>
                        <a:cs typeface="CordiaUPC" pitchFamily="34" charset="-34"/>
                      </a:endParaRPr>
                    </a:p>
                    <a:p>
                      <a:pPr algn="l" rtl="0" fontAlgn="ctr"/>
                      <a:r>
                        <a:rPr lang="en-US" sz="900" b="0" i="0" u="none" strike="noStrike" dirty="0">
                          <a:solidFill>
                            <a:srgbClr val="000000"/>
                          </a:solidFill>
                          <a:effectLst/>
                          <a:latin typeface="CordiaUPC" panose="020B0304020202020204" pitchFamily="34" charset="-34"/>
                          <a:cs typeface="CordiaUPC" panose="020B0304020202020204" pitchFamily="34" charset="-34"/>
                        </a:rPr>
                        <a:t> </a:t>
                      </a: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kern="1200" dirty="0" smtClean="0">
                          <a:solidFill>
                            <a:schemeClr val="tx1"/>
                          </a:solidFill>
                          <a:latin typeface="CordiaUPC" pitchFamily="34" charset="-34"/>
                          <a:ea typeface="+mn-ea"/>
                          <a:cs typeface="CordiaUPC" pitchFamily="34" charset="-34"/>
                        </a:rPr>
                        <a:t>Rental fee is Baht 80,644.86 per month.</a:t>
                      </a:r>
                    </a:p>
                    <a:p>
                      <a:pPr marL="0" marR="0" indent="0" algn="l" defTabSz="914400" rtl="0" eaLnBrk="1" fontAlgn="ctr" latinLnBrk="0" hangingPunct="1">
                        <a:lnSpc>
                          <a:spcPct val="100000"/>
                        </a:lnSpc>
                        <a:spcBef>
                          <a:spcPts val="0"/>
                        </a:spcBef>
                        <a:spcAft>
                          <a:spcPts val="0"/>
                        </a:spcAft>
                        <a:buClrTx/>
                        <a:buSzTx/>
                        <a:buFontTx/>
                        <a:buNone/>
                        <a:tabLst/>
                        <a:defRPr/>
                      </a:pPr>
                      <a:r>
                        <a:rPr lang="en-US" sz="900" kern="1200" dirty="0" smtClean="0">
                          <a:solidFill>
                            <a:schemeClr val="tx1"/>
                          </a:solidFill>
                          <a:latin typeface="CordiaUPC" pitchFamily="34" charset="-34"/>
                          <a:ea typeface="+mn-ea"/>
                          <a:cs typeface="CordiaUPC" pitchFamily="34" charset="-34"/>
                        </a:rPr>
                        <a:t> (Baht 71.91 per square </a:t>
                      </a:r>
                      <a:r>
                        <a:rPr lang="en-US" sz="900" kern="1200" dirty="0" err="1" smtClean="0">
                          <a:solidFill>
                            <a:schemeClr val="tx1"/>
                          </a:solidFill>
                          <a:latin typeface="CordiaUPC" pitchFamily="34" charset="-34"/>
                          <a:ea typeface="+mn-ea"/>
                          <a:cs typeface="CordiaUPC" pitchFamily="34" charset="-34"/>
                        </a:rPr>
                        <a:t>metre</a:t>
                      </a:r>
                      <a:r>
                        <a:rPr lang="en-US" sz="900" kern="1200" dirty="0" smtClean="0">
                          <a:solidFill>
                            <a:schemeClr val="tx1"/>
                          </a:solidFill>
                          <a:latin typeface="CordiaUPC" pitchFamily="34" charset="-34"/>
                          <a:ea typeface="+mn-ea"/>
                          <a:cs typeface="CordiaUPC" pitchFamily="34" charset="-34"/>
                        </a:rPr>
                        <a:t>) </a:t>
                      </a:r>
                      <a:endParaRPr lang="th-TH" sz="900" b="0" i="0" u="none" strike="noStrike" dirty="0" smtClean="0">
                        <a:solidFill>
                          <a:srgbClr val="000000"/>
                        </a:solidFill>
                        <a:effectLst/>
                        <a:latin typeface="CordiaUPC" pitchFamily="34" charset="-34"/>
                        <a:cs typeface="CordiaUPC" pitchFamily="34" charset="-34"/>
                      </a:endParaRP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ordiaUPC" panose="020B0304020202020204" pitchFamily="34" charset="-34"/>
                          <a:cs typeface="CordiaUPC" panose="020B0304020202020204" pitchFamily="34" charset="-34"/>
                        </a:rPr>
                        <a:t>1.04</a:t>
                      </a: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ordiaUPC" panose="020B0304020202020204" pitchFamily="34" charset="-34"/>
                          <a:cs typeface="CordiaUPC" panose="020B0304020202020204" pitchFamily="34" charset="-34"/>
                        </a:rPr>
                        <a:t>1.04</a:t>
                      </a:r>
                    </a:p>
                  </a:txBody>
                  <a:tcPr marL="6002" marR="6002" marT="6002" marB="0" anchor="ctr">
                    <a:lnL>
                      <a:noFill/>
                    </a:lnL>
                    <a:lnR>
                      <a:noFill/>
                    </a:lnR>
                    <a:lnT>
                      <a:noFill/>
                    </a:lnT>
                    <a:lnB w="12700" cap="flat" cmpd="sng" algn="ctr">
                      <a:solidFill>
                        <a:srgbClr val="00B0F0"/>
                      </a:solidFill>
                      <a:prstDash val="solid"/>
                      <a:round/>
                      <a:headEnd type="none" w="med" len="med"/>
                      <a:tailEnd type="none" w="med" len="med"/>
                    </a:lnB>
                  </a:tcPr>
                </a:tc>
              </a:tr>
            </a:tbl>
          </a:graphicData>
        </a:graphic>
      </p:graphicFrame>
      <p:graphicFrame>
        <p:nvGraphicFramePr>
          <p:cNvPr id="8" name="ตาราง 7"/>
          <p:cNvGraphicFramePr>
            <a:graphicFrameLocks noGrp="1"/>
          </p:cNvGraphicFramePr>
          <p:nvPr>
            <p:extLst>
              <p:ext uri="{D42A27DB-BD31-4B8C-83A1-F6EECF244321}">
                <p14:modId xmlns:p14="http://schemas.microsoft.com/office/powerpoint/2010/main" val="3142951741"/>
              </p:ext>
            </p:extLst>
          </p:nvPr>
        </p:nvGraphicFramePr>
        <p:xfrm>
          <a:off x="486101" y="6321152"/>
          <a:ext cx="6120677" cy="2088092"/>
        </p:xfrm>
        <a:graphic>
          <a:graphicData uri="http://schemas.openxmlformats.org/drawingml/2006/table">
            <a:tbl>
              <a:tblPr/>
              <a:tblGrid>
                <a:gridCol w="2671090"/>
                <a:gridCol w="856347"/>
                <a:gridCol w="1224824"/>
                <a:gridCol w="643553"/>
                <a:gridCol w="724863"/>
              </a:tblGrid>
              <a:tr h="154093">
                <a:tc rowSpan="2">
                  <a:txBody>
                    <a:bodyPr/>
                    <a:lstStyle/>
                    <a:p>
                      <a:pPr marL="20638"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Nature</a:t>
                      </a:r>
                    </a:p>
                  </a:txBody>
                  <a:tcPr marL="28353" marR="28353" marT="0" marB="0" anchor="ctr" horzOverflow="overflow">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rowSpan="2">
                  <a:txBody>
                    <a:bodyPr/>
                    <a:lstStyle/>
                    <a:p>
                      <a:pPr algn="ctr" fontAlgn="ctr"/>
                      <a:r>
                        <a:rPr lang="en-US" sz="1000" kern="1200" dirty="0" smtClean="0">
                          <a:solidFill>
                            <a:schemeClr val="tx1"/>
                          </a:solidFill>
                          <a:latin typeface="CordiaUPC" pitchFamily="34" charset="-34"/>
                          <a:ea typeface="+mn-ea"/>
                          <a:cs typeface="CordiaUPC" pitchFamily="34" charset="-34"/>
                        </a:rPr>
                        <a:t>Conflict of Interest Parties</a:t>
                      </a:r>
                      <a:endParaRPr lang="en-US" sz="10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rowSpan="2">
                  <a:txBody>
                    <a:bodyPr/>
                    <a:lstStyle/>
                    <a:p>
                      <a:pPr algn="ctr" fontAlgn="ctr"/>
                      <a:r>
                        <a:rPr lang="en-US" sz="1000" kern="1200" dirty="0" smtClean="0">
                          <a:solidFill>
                            <a:schemeClr val="tx1"/>
                          </a:solidFill>
                          <a:latin typeface="CordiaUPC" pitchFamily="34" charset="-34"/>
                          <a:ea typeface="+mn-ea"/>
                          <a:cs typeface="CordiaUPC" pitchFamily="34" charset="-34"/>
                        </a:rPr>
                        <a:t>Pricing Policy</a:t>
                      </a:r>
                      <a:endParaRPr lang="en-US" sz="10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gridSpan="2">
                  <a:txBody>
                    <a:bodyPr/>
                    <a:lstStyle/>
                    <a:p>
                      <a:pPr algn="ctr" fontAlgn="b"/>
                      <a:r>
                        <a:rPr lang="en-US" sz="1000" kern="1200" dirty="0" smtClean="0">
                          <a:solidFill>
                            <a:schemeClr val="tx1"/>
                          </a:solidFill>
                          <a:latin typeface="CordiaUPC" pitchFamily="34" charset="-34"/>
                          <a:ea typeface="+mn-ea"/>
                          <a:cs typeface="CordiaUPC" pitchFamily="34" charset="-34"/>
                        </a:rPr>
                        <a:t>Amount</a:t>
                      </a:r>
                      <a:r>
                        <a:rPr lang="en-US" sz="1000" kern="1200" baseline="0" dirty="0" smtClean="0">
                          <a:solidFill>
                            <a:schemeClr val="tx1"/>
                          </a:solidFill>
                          <a:latin typeface="CordiaUPC" pitchFamily="34" charset="-34"/>
                          <a:ea typeface="+mn-ea"/>
                          <a:cs typeface="CordiaUPC" pitchFamily="34" charset="-34"/>
                        </a:rPr>
                        <a:t> </a:t>
                      </a:r>
                      <a:r>
                        <a:rPr lang="en-US" sz="1000" kern="1200" dirty="0" smtClean="0">
                          <a:solidFill>
                            <a:schemeClr val="tx1"/>
                          </a:solidFill>
                          <a:latin typeface="CordiaUPC" pitchFamily="34" charset="-34"/>
                          <a:ea typeface="+mn-ea"/>
                          <a:cs typeface="CordiaUPC" pitchFamily="34" charset="-34"/>
                        </a:rPr>
                        <a:t>( Million Baht)</a:t>
                      </a:r>
                      <a:endParaRPr lang="en-US" sz="10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c hMerge="1">
                  <a:txBody>
                    <a:bodyPr/>
                    <a:lstStyle/>
                    <a:p>
                      <a:endParaRPr lang="th-TH"/>
                    </a:p>
                  </a:txBody>
                  <a:tcPr/>
                </a:tc>
              </a:tr>
              <a:tr h="308187">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ctr" fontAlgn="ctr"/>
                      <a:r>
                        <a:rPr lang="en-US" sz="1000" kern="1200" dirty="0" smtClean="0">
                          <a:solidFill>
                            <a:schemeClr val="tx1"/>
                          </a:solidFill>
                          <a:latin typeface="CordiaUPC" pitchFamily="34" charset="-34"/>
                          <a:ea typeface="+mn-ea"/>
                          <a:cs typeface="CordiaUPC" pitchFamily="34" charset="-34"/>
                        </a:rPr>
                        <a:t>Period</a:t>
                      </a:r>
                      <a:r>
                        <a:rPr lang="en-US" sz="1000" kern="1200" baseline="0" dirty="0" smtClean="0">
                          <a:solidFill>
                            <a:schemeClr val="tx1"/>
                          </a:solidFill>
                          <a:latin typeface="CordiaUPC" pitchFamily="34" charset="-34"/>
                          <a:ea typeface="+mn-ea"/>
                          <a:cs typeface="CordiaUPC" pitchFamily="34" charset="-34"/>
                        </a:rPr>
                        <a:t> </a:t>
                      </a:r>
                      <a:r>
                        <a:rPr lang="en-US" sz="1000" kern="1200" dirty="0" smtClean="0">
                          <a:solidFill>
                            <a:schemeClr val="tx1"/>
                          </a:solidFill>
                          <a:latin typeface="CordiaUPC" pitchFamily="34" charset="-34"/>
                          <a:ea typeface="+mn-ea"/>
                          <a:cs typeface="CordiaUPC" pitchFamily="34" charset="-34"/>
                        </a:rPr>
                        <a:t>ended </a:t>
                      </a:r>
                      <a:endParaRPr lang="th-TH" sz="1000" kern="1200" dirty="0" smtClean="0">
                        <a:solidFill>
                          <a:schemeClr val="tx1"/>
                        </a:solidFill>
                        <a:latin typeface="CordiaUPC" pitchFamily="34" charset="-34"/>
                        <a:ea typeface="+mn-ea"/>
                        <a:cs typeface="CordiaUPC" pitchFamily="34" charset="-34"/>
                      </a:endParaRPr>
                    </a:p>
                    <a:p>
                      <a:pPr algn="ctr" fontAlgn="ctr"/>
                      <a:r>
                        <a:rPr lang="th-TH" sz="1000" b="0" i="0" u="none" strike="noStrike" kern="1200" dirty="0" smtClean="0">
                          <a:solidFill>
                            <a:schemeClr val="tx1"/>
                          </a:solidFill>
                          <a:effectLst/>
                          <a:latin typeface="CordiaUPC" pitchFamily="34" charset="-34"/>
                          <a:ea typeface="+mn-ea"/>
                          <a:cs typeface="CordiaUPC" pitchFamily="34" charset="-34"/>
                        </a:rPr>
                        <a:t>31 </a:t>
                      </a:r>
                      <a:r>
                        <a:rPr lang="en-US" sz="1000" b="0" i="0" u="none" strike="noStrike" kern="1200" dirty="0" smtClean="0">
                          <a:solidFill>
                            <a:schemeClr val="tx1"/>
                          </a:solidFill>
                          <a:effectLst/>
                          <a:latin typeface="CordiaUPC" pitchFamily="34" charset="-34"/>
                          <a:ea typeface="+mn-ea"/>
                          <a:cs typeface="CordiaUPC" pitchFamily="34" charset="-34"/>
                        </a:rPr>
                        <a:t>Dec. 2016</a:t>
                      </a:r>
                      <a:endParaRPr lang="en-US" sz="10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fontAlgn="ctr"/>
                      <a:r>
                        <a:rPr lang="en-US" sz="1000" kern="1200" dirty="0" smtClean="0">
                          <a:solidFill>
                            <a:schemeClr val="tx1"/>
                          </a:solidFill>
                          <a:latin typeface="CordiaUPC" pitchFamily="34" charset="-34"/>
                          <a:ea typeface="+mn-ea"/>
                          <a:cs typeface="CordiaUPC" pitchFamily="34" charset="-34"/>
                        </a:rPr>
                        <a:t>Period ended </a:t>
                      </a:r>
                      <a:endParaRPr lang="th-TH" sz="1000" kern="1200" dirty="0" smtClean="0">
                        <a:solidFill>
                          <a:schemeClr val="tx1"/>
                        </a:solidFill>
                        <a:latin typeface="CordiaUPC" pitchFamily="34" charset="-34"/>
                        <a:ea typeface="+mn-ea"/>
                        <a:cs typeface="CordiaUPC" pitchFamily="34" charset="-34"/>
                      </a:endParaRPr>
                    </a:p>
                    <a:p>
                      <a:pPr algn="ctr" fontAlgn="ctr"/>
                      <a:r>
                        <a:rPr lang="th-TH" sz="1000" b="0" i="0" u="none" strike="noStrike" kern="1200" dirty="0" smtClean="0">
                          <a:solidFill>
                            <a:schemeClr val="tx1"/>
                          </a:solidFill>
                          <a:effectLst/>
                          <a:latin typeface="CordiaUPC" pitchFamily="34" charset="-34"/>
                          <a:ea typeface="+mn-ea"/>
                          <a:cs typeface="CordiaUPC" pitchFamily="34" charset="-34"/>
                        </a:rPr>
                        <a:t>31 </a:t>
                      </a:r>
                      <a:r>
                        <a:rPr lang="en-US" sz="1000" b="0" i="0" u="none" strike="noStrike" kern="1200" dirty="0" smtClean="0">
                          <a:solidFill>
                            <a:schemeClr val="tx1"/>
                          </a:solidFill>
                          <a:effectLst/>
                          <a:latin typeface="CordiaUPC" pitchFamily="34" charset="-34"/>
                          <a:ea typeface="+mn-ea"/>
                          <a:cs typeface="CordiaUPC" pitchFamily="34" charset="-34"/>
                        </a:rPr>
                        <a:t>Dec. 2017</a:t>
                      </a:r>
                      <a:endParaRPr lang="en-US" sz="10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r>
              <a:tr h="185792">
                <a:tc>
                  <a:txBody>
                    <a:bodyPr/>
                    <a:lstStyle/>
                    <a:p>
                      <a:pPr marL="111760" indent="-90170" algn="l">
                        <a:spcAft>
                          <a:spcPts val="0"/>
                        </a:spcAft>
                        <a:tabLst>
                          <a:tab pos="111760" algn="l"/>
                        </a:tabLst>
                      </a:pPr>
                      <a:r>
                        <a:rPr lang="th-TH" sz="1000" baseline="0" dirty="0">
                          <a:latin typeface="CordiaUPC" pitchFamily="34" charset="-34"/>
                          <a:ea typeface="Cordia New"/>
                          <a:cs typeface="CordiaUPC" pitchFamily="34" charset="-34"/>
                        </a:rPr>
                        <a:t>1. </a:t>
                      </a:r>
                      <a:r>
                        <a:rPr lang="en-US" sz="1000" kern="1200" dirty="0" smtClean="0">
                          <a:solidFill>
                            <a:schemeClr val="tx1"/>
                          </a:solidFill>
                          <a:latin typeface="CordiaUPC" pitchFamily="34" charset="-34"/>
                          <a:ea typeface="+mn-ea"/>
                          <a:cs typeface="CordiaUPC" pitchFamily="34" charset="-34"/>
                        </a:rPr>
                        <a:t>The company purchased car for being leased out.</a:t>
                      </a:r>
                      <a:r>
                        <a:rPr lang="th-TH" sz="1000" baseline="0" dirty="0">
                          <a:latin typeface="CordiaUPC" pitchFamily="34" charset="-34"/>
                          <a:ea typeface="Cordia New"/>
                          <a:cs typeface="CordiaUPC" pitchFamily="34" charset="-34"/>
                        </a:rPr>
                        <a:t/>
                      </a:r>
                      <a:br>
                        <a:rPr lang="th-TH" sz="1000" baseline="0" dirty="0">
                          <a:latin typeface="CordiaUPC" pitchFamily="34" charset="-34"/>
                          <a:ea typeface="Cordia New"/>
                          <a:cs typeface="CordiaUPC" pitchFamily="34" charset="-34"/>
                        </a:rPr>
                      </a:b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c rowSpan="2">
                  <a:txBody>
                    <a:bodyPr/>
                    <a:lstStyle/>
                    <a:p>
                      <a:pPr algn="ctr">
                        <a:spcAft>
                          <a:spcPts val="0"/>
                        </a:spcAft>
                      </a:pPr>
                      <a:r>
                        <a:rPr lang="en-US" sz="1000" i="0" kern="1200" dirty="0" smtClean="0">
                          <a:solidFill>
                            <a:schemeClr val="tx1"/>
                          </a:solidFill>
                          <a:latin typeface="CordiaUPC" pitchFamily="34" charset="-34"/>
                          <a:ea typeface="+mn-ea"/>
                          <a:cs typeface="CordiaUPC" pitchFamily="34" charset="-34"/>
                        </a:rPr>
                        <a:t>Toyota </a:t>
                      </a:r>
                      <a:r>
                        <a:rPr lang="en-US" sz="1000" i="0" kern="1200" dirty="0" err="1" smtClean="0">
                          <a:solidFill>
                            <a:schemeClr val="tx1"/>
                          </a:solidFill>
                          <a:latin typeface="CordiaUPC" pitchFamily="34" charset="-34"/>
                          <a:ea typeface="+mn-ea"/>
                          <a:cs typeface="CordiaUPC" pitchFamily="34" charset="-34"/>
                        </a:rPr>
                        <a:t>Krungthai</a:t>
                      </a:r>
                      <a:r>
                        <a:rPr lang="en-US" sz="1000" i="0" kern="1200" dirty="0" smtClean="0">
                          <a:solidFill>
                            <a:schemeClr val="tx1"/>
                          </a:solidFill>
                          <a:latin typeface="CordiaUPC" pitchFamily="34" charset="-34"/>
                          <a:ea typeface="+mn-ea"/>
                          <a:cs typeface="CordiaUPC" pitchFamily="34" charset="-34"/>
                        </a:rPr>
                        <a:t> Company Limited</a:t>
                      </a:r>
                      <a:endParaRPr lang="en-US" sz="1000" i="0" dirty="0">
                        <a:effectLst/>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a:r>
                        <a:rPr lang="en-US" sz="1000" kern="1200" dirty="0" smtClean="0">
                          <a:solidFill>
                            <a:schemeClr val="tx1"/>
                          </a:solidFill>
                          <a:latin typeface="CordiaUPC" pitchFamily="34" charset="-34"/>
                          <a:ea typeface="+mn-ea"/>
                          <a:cs typeface="CordiaUPC" pitchFamily="34" charset="-34"/>
                        </a:rPr>
                        <a:t>Market price for major buyer</a:t>
                      </a:r>
                    </a:p>
                  </a:txBody>
                  <a:tcPr marL="68580" marR="68580" marT="0" marB="0" anchor="ctr">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ctr">
                        <a:spcAft>
                          <a:spcPts val="0"/>
                        </a:spcAft>
                      </a:pPr>
                      <a:r>
                        <a:rPr lang="en-US" sz="1000" kern="1200" baseline="0" dirty="0" smtClean="0">
                          <a:solidFill>
                            <a:srgbClr val="000000"/>
                          </a:solidFill>
                          <a:latin typeface="CordiaUPC" pitchFamily="34" charset="-34"/>
                          <a:ea typeface="Cordia New"/>
                          <a:cs typeface="CordiaUPC" pitchFamily="34" charset="-34"/>
                        </a:rPr>
                        <a:t>969.04</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ctr">
                        <a:spcAft>
                          <a:spcPts val="0"/>
                        </a:spcAft>
                      </a:pPr>
                      <a:r>
                        <a:rPr lang="en-US" sz="1000" kern="1200" baseline="0" dirty="0" smtClean="0">
                          <a:solidFill>
                            <a:srgbClr val="000000"/>
                          </a:solidFill>
                          <a:latin typeface="CordiaUPC" pitchFamily="34" charset="-34"/>
                          <a:ea typeface="Cordia New"/>
                          <a:cs typeface="CordiaUPC" pitchFamily="34" charset="-34"/>
                        </a:rPr>
                        <a:t>398.80</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r>
              <a:tr h="156927">
                <a:tc>
                  <a:txBody>
                    <a:bodyPr/>
                    <a:lstStyle/>
                    <a:p>
                      <a:pPr marL="111760" indent="-90170" algn="l">
                        <a:spcAft>
                          <a:spcPts val="0"/>
                        </a:spcAft>
                        <a:tabLst>
                          <a:tab pos="111760" algn="l"/>
                        </a:tabLst>
                      </a:pPr>
                      <a:r>
                        <a:rPr lang="th-TH" sz="1000" baseline="0" dirty="0">
                          <a:latin typeface="CordiaUPC" pitchFamily="34" charset="-34"/>
                          <a:ea typeface="Cordia New"/>
                          <a:cs typeface="CordiaUPC" pitchFamily="34" charset="-34"/>
                        </a:rPr>
                        <a:t>	</a:t>
                      </a:r>
                      <a:r>
                        <a:rPr lang="th-TH" sz="1000" baseline="0" dirty="0" smtClean="0">
                          <a:latin typeface="CordiaUPC" pitchFamily="34" charset="-34"/>
                          <a:ea typeface="Cordia New"/>
                          <a:cs typeface="CordiaUPC" pitchFamily="34" charset="-34"/>
                        </a:rPr>
                        <a:t>    </a:t>
                      </a:r>
                      <a:r>
                        <a:rPr lang="en-US" sz="1000" kern="1200" dirty="0" smtClean="0">
                          <a:solidFill>
                            <a:schemeClr val="tx1"/>
                          </a:solidFill>
                          <a:latin typeface="CordiaUPC" pitchFamily="34" charset="-34"/>
                          <a:ea typeface="+mn-ea"/>
                          <a:cs typeface="CordiaUPC" pitchFamily="34" charset="-34"/>
                        </a:rPr>
                        <a:t>Account payables – Car purchasing</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vMerge="1">
                  <a:txBody>
                    <a:bodyPr/>
                    <a:lstStyle/>
                    <a:p>
                      <a:pPr>
                        <a:spcAft>
                          <a:spcPts val="0"/>
                        </a:spcAft>
                      </a:pPr>
                      <a:endParaRPr lang="en-US" sz="1000" baseline="0" dirty="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just">
                        <a:spcAft>
                          <a:spcPts val="0"/>
                        </a:spcAft>
                      </a:pPr>
                      <a:endParaRPr lang="th-TH" sz="1000" baseline="0" dirty="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pPr>
                      <a:r>
                        <a:rPr lang="en-US" sz="1000" kern="1200" baseline="0" dirty="0" smtClean="0">
                          <a:solidFill>
                            <a:srgbClr val="000000"/>
                          </a:solidFill>
                          <a:latin typeface="CordiaUPC" pitchFamily="34" charset="-34"/>
                          <a:ea typeface="Cordia New"/>
                          <a:cs typeface="CordiaUPC" pitchFamily="34" charset="-34"/>
                        </a:rPr>
                        <a:t>-</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pPr>
                      <a:r>
                        <a:rPr lang="en-US" sz="1000" kern="1200" baseline="0" dirty="0" smtClean="0">
                          <a:solidFill>
                            <a:srgbClr val="000000"/>
                          </a:solidFill>
                          <a:latin typeface="CordiaUPC" pitchFamily="34" charset="-34"/>
                          <a:ea typeface="Cordia New"/>
                          <a:cs typeface="CordiaUPC" pitchFamily="34" charset="-34"/>
                        </a:rPr>
                        <a:t>-</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r>
              <a:tr h="627711">
                <a:tc>
                  <a:txBody>
                    <a:bodyPr/>
                    <a:lstStyle/>
                    <a:p>
                      <a:pPr marL="111760" indent="-90170" algn="l">
                        <a:spcAft>
                          <a:spcPts val="0"/>
                        </a:spcAft>
                        <a:tabLst>
                          <a:tab pos="111760" algn="l"/>
                        </a:tabLst>
                      </a:pPr>
                      <a:r>
                        <a:rPr lang="th-TH" sz="1000" baseline="0" dirty="0">
                          <a:latin typeface="CordiaUPC" pitchFamily="34" charset="-34"/>
                          <a:ea typeface="Cordia New"/>
                          <a:cs typeface="CordiaUPC" pitchFamily="34" charset="-34"/>
                        </a:rPr>
                        <a:t>2. </a:t>
                      </a:r>
                      <a:r>
                        <a:rPr lang="en-US" sz="1000" kern="1200" dirty="0" smtClean="0">
                          <a:solidFill>
                            <a:schemeClr val="tx1"/>
                          </a:solidFill>
                          <a:latin typeface="CordiaUPC" pitchFamily="34" charset="-34"/>
                          <a:ea typeface="+mn-ea"/>
                          <a:cs typeface="CordiaUPC" pitchFamily="34" charset="-34"/>
                        </a:rPr>
                        <a:t>The company purchased car for being leased out</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c rowSpan="2">
                  <a:txBody>
                    <a:bodyPr/>
                    <a:lstStyle/>
                    <a:p>
                      <a:pPr algn="ctr" fontAlgn="ctr"/>
                      <a:r>
                        <a:rPr lang="en-US" sz="1000" i="0" kern="1200" dirty="0" smtClean="0">
                          <a:solidFill>
                            <a:schemeClr val="tx1"/>
                          </a:solidFill>
                          <a:latin typeface="CordiaUPC" pitchFamily="34" charset="-34"/>
                          <a:ea typeface="+mn-ea"/>
                          <a:cs typeface="CordiaUPC" pitchFamily="34" charset="-34"/>
                        </a:rPr>
                        <a:t>Siam Nissan </a:t>
                      </a:r>
                      <a:r>
                        <a:rPr lang="en-US" sz="1000" i="0" kern="1200" dirty="0" err="1" smtClean="0">
                          <a:solidFill>
                            <a:schemeClr val="tx1"/>
                          </a:solidFill>
                          <a:latin typeface="CordiaUPC" pitchFamily="34" charset="-34"/>
                          <a:ea typeface="+mn-ea"/>
                          <a:cs typeface="CordiaUPC" pitchFamily="34" charset="-34"/>
                        </a:rPr>
                        <a:t>Krungthai</a:t>
                      </a:r>
                      <a:r>
                        <a:rPr lang="en-US" sz="1000" i="0" kern="1200" dirty="0" smtClean="0">
                          <a:solidFill>
                            <a:schemeClr val="tx1"/>
                          </a:solidFill>
                          <a:latin typeface="CordiaUPC" pitchFamily="34" charset="-34"/>
                          <a:ea typeface="+mn-ea"/>
                          <a:cs typeface="CordiaUPC" pitchFamily="34" charset="-34"/>
                        </a:rPr>
                        <a:t> Company limited</a:t>
                      </a:r>
                      <a:endParaRPr lang="th-TH" sz="1000" b="0" i="0" u="none" strike="noStrike" dirty="0">
                        <a:solidFill>
                          <a:srgbClr val="000000"/>
                        </a:solidFill>
                        <a:effectLst/>
                        <a:latin typeface="CordiaUPC" pitchFamily="34" charset="-34"/>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CordiaUPC" pitchFamily="34" charset="-34"/>
                          <a:ea typeface="+mn-ea"/>
                          <a:cs typeface="CordiaUPC" pitchFamily="34" charset="-34"/>
                        </a:rPr>
                        <a:t>The Company purchased cars at cost price after deduct special discount.</a:t>
                      </a:r>
                    </a:p>
                    <a:p>
                      <a:pPr>
                        <a:spcAft>
                          <a:spcPts val="0"/>
                        </a:spcAft>
                      </a:pP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ctr">
                        <a:spcAft>
                          <a:spcPts val="0"/>
                        </a:spcAft>
                      </a:pPr>
                      <a:r>
                        <a:rPr lang="en-US" sz="1000" kern="1200" baseline="0" dirty="0" smtClean="0">
                          <a:solidFill>
                            <a:srgbClr val="000000"/>
                          </a:solidFill>
                          <a:latin typeface="CordiaUPC" pitchFamily="34" charset="-34"/>
                          <a:ea typeface="Cordia New"/>
                          <a:cs typeface="CordiaUPC" pitchFamily="34" charset="-34"/>
                        </a:rPr>
                        <a:t>34.99</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algn="ctr">
                        <a:spcAft>
                          <a:spcPts val="0"/>
                        </a:spcAft>
                      </a:pPr>
                      <a:r>
                        <a:rPr lang="en-US" sz="1000" kern="1200" baseline="0" dirty="0" smtClean="0">
                          <a:solidFill>
                            <a:srgbClr val="000000"/>
                          </a:solidFill>
                          <a:latin typeface="CordiaUPC" pitchFamily="34" charset="-34"/>
                          <a:ea typeface="Cordia New"/>
                          <a:cs typeface="CordiaUPC" pitchFamily="34" charset="-34"/>
                        </a:rPr>
                        <a:t>15.99</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r>
              <a:tr h="32458">
                <a:tc>
                  <a:txBody>
                    <a:bodyPr/>
                    <a:lstStyle/>
                    <a:p>
                      <a:pPr marL="111760" indent="-90170" algn="l">
                        <a:spcAft>
                          <a:spcPts val="0"/>
                        </a:spcAft>
                        <a:tabLst>
                          <a:tab pos="111760" algn="l"/>
                        </a:tabLst>
                      </a:pPr>
                      <a:r>
                        <a:rPr lang="th-TH" sz="1000" baseline="0" dirty="0">
                          <a:latin typeface="CordiaUPC" pitchFamily="34" charset="-34"/>
                          <a:ea typeface="Cordia New"/>
                          <a:cs typeface="CordiaUPC" pitchFamily="34" charset="-34"/>
                        </a:rPr>
                        <a:t>	</a:t>
                      </a:r>
                      <a:r>
                        <a:rPr lang="th-TH" sz="1000" baseline="0" dirty="0" smtClean="0">
                          <a:latin typeface="CordiaUPC" pitchFamily="34" charset="-34"/>
                          <a:ea typeface="Cordia New"/>
                          <a:cs typeface="CordiaUPC" pitchFamily="34" charset="-34"/>
                        </a:rPr>
                        <a:t> </a:t>
                      </a:r>
                      <a:r>
                        <a:rPr lang="en-US" sz="1000" kern="1200" dirty="0" smtClean="0">
                          <a:solidFill>
                            <a:schemeClr val="tx1"/>
                          </a:solidFill>
                          <a:latin typeface="CordiaUPC" pitchFamily="34" charset="-34"/>
                          <a:ea typeface="+mn-ea"/>
                          <a:cs typeface="CordiaUPC" pitchFamily="34" charset="-34"/>
                        </a:rPr>
                        <a:t>Account payables – Car purchasing</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vMerge="1">
                  <a:txBody>
                    <a:bodyPr/>
                    <a:lstStyle/>
                    <a:p>
                      <a:pPr>
                        <a:spcAft>
                          <a:spcPts val="0"/>
                        </a:spcAft>
                      </a:pPr>
                      <a:endParaRPr lang="en-US" sz="1000" baseline="0" dirty="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spcAft>
                          <a:spcPts val="0"/>
                        </a:spcAft>
                      </a:pPr>
                      <a:endParaRPr lang="en-US" sz="1000" baseline="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pPr>
                      <a:r>
                        <a:rPr lang="en-US" sz="1000" baseline="0" dirty="0" smtClean="0">
                          <a:latin typeface="CordiaUPC" pitchFamily="34" charset="-34"/>
                          <a:ea typeface="Cordia New"/>
                          <a:cs typeface="CordiaUPC" pitchFamily="34" charset="-34"/>
                        </a:rPr>
                        <a:t>-</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pPr>
                      <a:r>
                        <a:rPr lang="en-US" sz="1000" baseline="0" dirty="0" smtClean="0">
                          <a:latin typeface="CordiaUPC" pitchFamily="34" charset="-34"/>
                          <a:ea typeface="Cordia New"/>
                          <a:cs typeface="CordiaUPC" pitchFamily="34" charset="-34"/>
                        </a:rPr>
                        <a:t>-</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r>
              <a:tr h="383974">
                <a:tc>
                  <a:txBody>
                    <a:bodyPr/>
                    <a:lstStyle/>
                    <a:p>
                      <a:pPr marL="111760" indent="-90170" algn="l">
                        <a:spcAft>
                          <a:spcPts val="0"/>
                        </a:spcAft>
                        <a:tabLst>
                          <a:tab pos="111125" algn="l"/>
                        </a:tabLst>
                      </a:pPr>
                      <a:r>
                        <a:rPr lang="en-US" sz="1000" baseline="0" dirty="0">
                          <a:latin typeface="CordiaUPC" pitchFamily="34" charset="-34"/>
                          <a:ea typeface="Cordia New"/>
                          <a:cs typeface="CordiaUPC" pitchFamily="34" charset="-34"/>
                        </a:rPr>
                        <a:t>3. </a:t>
                      </a:r>
                      <a:r>
                        <a:rPr lang="en-US" sz="1000" kern="1200" dirty="0" smtClean="0">
                          <a:solidFill>
                            <a:schemeClr val="tx1"/>
                          </a:solidFill>
                          <a:latin typeface="CordiaUPC" pitchFamily="34" charset="-34"/>
                          <a:ea typeface="+mn-ea"/>
                          <a:cs typeface="CordiaUPC" pitchFamily="34" charset="-34"/>
                        </a:rPr>
                        <a:t>The company purchased car for being leased out</a:t>
                      </a:r>
                    </a:p>
                    <a:p>
                      <a:pPr marL="111760" indent="-90170" algn="l">
                        <a:spcAft>
                          <a:spcPts val="0"/>
                        </a:spcAft>
                        <a:tabLst>
                          <a:tab pos="111125" algn="l"/>
                        </a:tabLst>
                      </a:pPr>
                      <a:r>
                        <a:rPr lang="en-US" sz="1000" kern="1200" dirty="0" smtClean="0">
                          <a:solidFill>
                            <a:schemeClr val="tx1"/>
                          </a:solidFill>
                          <a:latin typeface="CordiaUPC" pitchFamily="34" charset="-34"/>
                          <a:ea typeface="+mn-ea"/>
                          <a:cs typeface="CordiaUPC" pitchFamily="34" charset="-34"/>
                        </a:rPr>
                        <a:t>Account payables – Car purchasing</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a:r>
                        <a:rPr lang="en-US" sz="1000" i="0" kern="1200" dirty="0" err="1" smtClean="0">
                          <a:solidFill>
                            <a:schemeClr val="tx1"/>
                          </a:solidFill>
                          <a:latin typeface="CordiaUPC" pitchFamily="34" charset="-34"/>
                          <a:ea typeface="+mn-ea"/>
                          <a:cs typeface="CordiaUPC" pitchFamily="34" charset="-34"/>
                        </a:rPr>
                        <a:t>Carloft</a:t>
                      </a:r>
                      <a:r>
                        <a:rPr lang="en-US" sz="1000" i="0" kern="1200" dirty="0" smtClean="0">
                          <a:solidFill>
                            <a:schemeClr val="tx1"/>
                          </a:solidFill>
                          <a:latin typeface="CordiaUPC" pitchFamily="34" charset="-34"/>
                          <a:ea typeface="+mn-ea"/>
                          <a:cs typeface="CordiaUPC" pitchFamily="34" charset="-34"/>
                        </a:rPr>
                        <a:t> Auto Import </a:t>
                      </a:r>
                      <a:r>
                        <a:rPr lang="en-US" sz="1000" kern="1200" dirty="0" smtClean="0">
                          <a:solidFill>
                            <a:schemeClr val="tx1"/>
                          </a:solidFill>
                          <a:latin typeface="CordiaUPC" pitchFamily="34" charset="-34"/>
                          <a:ea typeface="+mn-ea"/>
                          <a:cs typeface="CordiaUPC" pitchFamily="34" charset="-34"/>
                        </a:rPr>
                        <a:t>Company limited</a:t>
                      </a:r>
                      <a:endParaRPr lang="en-US" sz="1000" i="0" kern="1200" dirty="0">
                        <a:solidFill>
                          <a:schemeClr val="tx1"/>
                        </a:solidFill>
                        <a:latin typeface="CordiaUPC" pitchFamily="34" charset="-34"/>
                        <a:ea typeface="+mn-ea"/>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CordiaUPC" pitchFamily="34" charset="-34"/>
                          <a:ea typeface="+mn-ea"/>
                          <a:cs typeface="CordiaUPC" pitchFamily="34" charset="-34"/>
                        </a:rPr>
                        <a:t>Market price for major buyer</a:t>
                      </a:r>
                    </a:p>
                    <a:p>
                      <a:pPr>
                        <a:spcAft>
                          <a:spcPts val="0"/>
                        </a:spcAft>
                      </a:pP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pPr>
                      <a:r>
                        <a:rPr lang="en-US" sz="1000" kern="1200" baseline="0" dirty="0" smtClean="0">
                          <a:solidFill>
                            <a:srgbClr val="000000"/>
                          </a:solidFill>
                          <a:latin typeface="CordiaUPC" pitchFamily="34" charset="-34"/>
                          <a:ea typeface="Cordia New"/>
                          <a:cs typeface="CordiaUPC" pitchFamily="34" charset="-34"/>
                        </a:rPr>
                        <a:t>38.07</a:t>
                      </a:r>
                    </a:p>
                    <a:p>
                      <a:pPr algn="ctr">
                        <a:spcAft>
                          <a:spcPts val="0"/>
                        </a:spcAft>
                      </a:pPr>
                      <a:r>
                        <a:rPr lang="en-US" sz="1000" kern="1200" baseline="0" dirty="0" smtClean="0">
                          <a:solidFill>
                            <a:srgbClr val="000000"/>
                          </a:solidFill>
                          <a:latin typeface="CordiaUPC" pitchFamily="34" charset="-34"/>
                          <a:ea typeface="Cordia New"/>
                          <a:cs typeface="CordiaUPC" pitchFamily="34" charset="-34"/>
                        </a:rPr>
                        <a:t>-</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pPr>
                      <a:r>
                        <a:rPr lang="en-US" sz="1000" kern="1200" baseline="0" dirty="0" smtClean="0">
                          <a:solidFill>
                            <a:srgbClr val="000000"/>
                          </a:solidFill>
                          <a:latin typeface="CordiaUPC" pitchFamily="34" charset="-34"/>
                          <a:ea typeface="Cordia New"/>
                          <a:cs typeface="CordiaUPC" pitchFamily="34" charset="-34"/>
                        </a:rPr>
                        <a:t>18.92</a:t>
                      </a:r>
                    </a:p>
                    <a:p>
                      <a:pPr algn="ctr">
                        <a:spcAft>
                          <a:spcPts val="0"/>
                        </a:spcAft>
                      </a:pPr>
                      <a:r>
                        <a:rPr lang="en-US" sz="1000" kern="1200" baseline="0" dirty="0" smtClean="0">
                          <a:solidFill>
                            <a:srgbClr val="000000"/>
                          </a:solidFill>
                          <a:latin typeface="CordiaUPC" pitchFamily="34" charset="-34"/>
                          <a:ea typeface="Cordia New"/>
                          <a:cs typeface="CordiaUPC" pitchFamily="34" charset="-34"/>
                        </a:rPr>
                        <a:t>-</a:t>
                      </a:r>
                      <a:endParaRPr lang="en-US" sz="1000" baseline="0" dirty="0">
                        <a:latin typeface="CordiaUPC" pitchFamily="34" charset="-34"/>
                        <a:ea typeface="Cordia New"/>
                        <a:cs typeface="CordiaUPC" pitchFamily="34" charset="-34"/>
                      </a:endParaRPr>
                    </a:p>
                  </a:txBody>
                  <a:tcPr marL="68580" marR="68580" marT="0" marB="0" anchor="ctr">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23845"/>
            <a:ext cx="5857916" cy="7201972"/>
          </a:xfrm>
          <a:prstGeom prst="rect">
            <a:avLst/>
          </a:prstGeom>
          <a:noFill/>
        </p:spPr>
        <p:txBody>
          <a:bodyPr wrap="square" rtlCol="0">
            <a:spAutoFit/>
          </a:bodyPr>
          <a:lstStyle/>
          <a:p>
            <a:pPr marL="342900" indent="-342900" algn="thaiDist"/>
            <a:r>
              <a:rPr lang="en-US" sz="1400" dirty="0">
                <a:latin typeface="CordiaUPC" pitchFamily="34" charset="-34"/>
                <a:cs typeface="CordiaUPC" pitchFamily="34" charset="-34"/>
              </a:rPr>
              <a:t>3. List of Guarantee for loan from banks</a:t>
            </a: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buAutoNum type="arabicPeriod"/>
            </a:pPr>
            <a:endParaRPr lang="th-TH" sz="1400" dirty="0" smtClean="0">
              <a:latin typeface="CordiaUPC" pitchFamily="34" charset="-34"/>
              <a:cs typeface="CordiaUPC" pitchFamily="34" charset="-34"/>
            </a:endParaRPr>
          </a:p>
          <a:p>
            <a:pPr marL="342900" indent="-342900" algn="just"/>
            <a:endParaRPr lang="th-TH" sz="1400" i="1" dirty="0" smtClean="0">
              <a:latin typeface="CordiaUPC" pitchFamily="34" charset="-34"/>
              <a:cs typeface="CordiaUPC" pitchFamily="34" charset="-34"/>
            </a:endParaRPr>
          </a:p>
          <a:p>
            <a:r>
              <a:rPr lang="en-US" sz="1400" b="1" u="sng" dirty="0">
                <a:latin typeface="CordiaUPC" pitchFamily="34" charset="-34"/>
                <a:cs typeface="CordiaUPC" pitchFamily="34" charset="-34"/>
              </a:rPr>
              <a:t>The Audit Committee’s Opinion</a:t>
            </a:r>
            <a:endParaRPr lang="en-US" sz="1400" dirty="0">
              <a:latin typeface="CordiaUPC" pitchFamily="34" charset="-34"/>
              <a:cs typeface="CordiaUPC" pitchFamily="34" charset="-34"/>
            </a:endParaRPr>
          </a:p>
          <a:p>
            <a:pPr algn="just"/>
            <a:r>
              <a:rPr lang="en-US" sz="1400" dirty="0">
                <a:latin typeface="CordiaUPC" pitchFamily="34" charset="-34"/>
                <a:cs typeface="CordiaUPC" pitchFamily="34" charset="-34"/>
              </a:rPr>
              <a:t>The Audit Committee has the opinion that the above transactions are reasonable and beneficial to the business operation as follows:</a:t>
            </a:r>
          </a:p>
          <a:p>
            <a:pPr algn="just"/>
            <a:endParaRPr lang="en-US" sz="1400" dirty="0">
              <a:latin typeface="CordiaUPC" pitchFamily="34" charset="-34"/>
              <a:cs typeface="CordiaUPC" pitchFamily="34" charset="-34"/>
            </a:endParaRPr>
          </a:p>
          <a:p>
            <a:pPr algn="just"/>
            <a:r>
              <a:rPr lang="th-TH" sz="1400" i="1" dirty="0">
                <a:latin typeface="CordiaUPC" pitchFamily="34" charset="-34"/>
                <a:cs typeface="CordiaUPC" pitchFamily="34" charset="-34"/>
              </a:rPr>
              <a:t>1.   </a:t>
            </a:r>
            <a:r>
              <a:rPr lang="en-US" sz="1400" i="1" dirty="0">
                <a:latin typeface="CordiaUPC" pitchFamily="34" charset="-34"/>
                <a:cs typeface="CordiaUPC" pitchFamily="34" charset="-34"/>
              </a:rPr>
              <a:t>Leases and Assets leased out Transactions</a:t>
            </a:r>
            <a:endParaRPr lang="en-US" sz="1400" dirty="0">
              <a:latin typeface="CordiaUPC" pitchFamily="34" charset="-34"/>
              <a:cs typeface="CordiaUPC" pitchFamily="34" charset="-34"/>
            </a:endParaRPr>
          </a:p>
          <a:p>
            <a:pPr algn="just"/>
            <a:r>
              <a:rPr lang="th-TH" sz="1400" dirty="0">
                <a:latin typeface="CordiaUPC" pitchFamily="34" charset="-34"/>
                <a:cs typeface="CordiaUPC" pitchFamily="34" charset="-34"/>
              </a:rPr>
              <a:t>       </a:t>
            </a:r>
            <a:r>
              <a:rPr lang="en-US" sz="1400" dirty="0">
                <a:latin typeface="CordiaUPC" pitchFamily="34" charset="-34"/>
                <a:cs typeface="CordiaUPC" pitchFamily="34" charset="-34"/>
              </a:rPr>
              <a:t>The Company rents building space for office and service center and leased building out for car showroom in the fair price and reasonable, which can be compared with rental revenue of offices nearby and in the rental revenue rate to premier customers of the operating lease and car leased out companies in fair price and reasonable. </a:t>
            </a:r>
          </a:p>
          <a:p>
            <a:pPr algn="just"/>
            <a:r>
              <a:rPr lang="th-TH" sz="1400" i="1" dirty="0">
                <a:latin typeface="CordiaUPC" pitchFamily="34" charset="-34"/>
                <a:cs typeface="CordiaUPC" pitchFamily="34" charset="-34"/>
              </a:rPr>
              <a:t>2.   </a:t>
            </a:r>
            <a:r>
              <a:rPr lang="en-US" sz="1400" i="1" dirty="0">
                <a:latin typeface="CordiaUPC" pitchFamily="34" charset="-34"/>
                <a:cs typeface="CordiaUPC" pitchFamily="34" charset="-34"/>
              </a:rPr>
              <a:t>Purchasing Assets Transactions</a:t>
            </a:r>
            <a:endParaRPr lang="en-US" sz="1400" dirty="0">
              <a:latin typeface="CordiaUPC" pitchFamily="34" charset="-34"/>
              <a:cs typeface="CordiaUPC" pitchFamily="34" charset="-34"/>
            </a:endParaRPr>
          </a:p>
          <a:p>
            <a:pPr algn="just"/>
            <a:r>
              <a:rPr lang="en-US" sz="1400" dirty="0">
                <a:latin typeface="CordiaUPC" pitchFamily="34" charset="-34"/>
                <a:cs typeface="CordiaUPC" pitchFamily="34" charset="-34"/>
              </a:rPr>
              <a:t>      The transaction is the cars and auto parts purchasing for business operation as the leased out assets with fair price.  This price can be compared with other distributors with the normal course of business.  Starting from year 2004, the Company has a policy to purchase cars at market price by comparing price with other distributors and purchase the same model with the lowest price or addition option with the highest value. </a:t>
            </a:r>
          </a:p>
          <a:p>
            <a:pPr algn="just"/>
            <a:r>
              <a:rPr lang="th-TH" sz="1400" i="1" dirty="0">
                <a:latin typeface="CordiaUPC" pitchFamily="34" charset="-34"/>
                <a:cs typeface="CordiaUPC" pitchFamily="34" charset="-34"/>
              </a:rPr>
              <a:t>3.   </a:t>
            </a:r>
            <a:r>
              <a:rPr lang="en-US" sz="1400" dirty="0">
                <a:latin typeface="CordiaUPC" pitchFamily="34" charset="-34"/>
                <a:cs typeface="CordiaUPC" pitchFamily="34" charset="-34"/>
              </a:rPr>
              <a:t>Guarantee for loan from banks transactions</a:t>
            </a:r>
          </a:p>
          <a:p>
            <a:pPr algn="just"/>
            <a:r>
              <a:rPr lang="en-US" sz="1400" dirty="0">
                <a:latin typeface="CordiaUPC" pitchFamily="34" charset="-34"/>
                <a:cs typeface="CordiaUPC" pitchFamily="34" charset="-34"/>
              </a:rPr>
              <a:t>The transactions are reasonable and they are the condition for borrowing money from the Commercial Banks which is considered to be the highest benefit to the Company with no fee charges for the guarantee from the loans for purchasing leased out cars and loans for the liquidity of the Company.</a:t>
            </a:r>
            <a:endParaRPr lang="en-US" sz="1400" dirty="0" smtClean="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68799"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52</a:t>
            </a:r>
            <a:endParaRPr lang="th-TH" sz="1200" b="1" dirty="0">
              <a:solidFill>
                <a:srgbClr val="0070C0"/>
              </a:solidFill>
              <a:latin typeface="Cordia New" pitchFamily="34" charset="-34"/>
              <a:cs typeface="Cordia New" pitchFamily="34" charset="-34"/>
            </a:endParaRPr>
          </a:p>
        </p:txBody>
      </p:sp>
      <p:graphicFrame>
        <p:nvGraphicFramePr>
          <p:cNvPr id="8" name="ตาราง 7"/>
          <p:cNvGraphicFramePr>
            <a:graphicFrameLocks noGrp="1"/>
          </p:cNvGraphicFramePr>
          <p:nvPr>
            <p:extLst>
              <p:ext uri="{D42A27DB-BD31-4B8C-83A1-F6EECF244321}">
                <p14:modId xmlns:p14="http://schemas.microsoft.com/office/powerpoint/2010/main" val="3122007995"/>
              </p:ext>
            </p:extLst>
          </p:nvPr>
        </p:nvGraphicFramePr>
        <p:xfrm>
          <a:off x="548681" y="878483"/>
          <a:ext cx="5616575" cy="2160389"/>
        </p:xfrm>
        <a:graphic>
          <a:graphicData uri="http://schemas.openxmlformats.org/drawingml/2006/table">
            <a:tbl>
              <a:tblPr/>
              <a:tblGrid>
                <a:gridCol w="2542460"/>
                <a:gridCol w="930975"/>
                <a:gridCol w="887427"/>
                <a:gridCol w="590550"/>
                <a:gridCol w="665163"/>
              </a:tblGrid>
              <a:tr h="174798">
                <a:tc rowSpan="2">
                  <a:txBody>
                    <a:bodyPr/>
                    <a:lstStyle/>
                    <a:p>
                      <a:pPr marL="20638"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Nature</a:t>
                      </a:r>
                    </a:p>
                  </a:txBody>
                  <a:tcPr marL="28353" marR="28353" marT="0" marB="0" anchor="ctr" horzOverflow="overflow">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rowSpan="2">
                  <a:txBody>
                    <a:bodyPr/>
                    <a:lstStyle/>
                    <a:p>
                      <a:pPr algn="ctr" fontAlgn="ctr"/>
                      <a:r>
                        <a:rPr lang="en-US" sz="1200" kern="1200" dirty="0" smtClean="0">
                          <a:solidFill>
                            <a:schemeClr val="tx1"/>
                          </a:solidFill>
                          <a:latin typeface="CordiaUPC" pitchFamily="34" charset="-34"/>
                          <a:ea typeface="+mn-ea"/>
                          <a:cs typeface="CordiaUPC" pitchFamily="34" charset="-34"/>
                        </a:rPr>
                        <a:t>Conflict of Interest Parties</a:t>
                      </a:r>
                      <a:endParaRPr lang="en-US" sz="12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rowSpan="2">
                  <a:txBody>
                    <a:bodyPr/>
                    <a:lstStyle/>
                    <a:p>
                      <a:pPr algn="ctr" fontAlgn="ctr"/>
                      <a:r>
                        <a:rPr lang="en-US" sz="1200" kern="1200" dirty="0" smtClean="0">
                          <a:solidFill>
                            <a:schemeClr val="tx1"/>
                          </a:solidFill>
                          <a:latin typeface="CordiaUPC" pitchFamily="34" charset="-34"/>
                          <a:ea typeface="+mn-ea"/>
                          <a:cs typeface="CordiaUPC" pitchFamily="34" charset="-34"/>
                        </a:rPr>
                        <a:t>Pricing Policy</a:t>
                      </a:r>
                      <a:endParaRPr lang="en-US" sz="12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gridSpan="2">
                  <a:txBody>
                    <a:bodyPr/>
                    <a:lstStyle/>
                    <a:p>
                      <a:pPr algn="ctr" fontAlgn="b"/>
                      <a:r>
                        <a:rPr lang="en-US" sz="1000" kern="1200" dirty="0" smtClean="0">
                          <a:solidFill>
                            <a:schemeClr val="tx1"/>
                          </a:solidFill>
                          <a:latin typeface="CordiaUPC" pitchFamily="34" charset="-34"/>
                          <a:ea typeface="+mn-ea"/>
                          <a:cs typeface="CordiaUPC" pitchFamily="34" charset="-34"/>
                        </a:rPr>
                        <a:t>Amount</a:t>
                      </a:r>
                      <a:r>
                        <a:rPr lang="en-US" sz="1000" kern="1200" baseline="0" dirty="0" smtClean="0">
                          <a:solidFill>
                            <a:schemeClr val="tx1"/>
                          </a:solidFill>
                          <a:latin typeface="CordiaUPC" pitchFamily="34" charset="-34"/>
                          <a:ea typeface="+mn-ea"/>
                          <a:cs typeface="CordiaUPC" pitchFamily="34" charset="-34"/>
                        </a:rPr>
                        <a:t> </a:t>
                      </a:r>
                      <a:r>
                        <a:rPr lang="en-US" sz="1000" kern="1200" dirty="0" smtClean="0">
                          <a:solidFill>
                            <a:schemeClr val="tx1"/>
                          </a:solidFill>
                          <a:latin typeface="CordiaUPC" pitchFamily="34" charset="-34"/>
                          <a:ea typeface="+mn-ea"/>
                          <a:cs typeface="CordiaUPC" pitchFamily="34" charset="-34"/>
                        </a:rPr>
                        <a:t>( Million Baht)</a:t>
                      </a:r>
                      <a:endParaRPr lang="en-US" sz="10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w="6350" cap="flat" cmpd="sng" algn="ctr">
                      <a:solidFill>
                        <a:srgbClr val="00B0F0"/>
                      </a:solidFill>
                      <a:prstDash val="solid"/>
                      <a:round/>
                      <a:headEnd type="none" w="med" len="med"/>
                      <a:tailEnd type="none" w="med" len="med"/>
                    </a:lnT>
                    <a:lnB>
                      <a:noFill/>
                    </a:lnB>
                    <a:lnTlToBr>
                      <a:noFill/>
                    </a:lnTlToBr>
                    <a:lnBlToTr>
                      <a:noFill/>
                    </a:lnBlToTr>
                    <a:noFill/>
                  </a:tcPr>
                </a:tc>
                <a:tc hMerge="1">
                  <a:txBody>
                    <a:bodyPr/>
                    <a:lstStyle/>
                    <a:p>
                      <a:endParaRPr lang="th-TH"/>
                    </a:p>
                  </a:txBody>
                  <a:tcPr/>
                </a:tc>
              </a:tr>
              <a:tr h="524395">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ctr" fontAlgn="ctr"/>
                      <a:r>
                        <a:rPr lang="en-US" sz="1000" kern="1200" dirty="0" smtClean="0">
                          <a:solidFill>
                            <a:schemeClr val="tx1"/>
                          </a:solidFill>
                          <a:latin typeface="CordiaUPC" pitchFamily="34" charset="-34"/>
                          <a:ea typeface="+mn-ea"/>
                          <a:cs typeface="CordiaUPC" pitchFamily="34" charset="-34"/>
                        </a:rPr>
                        <a:t>Period</a:t>
                      </a:r>
                      <a:r>
                        <a:rPr lang="en-US" sz="1000" kern="1200" baseline="0" dirty="0" smtClean="0">
                          <a:solidFill>
                            <a:schemeClr val="tx1"/>
                          </a:solidFill>
                          <a:latin typeface="CordiaUPC" pitchFamily="34" charset="-34"/>
                          <a:ea typeface="+mn-ea"/>
                          <a:cs typeface="CordiaUPC" pitchFamily="34" charset="-34"/>
                        </a:rPr>
                        <a:t> </a:t>
                      </a:r>
                      <a:r>
                        <a:rPr lang="en-US" sz="1000" kern="1200" dirty="0" smtClean="0">
                          <a:solidFill>
                            <a:schemeClr val="tx1"/>
                          </a:solidFill>
                          <a:latin typeface="CordiaUPC" pitchFamily="34" charset="-34"/>
                          <a:ea typeface="+mn-ea"/>
                          <a:cs typeface="CordiaUPC" pitchFamily="34" charset="-34"/>
                        </a:rPr>
                        <a:t>ended </a:t>
                      </a:r>
                      <a:endParaRPr lang="th-TH" sz="1000" kern="1200" dirty="0" smtClean="0">
                        <a:solidFill>
                          <a:schemeClr val="tx1"/>
                        </a:solidFill>
                        <a:latin typeface="CordiaUPC" pitchFamily="34" charset="-34"/>
                        <a:ea typeface="+mn-ea"/>
                        <a:cs typeface="CordiaUPC" pitchFamily="34" charset="-34"/>
                      </a:endParaRPr>
                    </a:p>
                    <a:p>
                      <a:pPr algn="ctr" fontAlgn="ctr"/>
                      <a:r>
                        <a:rPr lang="th-TH" sz="1000" b="0" i="0" u="none" strike="noStrike" kern="1200" dirty="0" smtClean="0">
                          <a:solidFill>
                            <a:schemeClr val="tx1"/>
                          </a:solidFill>
                          <a:effectLst/>
                          <a:latin typeface="CordiaUPC" pitchFamily="34" charset="-34"/>
                          <a:ea typeface="+mn-ea"/>
                          <a:cs typeface="CordiaUPC" pitchFamily="34" charset="-34"/>
                        </a:rPr>
                        <a:t>31 </a:t>
                      </a:r>
                      <a:r>
                        <a:rPr lang="en-US" sz="1000" b="0" i="0" u="none" strike="noStrike" kern="1200" dirty="0" smtClean="0">
                          <a:solidFill>
                            <a:schemeClr val="tx1"/>
                          </a:solidFill>
                          <a:effectLst/>
                          <a:latin typeface="CordiaUPC" pitchFamily="34" charset="-34"/>
                          <a:ea typeface="+mn-ea"/>
                          <a:cs typeface="CordiaUPC" pitchFamily="34" charset="-34"/>
                        </a:rPr>
                        <a:t>Dec. 2015</a:t>
                      </a:r>
                      <a:endParaRPr lang="en-US" sz="10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ctr" fontAlgn="ctr"/>
                      <a:r>
                        <a:rPr lang="en-US" sz="1000" kern="1200" dirty="0" smtClean="0">
                          <a:solidFill>
                            <a:schemeClr val="tx1"/>
                          </a:solidFill>
                          <a:latin typeface="CordiaUPC" pitchFamily="34" charset="-34"/>
                          <a:ea typeface="+mn-ea"/>
                          <a:cs typeface="CordiaUPC" pitchFamily="34" charset="-34"/>
                        </a:rPr>
                        <a:t>Period ended </a:t>
                      </a:r>
                      <a:endParaRPr lang="th-TH" sz="1000" kern="1200" dirty="0" smtClean="0">
                        <a:solidFill>
                          <a:schemeClr val="tx1"/>
                        </a:solidFill>
                        <a:latin typeface="CordiaUPC" pitchFamily="34" charset="-34"/>
                        <a:ea typeface="+mn-ea"/>
                        <a:cs typeface="CordiaUPC" pitchFamily="34" charset="-34"/>
                      </a:endParaRPr>
                    </a:p>
                    <a:p>
                      <a:pPr algn="ctr" fontAlgn="ctr"/>
                      <a:r>
                        <a:rPr lang="th-TH" sz="1000" b="0" i="0" u="none" strike="noStrike" kern="1200" dirty="0" smtClean="0">
                          <a:solidFill>
                            <a:schemeClr val="tx1"/>
                          </a:solidFill>
                          <a:effectLst/>
                          <a:latin typeface="CordiaUPC" pitchFamily="34" charset="-34"/>
                          <a:ea typeface="+mn-ea"/>
                          <a:cs typeface="CordiaUPC" pitchFamily="34" charset="-34"/>
                        </a:rPr>
                        <a:t>31 </a:t>
                      </a:r>
                      <a:r>
                        <a:rPr lang="en-US" sz="1000" b="0" i="0" u="none" strike="noStrike" kern="1200" dirty="0" smtClean="0">
                          <a:solidFill>
                            <a:schemeClr val="tx1"/>
                          </a:solidFill>
                          <a:effectLst/>
                          <a:latin typeface="CordiaUPC" pitchFamily="34" charset="-34"/>
                          <a:ea typeface="+mn-ea"/>
                          <a:cs typeface="CordiaUPC" pitchFamily="34" charset="-34"/>
                        </a:rPr>
                        <a:t>Dec. 2016</a:t>
                      </a:r>
                      <a:endParaRPr lang="en-US" sz="1000" b="0" i="0" u="none" strike="noStrike" dirty="0">
                        <a:solidFill>
                          <a:schemeClr val="tx1"/>
                        </a:solidFill>
                        <a:effectLst/>
                        <a:latin typeface="CordiaUPC" pitchFamily="34" charset="-34"/>
                        <a:cs typeface="CordiaUPC" pitchFamily="34" charset="-34"/>
                      </a:endParaRPr>
                    </a:p>
                  </a:txBody>
                  <a:tcPr marL="28353" marR="28353" marT="0" marB="0" anchor="ctr" horzOverflow="overflow">
                    <a:lnL>
                      <a:noFill/>
                    </a:lnL>
                    <a:lnR>
                      <a:noFill/>
                    </a:lnR>
                    <a:lnT>
                      <a:noFill/>
                    </a:lnT>
                    <a:lnB w="6350" cap="flat" cmpd="sng" algn="ctr">
                      <a:solidFill>
                        <a:srgbClr val="00B0F0"/>
                      </a:solidFill>
                      <a:prstDash val="solid"/>
                      <a:round/>
                      <a:headEnd type="none" w="med" len="med"/>
                      <a:tailEnd type="none" w="med" len="med"/>
                    </a:lnB>
                    <a:lnTlToBr>
                      <a:noFill/>
                    </a:lnTlToBr>
                    <a:lnBlToTr>
                      <a:noFill/>
                    </a:lnBlToTr>
                    <a:noFill/>
                  </a:tcPr>
                </a:tc>
              </a:tr>
              <a:tr h="761999">
                <a:tc>
                  <a:txBody>
                    <a:bodyPr/>
                    <a:lstStyle/>
                    <a:p>
                      <a:pPr marL="111760" indent="-111760" algn="thaiDist">
                        <a:spcAft>
                          <a:spcPts val="0"/>
                        </a:spcAft>
                        <a:tabLst>
                          <a:tab pos="111760" algn="l"/>
                        </a:tabLst>
                      </a:pPr>
                      <a:r>
                        <a:rPr lang="th-TH" sz="1000" dirty="0" smtClean="0">
                          <a:latin typeface="CordiaUPC" pitchFamily="34" charset="-34"/>
                          <a:ea typeface="Cordia New"/>
                          <a:cs typeface="CordiaUPC" pitchFamily="34" charset="-34"/>
                        </a:rPr>
                        <a:t>1. </a:t>
                      </a:r>
                      <a:r>
                        <a:rPr lang="en-US" sz="1000" dirty="0" err="1" smtClean="0">
                          <a:latin typeface="CordiaUPC" pitchFamily="34" charset="-34"/>
                          <a:ea typeface="Cordia New"/>
                          <a:cs typeface="CordiaUPC" pitchFamily="34" charset="-34"/>
                        </a:rPr>
                        <a:t>Mr</a:t>
                      </a:r>
                      <a:r>
                        <a:rPr lang="en-US" sz="1000" dirty="0" smtClean="0">
                          <a:latin typeface="CordiaUPC" pitchFamily="34" charset="-34"/>
                          <a:ea typeface="Cordia New"/>
                          <a:cs typeface="CordiaUPC" pitchFamily="34" charset="-34"/>
                        </a:rPr>
                        <a:t> </a:t>
                      </a:r>
                      <a:r>
                        <a:rPr lang="en-US" sz="1000" dirty="0" err="1" smtClean="0">
                          <a:latin typeface="CordiaUPC" pitchFamily="34" charset="-34"/>
                          <a:ea typeface="Cordia New"/>
                          <a:cs typeface="CordiaUPC" pitchFamily="34" charset="-34"/>
                        </a:rPr>
                        <a:t>Pithep</a:t>
                      </a:r>
                      <a:r>
                        <a:rPr lang="en-US" sz="1000" dirty="0" smtClean="0">
                          <a:latin typeface="CordiaUPC" pitchFamily="34" charset="-34"/>
                          <a:ea typeface="Cordia New"/>
                          <a:cs typeface="CordiaUPC" pitchFamily="34" charset="-34"/>
                        </a:rPr>
                        <a:t> </a:t>
                      </a:r>
                      <a:r>
                        <a:rPr lang="en-US" sz="1000" dirty="0" err="1" smtClean="0">
                          <a:latin typeface="CordiaUPC" pitchFamily="34" charset="-34"/>
                          <a:ea typeface="Cordia New"/>
                          <a:cs typeface="CordiaUPC" pitchFamily="34" charset="-34"/>
                        </a:rPr>
                        <a:t>Chantarasereekul</a:t>
                      </a:r>
                      <a:r>
                        <a:rPr lang="en-US" sz="1000" dirty="0" smtClean="0">
                          <a:latin typeface="CordiaUPC" pitchFamily="34" charset="-34"/>
                          <a:ea typeface="Cordia New"/>
                          <a:cs typeface="CordiaUPC" pitchFamily="34" charset="-34"/>
                        </a:rPr>
                        <a:t> secured a bank loan for the company with </a:t>
                      </a:r>
                      <a:r>
                        <a:rPr lang="en-US" sz="1000" dirty="0" err="1" smtClean="0">
                          <a:latin typeface="CordiaUPC" pitchFamily="34" charset="-34"/>
                          <a:ea typeface="Cordia New"/>
                          <a:cs typeface="CordiaUPC" pitchFamily="34" charset="-34"/>
                        </a:rPr>
                        <a:t>Kbank</a:t>
                      </a:r>
                      <a:r>
                        <a:rPr lang="en-US" sz="1000" dirty="0" smtClean="0">
                          <a:latin typeface="CordiaUPC" pitchFamily="34" charset="-34"/>
                          <a:ea typeface="Cordia New"/>
                          <a:cs typeface="CordiaUPC" pitchFamily="34" charset="-34"/>
                        </a:rPr>
                        <a:t> PCL for an overdraft of 10 million baht. The secured short-term loan was in the form of a promissory note at the amount of 130 million baht, and a letter of guarantee at the amount of 130 million baht.</a:t>
                      </a:r>
                      <a:endParaRPr lang="en-US" sz="10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l">
                        <a:spcAft>
                          <a:spcPts val="0"/>
                        </a:spcAft>
                      </a:pPr>
                      <a:r>
                        <a:rPr lang="en-US" sz="900" dirty="0" smtClean="0">
                          <a:latin typeface="CordiaUPC" pitchFamily="34" charset="-34"/>
                          <a:ea typeface="Cordia New"/>
                          <a:cs typeface="CordiaUPC" pitchFamily="34" charset="-34"/>
                        </a:rPr>
                        <a:t>Mr. </a:t>
                      </a:r>
                      <a:r>
                        <a:rPr lang="en-US" sz="900" dirty="0" err="1" smtClean="0">
                          <a:latin typeface="CordiaUPC" pitchFamily="34" charset="-34"/>
                          <a:ea typeface="Cordia New"/>
                          <a:cs typeface="CordiaUPC" pitchFamily="34" charset="-34"/>
                        </a:rPr>
                        <a:t>Pithep</a:t>
                      </a:r>
                      <a:endParaRPr lang="en-US" sz="900" dirty="0" smtClean="0">
                        <a:latin typeface="CordiaUPC" pitchFamily="34" charset="-34"/>
                        <a:ea typeface="Cordia New"/>
                        <a:cs typeface="CordiaUPC" pitchFamily="34" charset="-34"/>
                      </a:endParaRPr>
                    </a:p>
                    <a:p>
                      <a:pPr algn="l">
                        <a:spcAft>
                          <a:spcPts val="0"/>
                        </a:spcAft>
                      </a:pPr>
                      <a:r>
                        <a:rPr lang="en-US" sz="900" dirty="0" err="1" smtClean="0">
                          <a:latin typeface="CordiaUPC" pitchFamily="34" charset="-34"/>
                          <a:ea typeface="Cordia New"/>
                          <a:cs typeface="CordiaUPC" pitchFamily="34" charset="-34"/>
                        </a:rPr>
                        <a:t>Chantarasereekul</a:t>
                      </a:r>
                      <a:endParaRPr lang="en-US" sz="9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marL="56515" indent="-34925" algn="just">
                        <a:spcAft>
                          <a:spcPts val="0"/>
                        </a:spcAft>
                      </a:pPr>
                      <a:r>
                        <a:rPr lang="en-US" sz="1000" dirty="0" smtClean="0">
                          <a:latin typeface="CordiaUPC" pitchFamily="34" charset="-34"/>
                          <a:ea typeface="Cordia New"/>
                          <a:cs typeface="CordiaUPC" pitchFamily="34" charset="-34"/>
                        </a:rPr>
                        <a:t>No fee</a:t>
                      </a:r>
                      <a:endParaRPr lang="en-US" sz="10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marL="56515" indent="-34925" algn="ctr">
                        <a:spcAft>
                          <a:spcPts val="0"/>
                        </a:spcAft>
                        <a:tabLst>
                          <a:tab pos="2743200" algn="ctr"/>
                          <a:tab pos="5486400" algn="r"/>
                          <a:tab pos="457200" algn="l"/>
                        </a:tabLst>
                      </a:pPr>
                      <a:r>
                        <a:rPr lang="th-TH" sz="1000" dirty="0">
                          <a:latin typeface="CordiaUPC" pitchFamily="34" charset="-34"/>
                          <a:ea typeface="Cordia New"/>
                          <a:cs typeface="CordiaUPC" pitchFamily="34" charset="-34"/>
                        </a:rPr>
                        <a:t>-</a:t>
                      </a:r>
                      <a:endParaRPr lang="en-US" sz="10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marL="56515" indent="-34925" algn="ctr">
                        <a:spcAft>
                          <a:spcPts val="0"/>
                        </a:spcAft>
                      </a:pPr>
                      <a:r>
                        <a:rPr lang="th-TH" sz="1000" dirty="0">
                          <a:latin typeface="CordiaUPC" pitchFamily="34" charset="-34"/>
                          <a:ea typeface="Cordia New"/>
                          <a:cs typeface="CordiaUPC" pitchFamily="34" charset="-34"/>
                        </a:rPr>
                        <a:t>-</a:t>
                      </a:r>
                      <a:endParaRPr lang="en-US" sz="10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r>
              <a:tr h="699196">
                <a:tc>
                  <a:txBody>
                    <a:bodyPr/>
                    <a:lstStyle/>
                    <a:p>
                      <a:pPr marL="111760" indent="-111760" algn="thaiDist">
                        <a:spcAft>
                          <a:spcPts val="0"/>
                        </a:spcAft>
                        <a:tabLst>
                          <a:tab pos="111760" algn="l"/>
                        </a:tabLst>
                      </a:pPr>
                      <a:r>
                        <a:rPr lang="th-TH" sz="1000" dirty="0" smtClean="0">
                          <a:latin typeface="CordiaUPC" pitchFamily="34" charset="-34"/>
                          <a:ea typeface="Cordia New"/>
                          <a:cs typeface="CordiaUPC" pitchFamily="34" charset="-34"/>
                        </a:rPr>
                        <a:t>2. </a:t>
                      </a:r>
                      <a:r>
                        <a:rPr lang="th-TH" sz="1000" dirty="0">
                          <a:latin typeface="CordiaUPC" pitchFamily="34" charset="-34"/>
                          <a:ea typeface="Cordia New"/>
                          <a:cs typeface="CordiaUPC" pitchFamily="34" charset="-34"/>
                        </a:rPr>
                        <a:t>	</a:t>
                      </a:r>
                      <a:r>
                        <a:rPr lang="en-US" sz="1000" dirty="0" err="1" smtClean="0">
                          <a:latin typeface="CordiaUPC" pitchFamily="34" charset="-34"/>
                          <a:ea typeface="Cordia New"/>
                          <a:cs typeface="CordiaUPC" pitchFamily="34" charset="-34"/>
                        </a:rPr>
                        <a:t>Mr</a:t>
                      </a:r>
                      <a:r>
                        <a:rPr lang="en-US" sz="1000" dirty="0" smtClean="0">
                          <a:latin typeface="CordiaUPC" pitchFamily="34" charset="-34"/>
                          <a:ea typeface="Cordia New"/>
                          <a:cs typeface="CordiaUPC" pitchFamily="34" charset="-34"/>
                        </a:rPr>
                        <a:t> </a:t>
                      </a:r>
                      <a:r>
                        <a:rPr lang="en-US" sz="1000" dirty="0" err="1" smtClean="0">
                          <a:latin typeface="CordiaUPC" pitchFamily="34" charset="-34"/>
                          <a:ea typeface="Cordia New"/>
                          <a:cs typeface="CordiaUPC" pitchFamily="34" charset="-34"/>
                        </a:rPr>
                        <a:t>Pichit</a:t>
                      </a:r>
                      <a:r>
                        <a:rPr lang="en-US" sz="1000" dirty="0" smtClean="0">
                          <a:latin typeface="CordiaUPC" pitchFamily="34" charset="-34"/>
                          <a:ea typeface="Cordia New"/>
                          <a:cs typeface="CordiaUPC" pitchFamily="34" charset="-34"/>
                        </a:rPr>
                        <a:t> </a:t>
                      </a:r>
                      <a:r>
                        <a:rPr lang="en-US" sz="1000" dirty="0" err="1" smtClean="0">
                          <a:latin typeface="CordiaUPC" pitchFamily="34" charset="-34"/>
                          <a:ea typeface="Cordia New"/>
                          <a:cs typeface="CordiaUPC" pitchFamily="34" charset="-34"/>
                        </a:rPr>
                        <a:t>Chantarasereekul</a:t>
                      </a:r>
                      <a:r>
                        <a:rPr lang="en-US" sz="1000" dirty="0" smtClean="0">
                          <a:latin typeface="CordiaUPC" pitchFamily="34" charset="-34"/>
                          <a:ea typeface="Cordia New"/>
                          <a:cs typeface="CordiaUPC" pitchFamily="34" charset="-34"/>
                        </a:rPr>
                        <a:t> secured a bank loan for the company with </a:t>
                      </a:r>
                      <a:r>
                        <a:rPr lang="en-US" sz="1000" dirty="0" err="1" smtClean="0">
                          <a:latin typeface="CordiaUPC" pitchFamily="34" charset="-34"/>
                          <a:ea typeface="Cordia New"/>
                          <a:cs typeface="CordiaUPC" pitchFamily="34" charset="-34"/>
                        </a:rPr>
                        <a:t>Kbank</a:t>
                      </a:r>
                      <a:r>
                        <a:rPr lang="en-US" sz="1000" dirty="0" smtClean="0">
                          <a:latin typeface="CordiaUPC" pitchFamily="34" charset="-34"/>
                          <a:ea typeface="Cordia New"/>
                          <a:cs typeface="CordiaUPC" pitchFamily="34" charset="-34"/>
                        </a:rPr>
                        <a:t> PCL. The secured loan was in the form of a promissory note at the amount of 80 million baht, and a letter of guarantee at the amount of 100 million baht.</a:t>
                      </a:r>
                      <a:endParaRPr lang="en-US" sz="10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algn="l">
                        <a:spcAft>
                          <a:spcPts val="0"/>
                        </a:spcAft>
                      </a:pPr>
                      <a:r>
                        <a:rPr lang="en-US" sz="900" dirty="0" smtClean="0">
                          <a:latin typeface="CordiaUPC" pitchFamily="34" charset="-34"/>
                          <a:ea typeface="Cordia New"/>
                          <a:cs typeface="CordiaUPC" pitchFamily="34" charset="-34"/>
                        </a:rPr>
                        <a:t>Mr. </a:t>
                      </a:r>
                      <a:r>
                        <a:rPr lang="en-US" sz="900" dirty="0" err="1" smtClean="0">
                          <a:latin typeface="CordiaUPC" pitchFamily="34" charset="-34"/>
                          <a:ea typeface="Cordia New"/>
                          <a:cs typeface="CordiaUPC" pitchFamily="34" charset="-34"/>
                        </a:rPr>
                        <a:t>Pichit</a:t>
                      </a:r>
                      <a:r>
                        <a:rPr lang="en-US" sz="900" baseline="0" dirty="0" smtClean="0">
                          <a:latin typeface="CordiaUPC" pitchFamily="34" charset="-34"/>
                          <a:ea typeface="Cordia New"/>
                          <a:cs typeface="CordiaUPC" pitchFamily="34" charset="-34"/>
                        </a:rPr>
                        <a:t> </a:t>
                      </a:r>
                      <a:r>
                        <a:rPr lang="en-US" sz="900" dirty="0" err="1" smtClean="0">
                          <a:latin typeface="CordiaUPC" pitchFamily="34" charset="-34"/>
                          <a:ea typeface="Cordia New"/>
                          <a:cs typeface="CordiaUPC" pitchFamily="34" charset="-34"/>
                        </a:rPr>
                        <a:t>Chantarasereekul</a:t>
                      </a:r>
                      <a:endParaRPr lang="en-US" sz="9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marL="56515" indent="-34925" algn="just">
                        <a:spcAft>
                          <a:spcPts val="0"/>
                        </a:spcAft>
                      </a:pPr>
                      <a:r>
                        <a:rPr lang="en-US" sz="1000" dirty="0" smtClean="0">
                          <a:latin typeface="CordiaUPC" pitchFamily="34" charset="-34"/>
                          <a:ea typeface="Cordia New"/>
                          <a:cs typeface="CordiaUPC" pitchFamily="34" charset="-34"/>
                        </a:rPr>
                        <a:t>No fee</a:t>
                      </a:r>
                      <a:endParaRPr lang="en-US" sz="10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marL="56515" indent="-34925" algn="ctr">
                        <a:spcAft>
                          <a:spcPts val="0"/>
                        </a:spcAft>
                      </a:pPr>
                      <a:r>
                        <a:rPr lang="th-TH" sz="1000" dirty="0">
                          <a:latin typeface="CordiaUPC" pitchFamily="34" charset="-34"/>
                          <a:ea typeface="Cordia New"/>
                          <a:cs typeface="CordiaUPC" pitchFamily="34" charset="-34"/>
                        </a:rPr>
                        <a:t>-</a:t>
                      </a:r>
                      <a:endParaRPr lang="en-US" sz="10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c>
                  <a:txBody>
                    <a:bodyPr/>
                    <a:lstStyle/>
                    <a:p>
                      <a:pPr marL="56515" indent="-34925" algn="ctr">
                        <a:spcAft>
                          <a:spcPts val="0"/>
                        </a:spcAft>
                      </a:pPr>
                      <a:r>
                        <a:rPr lang="th-TH" sz="1000" dirty="0">
                          <a:latin typeface="CordiaUPC" pitchFamily="34" charset="-34"/>
                          <a:ea typeface="Cordia New"/>
                          <a:cs typeface="CordiaUPC" pitchFamily="34" charset="-34"/>
                        </a:rPr>
                        <a:t>-</a:t>
                      </a:r>
                      <a:endParaRPr lang="en-US" sz="1000" dirty="0">
                        <a:latin typeface="CordiaUPC" pitchFamily="34" charset="-34"/>
                        <a:ea typeface="Cordia New"/>
                        <a:cs typeface="CordiaUPC" pitchFamily="34" charset="-34"/>
                      </a:endParaRPr>
                    </a:p>
                  </a:txBody>
                  <a:tcPr marL="68580" marR="68580" marT="0" marB="0">
                    <a:lnL>
                      <a:noFill/>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799"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53</a:t>
            </a:r>
            <a:endParaRPr lang="th-TH" sz="1200" b="1" dirty="0">
              <a:solidFill>
                <a:srgbClr val="0070C0"/>
              </a:solidFill>
              <a:latin typeface="Cordia New" pitchFamily="34" charset="-34"/>
              <a:cs typeface="Cordia New" pitchFamily="34" charset="-34"/>
            </a:endParaRPr>
          </a:p>
        </p:txBody>
      </p:sp>
      <p:sp>
        <p:nvSpPr>
          <p:cNvPr id="7" name="TextBox 6"/>
          <p:cNvSpPr txBox="1"/>
          <p:nvPr/>
        </p:nvSpPr>
        <p:spPr>
          <a:xfrm>
            <a:off x="451404" y="523846"/>
            <a:ext cx="6001932" cy="7109639"/>
          </a:xfrm>
          <a:prstGeom prst="rect">
            <a:avLst/>
          </a:prstGeom>
          <a:noFill/>
        </p:spPr>
        <p:txBody>
          <a:bodyPr wrap="square" rtlCol="0">
            <a:spAutoFit/>
          </a:bodyPr>
          <a:lstStyle/>
          <a:p>
            <a:pPr algn="thaiDist"/>
            <a:r>
              <a:rPr lang="en-US" sz="1200" dirty="0" smtClean="0">
                <a:latin typeface="CordiaUPC" pitchFamily="34" charset="-34"/>
                <a:cs typeface="CordiaUPC" pitchFamily="34" charset="-34"/>
              </a:rPr>
              <a:t> </a:t>
            </a:r>
            <a:r>
              <a:rPr lang="en-US" sz="1200" b="1" dirty="0" smtClean="0">
                <a:latin typeface="CordiaUPC" pitchFamily="34" charset="-34"/>
                <a:cs typeface="CordiaUPC" pitchFamily="34" charset="-34"/>
              </a:rPr>
              <a:t>Necessary and Reasonable of the Related Party Transactions</a:t>
            </a:r>
            <a:endParaRPr lang="en-US" sz="1200" dirty="0" smtClean="0">
              <a:latin typeface="CordiaUPC" pitchFamily="34" charset="-34"/>
              <a:cs typeface="CordiaUPC" pitchFamily="34" charset="-34"/>
            </a:endParaRPr>
          </a:p>
          <a:p>
            <a:r>
              <a:rPr lang="en-US" sz="1200" i="1" dirty="0" smtClean="0">
                <a:latin typeface="CordiaUPC" pitchFamily="34" charset="-34"/>
                <a:cs typeface="CordiaUPC" pitchFamily="34" charset="-34"/>
              </a:rPr>
              <a:t>1. Leases and Assets leased out Transactions</a:t>
            </a:r>
            <a:endParaRPr lang="en-US" sz="1200" dirty="0" smtClean="0">
              <a:latin typeface="CordiaUPC" pitchFamily="34" charset="-34"/>
              <a:cs typeface="CordiaUPC" pitchFamily="34" charset="-34"/>
            </a:endParaRPr>
          </a:p>
          <a:p>
            <a:pPr algn="just">
              <a:tabLst>
                <a:tab pos="361950" algn="l"/>
              </a:tabLst>
            </a:pPr>
            <a:r>
              <a:rPr lang="en-US" sz="1200" dirty="0" smtClean="0">
                <a:latin typeface="CordiaUPC" pitchFamily="34" charset="-34"/>
                <a:cs typeface="CordiaUPC" pitchFamily="34" charset="-34"/>
              </a:rPr>
              <a:t>	1.1 The Company rented the building for being Service Center from Siam Nissan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Company Limited and allowed Siam Nissan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Company Limited rented some part of the building for distributing Nissan Cars.  The both buildings located in the same area in Rama III Road.  The Company owns the right of the lease space in front of the main road and Siam Nissan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Company Limited owns the right of the lease space at the back side.  Later on the Company has expanded the business therefore the Company additional rented the back space to be Service Center and Siam Nissan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Company Limited rented some part of the front space to be Showroom with the fair price which can be compared with the rental space of the offices nearby.  The Company is necessary to do this transaction because this agreement occurred before the Company is listed in the Stock of Exchange of Thailand. </a:t>
            </a:r>
          </a:p>
          <a:p>
            <a:pPr algn="just">
              <a:tabLst>
                <a:tab pos="361950" algn="l"/>
              </a:tabLst>
            </a:pPr>
            <a:r>
              <a:rPr lang="en-US" sz="1200" dirty="0" smtClean="0">
                <a:latin typeface="CordiaUPC" pitchFamily="34" charset="-34"/>
                <a:cs typeface="CordiaUPC" pitchFamily="34" charset="-34"/>
              </a:rPr>
              <a:t>	 The agreement notified that the Company will use the land in the front side for construction office building and Siam Nissan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Company Limited will use the land at the back side for construction repairing cars service center.  Later on the Company has expanded the business, the Company has addition used the office space at the back side for customer services area.  Therefore the Company rented that space from Siam Nissan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Company Limited and in the meantime Siam Nissan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Company Limited</a:t>
            </a:r>
            <a:r>
              <a:rPr lang="th-TH" sz="1200" dirty="0" smtClean="0">
                <a:latin typeface="CordiaUPC" pitchFamily="34" charset="-34"/>
                <a:cs typeface="CordiaUPC" pitchFamily="34" charset="-34"/>
              </a:rPr>
              <a:t> </a:t>
            </a:r>
            <a:r>
              <a:rPr lang="en-US" sz="1200" dirty="0" smtClean="0">
                <a:latin typeface="CordiaUPC" pitchFamily="34" charset="-34"/>
                <a:cs typeface="CordiaUPC" pitchFamily="34" charset="-34"/>
              </a:rPr>
              <a:t>rented the front side to be used for parking areas of selling cars for the showroom of Nissan Car distributors.  This is the consequence from the past agreement and will continue throughout 10 years agreement and ended at 31 March 2015. </a:t>
            </a:r>
            <a:r>
              <a:rPr lang="en-US" sz="1200" dirty="0">
                <a:latin typeface="CordiaUPC" pitchFamily="34" charset="-34"/>
                <a:cs typeface="CordiaUPC" pitchFamily="34" charset="-34"/>
              </a:rPr>
              <a:t>However there is extended this agreement and will end on Feb. </a:t>
            </a:r>
            <a:r>
              <a:rPr lang="en-US" sz="1200" dirty="0" smtClean="0">
                <a:latin typeface="CordiaUPC" pitchFamily="34" charset="-34"/>
                <a:cs typeface="CordiaUPC" pitchFamily="34" charset="-34"/>
              </a:rPr>
              <a:t>2021.</a:t>
            </a:r>
            <a:endParaRPr lang="th-TH" sz="1200" dirty="0">
              <a:solidFill>
                <a:srgbClr val="000000"/>
              </a:solidFill>
              <a:latin typeface="CordiaUPC" panose="020B0304020202020204" pitchFamily="34" charset="-34"/>
              <a:cs typeface="CordiaUPC" panose="020B0304020202020204" pitchFamily="34" charset="-34"/>
            </a:endParaRPr>
          </a:p>
          <a:p>
            <a:pPr marL="0" lvl="1" algn="thaiDist"/>
            <a:r>
              <a:rPr lang="th-TH" sz="1200" dirty="0" smtClean="0">
                <a:latin typeface="CordiaUPC" pitchFamily="34" charset="-34"/>
                <a:cs typeface="CordiaUPC" pitchFamily="34" charset="-34"/>
              </a:rPr>
              <a:t> </a:t>
            </a:r>
            <a:r>
              <a:rPr lang="en-US" sz="1200" dirty="0" smtClean="0">
                <a:latin typeface="CordiaUPC" pitchFamily="34" charset="-34"/>
                <a:cs typeface="CordiaUPC" pitchFamily="34" charset="-34"/>
              </a:rPr>
              <a:t>1.2 Subsidiary leased land to be </a:t>
            </a:r>
            <a:r>
              <a:rPr lang="en-US" sz="1200" dirty="0" err="1" smtClean="0">
                <a:latin typeface="CordiaUPC" pitchFamily="34" charset="-34"/>
                <a:cs typeface="CordiaUPC" pitchFamily="34" charset="-34"/>
              </a:rPr>
              <a:t>Toyotasure</a:t>
            </a:r>
            <a:r>
              <a:rPr lang="en-US" sz="1200" dirty="0" smtClean="0">
                <a:latin typeface="CordiaUPC" pitchFamily="34" charset="-34"/>
                <a:cs typeface="CordiaUPC" pitchFamily="34" charset="-34"/>
              </a:rPr>
              <a:t>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Showroom, Sri </a:t>
            </a:r>
            <a:r>
              <a:rPr lang="en-US" sz="1200" dirty="0" err="1" smtClean="0">
                <a:latin typeface="CordiaUPC" pitchFamily="34" charset="-34"/>
                <a:cs typeface="CordiaUPC" pitchFamily="34" charset="-34"/>
              </a:rPr>
              <a:t>Nakarin</a:t>
            </a:r>
            <a:r>
              <a:rPr lang="en-US" sz="1200" dirty="0" smtClean="0">
                <a:latin typeface="CordiaUPC" pitchFamily="34" charset="-34"/>
                <a:cs typeface="CordiaUPC" pitchFamily="34" charset="-34"/>
              </a:rPr>
              <a:t> Branch and the branch office.  And this subsidiary leases some part of land to </a:t>
            </a:r>
            <a:r>
              <a:rPr lang="en-US" sz="1200" dirty="0" err="1" smtClean="0">
                <a:latin typeface="CordiaUPC" pitchFamily="34" charset="-34"/>
                <a:cs typeface="CordiaUPC" pitchFamily="34" charset="-34"/>
              </a:rPr>
              <a:t>Carloft</a:t>
            </a:r>
            <a:r>
              <a:rPr lang="en-US" sz="1200" dirty="0" smtClean="0">
                <a:latin typeface="CordiaUPC" pitchFamily="34" charset="-34"/>
                <a:cs typeface="CordiaUPC" pitchFamily="34" charset="-34"/>
              </a:rPr>
              <a:t> Auto Import Co., Ltd. for being showroom for selling imported cars.  Both of buildings are located in the same area on Sri </a:t>
            </a:r>
            <a:r>
              <a:rPr lang="en-US" sz="1200" dirty="0" err="1" smtClean="0">
                <a:latin typeface="CordiaUPC" pitchFamily="34" charset="-34"/>
                <a:cs typeface="CordiaUPC" pitchFamily="34" charset="-34"/>
              </a:rPr>
              <a:t>Nakarin</a:t>
            </a:r>
            <a:r>
              <a:rPr lang="en-US" sz="1200" dirty="0" smtClean="0">
                <a:latin typeface="CordiaUPC" pitchFamily="34" charset="-34"/>
                <a:cs typeface="CordiaUPC" pitchFamily="34" charset="-34"/>
              </a:rPr>
              <a:t> Road and the rental revenue are under the agreed upon.  Such related parties are responsible for utilities expenses and common area management charges.</a:t>
            </a:r>
          </a:p>
          <a:p>
            <a:pPr algn="just"/>
            <a:endParaRPr lang="en-US" sz="1200" dirty="0" smtClean="0">
              <a:latin typeface="CordiaUPC" pitchFamily="34" charset="-34"/>
              <a:cs typeface="CordiaUPC" pitchFamily="34" charset="-34"/>
            </a:endParaRPr>
          </a:p>
          <a:p>
            <a:pPr algn="just"/>
            <a:r>
              <a:rPr lang="en-US" sz="1200" i="1" dirty="0" smtClean="0">
                <a:latin typeface="CordiaUPC" pitchFamily="34" charset="-34"/>
                <a:cs typeface="CordiaUPC" pitchFamily="34" charset="-34"/>
              </a:rPr>
              <a:t>2.  Purchasing Assets Transactions</a:t>
            </a:r>
            <a:endParaRPr lang="en-US" sz="1200" dirty="0" smtClean="0">
              <a:latin typeface="CordiaUPC" pitchFamily="34" charset="-34"/>
              <a:cs typeface="CordiaUPC" pitchFamily="34" charset="-34"/>
            </a:endParaRPr>
          </a:p>
          <a:p>
            <a:pPr algn="just">
              <a:tabLst>
                <a:tab pos="361950" algn="l"/>
              </a:tabLst>
            </a:pPr>
            <a:r>
              <a:rPr lang="en-US" sz="1200" dirty="0" smtClean="0">
                <a:latin typeface="CordiaUPC" pitchFamily="34" charset="-34"/>
                <a:cs typeface="CordiaUPC" pitchFamily="34" charset="-34"/>
              </a:rPr>
              <a:t>	 The Company purchased cars, auto parts and tools from Siam Nissan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Company Limited and Toyota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Company Limited for its business operation with the fair price which can be compared to other distributors.  In the future, if there is the addition related party transactions of purchasing assets, the Company will assign the Audit Committee to consider the price whether this transactions is needed and reasonable in order to be the highest benefits to the Company and shareholders.  The Company expects that these related transactions will occur again because the Company has the policy for customer to select the brand of the cars while the Company will allow other distributors to propose the price for competition.  The distributor that offers the best package will be selected.</a:t>
            </a:r>
          </a:p>
          <a:p>
            <a:r>
              <a:rPr lang="en-US" sz="1200" i="1" dirty="0">
                <a:latin typeface="CordiaUPC" pitchFamily="34" charset="-34"/>
                <a:cs typeface="CordiaUPC" pitchFamily="34" charset="-34"/>
              </a:rPr>
              <a:t>3. Guarantee for loan from banks transactions</a:t>
            </a:r>
          </a:p>
          <a:p>
            <a:pPr algn="just">
              <a:tabLst>
                <a:tab pos="361950" algn="l"/>
              </a:tabLst>
            </a:pPr>
            <a:r>
              <a:rPr lang="en-US" sz="1200" dirty="0" err="1" smtClean="0">
                <a:latin typeface="CordiaUPC" pitchFamily="34" charset="-34"/>
                <a:cs typeface="CordiaUPC" pitchFamily="34" charset="-34"/>
              </a:rPr>
              <a:t>Mr</a:t>
            </a:r>
            <a:r>
              <a:rPr lang="en-US" sz="1200" dirty="0" smtClean="0">
                <a:latin typeface="CordiaUPC" pitchFamily="34" charset="-34"/>
                <a:cs typeface="CordiaUPC" pitchFamily="34" charset="-34"/>
              </a:rPr>
              <a:t> </a:t>
            </a:r>
            <a:r>
              <a:rPr lang="en-US" sz="1200" dirty="0">
                <a:latin typeface="CordiaUPC" pitchFamily="34" charset="-34"/>
                <a:cs typeface="CordiaUPC" pitchFamily="34" charset="-34"/>
              </a:rPr>
              <a:t>.</a:t>
            </a:r>
            <a:r>
              <a:rPr lang="en-US" sz="1200" dirty="0" err="1">
                <a:latin typeface="CordiaUPC" pitchFamily="34" charset="-34"/>
                <a:cs typeface="CordiaUPC" pitchFamily="34" charset="-34"/>
              </a:rPr>
              <a:t>Pithep</a:t>
            </a:r>
            <a:r>
              <a:rPr lang="en-US" sz="1200" dirty="0">
                <a:latin typeface="CordiaUPC" pitchFamily="34" charset="-34"/>
                <a:cs typeface="CordiaUPC" pitchFamily="34" charset="-34"/>
              </a:rPr>
              <a:t> </a:t>
            </a:r>
            <a:r>
              <a:rPr lang="en-US" sz="1200" dirty="0" err="1">
                <a:latin typeface="CordiaUPC" pitchFamily="34" charset="-34"/>
                <a:cs typeface="CordiaUPC" pitchFamily="34" charset="-34"/>
              </a:rPr>
              <a:t>Chantarasereekul</a:t>
            </a:r>
            <a:r>
              <a:rPr lang="th-TH" sz="1200" dirty="0">
                <a:latin typeface="CordiaUPC" pitchFamily="34" charset="-34"/>
                <a:cs typeface="CordiaUPC" pitchFamily="34" charset="-34"/>
              </a:rPr>
              <a:t> </a:t>
            </a:r>
            <a:r>
              <a:rPr lang="en-US" sz="1200" dirty="0" smtClean="0">
                <a:latin typeface="CordiaUPC" pitchFamily="34" charset="-34"/>
                <a:cs typeface="CordiaUPC" pitchFamily="34" charset="-34"/>
              </a:rPr>
              <a:t>and </a:t>
            </a:r>
            <a:r>
              <a:rPr lang="en-US" sz="1200" dirty="0" err="1" smtClean="0">
                <a:latin typeface="CordiaUPC" pitchFamily="34" charset="-34"/>
                <a:cs typeface="CordiaUPC" pitchFamily="34" charset="-34"/>
              </a:rPr>
              <a:t>Mr.Pichit</a:t>
            </a:r>
            <a:r>
              <a:rPr lang="en-US" sz="1200" dirty="0" smtClean="0">
                <a:latin typeface="CordiaUPC" pitchFamily="34" charset="-34"/>
                <a:cs typeface="CordiaUPC" pitchFamily="34" charset="-34"/>
              </a:rPr>
              <a:t> </a:t>
            </a:r>
            <a:r>
              <a:rPr lang="en-US" sz="1200" dirty="0" err="1" smtClean="0">
                <a:latin typeface="CordiaUPC" pitchFamily="34" charset="-34"/>
                <a:cs typeface="CordiaUPC" pitchFamily="34" charset="-34"/>
              </a:rPr>
              <a:t>Chantarasereekul</a:t>
            </a:r>
            <a:r>
              <a:rPr lang="en-US" sz="1200" dirty="0" smtClean="0">
                <a:latin typeface="CordiaUPC" pitchFamily="34" charset="-34"/>
                <a:cs typeface="CordiaUPC" pitchFamily="34" charset="-34"/>
              </a:rPr>
              <a:t> are </a:t>
            </a:r>
            <a:r>
              <a:rPr lang="en-US" sz="1200" dirty="0">
                <a:latin typeface="CordiaUPC" pitchFamily="34" charset="-34"/>
                <a:cs typeface="CordiaUPC" pitchFamily="34" charset="-34"/>
              </a:rPr>
              <a:t>the guarantors for the short-term loans and long-term loans from the Commercial Banks with no fees charged.  The Company has the necessary to have the capital for business operations therefore the major shareholders group has to support this borrowing from the Commercial Banks.  The Company will operate in the fair deal if the guarantee fee charged is involved.  The Company will use the fair and competitive price with market which this price has to be approved by the resolution from the Audit committee.  However, the major shareholders group has the policy to support the borrowing with no fees charged.</a:t>
            </a:r>
          </a:p>
          <a:p>
            <a:pPr algn="just">
              <a:tabLst>
                <a:tab pos="361950" algn="l"/>
              </a:tabLst>
            </a:pPr>
            <a:endParaRPr lang="en-US" sz="1200" dirty="0" smtClean="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23845"/>
            <a:ext cx="5857916" cy="2893100"/>
          </a:xfrm>
          <a:prstGeom prst="rect">
            <a:avLst/>
          </a:prstGeom>
          <a:noFill/>
        </p:spPr>
        <p:txBody>
          <a:bodyPr wrap="square" rtlCol="0">
            <a:spAutoFit/>
          </a:bodyPr>
          <a:lstStyle/>
          <a:p>
            <a:r>
              <a:rPr lang="en-US" sz="1400" b="1" dirty="0" smtClean="0">
                <a:latin typeface="CordiaUPC" pitchFamily="34" charset="-34"/>
                <a:cs typeface="CordiaUPC" pitchFamily="34" charset="-34"/>
              </a:rPr>
              <a:t>Measures </a:t>
            </a:r>
            <a:r>
              <a:rPr lang="en-US" sz="1400" b="1" dirty="0">
                <a:latin typeface="CordiaUPC" pitchFamily="34" charset="-34"/>
                <a:cs typeface="CordiaUPC" pitchFamily="34" charset="-34"/>
              </a:rPr>
              <a:t>and Procedures of Transaction Approval</a:t>
            </a:r>
            <a:endParaRPr lang="en-US" sz="1400" dirty="0">
              <a:latin typeface="CordiaUPC" pitchFamily="34" charset="-34"/>
              <a:cs typeface="CordiaUPC" pitchFamily="34" charset="-34"/>
            </a:endParaRPr>
          </a:p>
          <a:p>
            <a:r>
              <a:rPr lang="en-US" sz="1400" dirty="0">
                <a:latin typeface="CordiaUPC" pitchFamily="34" charset="-34"/>
                <a:cs typeface="CordiaUPC" pitchFamily="34" charset="-34"/>
              </a:rPr>
              <a:t> </a:t>
            </a:r>
          </a:p>
          <a:p>
            <a:r>
              <a:rPr lang="en-US" sz="1400" dirty="0">
                <a:latin typeface="CordiaUPC" pitchFamily="34" charset="-34"/>
                <a:cs typeface="CordiaUPC" pitchFamily="34" charset="-34"/>
              </a:rPr>
              <a:t>The company has laid out a set of measures and procedures of transaction approval by disallowing the company’s executives and stakeholders into the approvals of transaction. The company has appointed the Audit Committee to take part and give professional opinions on the appropriateness of each transaction. As for the policy of transaction-making between the company and person(s) with possibility of conflict of interest, the company shall clearly designate transaction detail, price, and related conditions so that the Audit Committee can verify and disclose such information in the actual financial remarks. The company also set the code of conducts in transaction-making for normal business operation as follow:</a:t>
            </a:r>
          </a:p>
          <a:p>
            <a:r>
              <a:rPr lang="en-US" sz="1400" dirty="0">
                <a:latin typeface="CordiaUPC" pitchFamily="34" charset="-34"/>
                <a:cs typeface="CordiaUPC" pitchFamily="34" charset="-34"/>
              </a:rPr>
              <a:t> </a:t>
            </a:r>
          </a:p>
          <a:p>
            <a:r>
              <a:rPr lang="en-US" sz="1400" dirty="0">
                <a:latin typeface="CordiaUPC" pitchFamily="34" charset="-34"/>
                <a:cs typeface="CordiaUPC" pitchFamily="34" charset="-34"/>
              </a:rPr>
              <a:t>1) Trade transaction under normal business operation with general trade conditions</a:t>
            </a:r>
          </a:p>
          <a:p>
            <a:r>
              <a:rPr lang="en-US" sz="1400" dirty="0">
                <a:latin typeface="CordiaUPC" pitchFamily="34" charset="-34"/>
                <a:cs typeface="CordiaUPC" pitchFamily="34" charset="-34"/>
              </a:rPr>
              <a:t> </a:t>
            </a:r>
          </a:p>
          <a:p>
            <a:r>
              <a:rPr lang="en-US" sz="1400" i="1" dirty="0">
                <a:latin typeface="CordiaUPC" pitchFamily="34" charset="-34"/>
                <a:cs typeface="CordiaUPC" pitchFamily="34" charset="-34"/>
              </a:rPr>
              <a:t>Limitation of Financial Amount in Long-Term Lease </a:t>
            </a:r>
            <a:r>
              <a:rPr lang="en-US" sz="1400" i="1" dirty="0" smtClean="0">
                <a:latin typeface="CordiaUPC" pitchFamily="34" charset="-34"/>
                <a:cs typeface="CordiaUPC" pitchFamily="34" charset="-34"/>
              </a:rPr>
              <a:t>Agreements</a:t>
            </a:r>
            <a:endParaRPr lang="th-TH" sz="1400" dirty="0" smtClean="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68799"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54</a:t>
            </a:r>
            <a:endParaRPr lang="th-TH" sz="1200" b="1" dirty="0">
              <a:solidFill>
                <a:srgbClr val="0070C0"/>
              </a:solidFill>
              <a:latin typeface="Cordia New" pitchFamily="34" charset="-34"/>
              <a:cs typeface="Cordia New" pitchFamily="34" charset="-34"/>
            </a:endParaRPr>
          </a:p>
        </p:txBody>
      </p:sp>
      <p:graphicFrame>
        <p:nvGraphicFramePr>
          <p:cNvPr id="8" name="Table 1"/>
          <p:cNvGraphicFramePr>
            <a:graphicFrameLocks noGrp="1"/>
          </p:cNvGraphicFramePr>
          <p:nvPr>
            <p:extLst>
              <p:ext uri="{D42A27DB-BD31-4B8C-83A1-F6EECF244321}">
                <p14:modId xmlns:p14="http://schemas.microsoft.com/office/powerpoint/2010/main" val="3918721672"/>
              </p:ext>
            </p:extLst>
          </p:nvPr>
        </p:nvGraphicFramePr>
        <p:xfrm>
          <a:off x="529015" y="3416945"/>
          <a:ext cx="6166422" cy="2659810"/>
        </p:xfrm>
        <a:graphic>
          <a:graphicData uri="http://schemas.openxmlformats.org/drawingml/2006/table">
            <a:tbl>
              <a:tblPr firstRow="1" firstCol="1" bandRow="1">
                <a:tableStyleId>{5C22544A-7EE6-4342-B048-85BDC9FD1C3A}</a:tableStyleId>
              </a:tblPr>
              <a:tblGrid>
                <a:gridCol w="2317529"/>
                <a:gridCol w="1793419"/>
                <a:gridCol w="2055474"/>
              </a:tblGrid>
              <a:tr h="208851">
                <a:tc rowSpan="2">
                  <a:txBody>
                    <a:bodyPr/>
                    <a:lstStyle/>
                    <a:p>
                      <a:pPr algn="ctr">
                        <a:lnSpc>
                          <a:spcPct val="115000"/>
                        </a:lnSpc>
                        <a:spcAft>
                          <a:spcPts val="0"/>
                        </a:spcAft>
                      </a:pPr>
                      <a:r>
                        <a:rPr lang="en-US" sz="1100" b="0" dirty="0">
                          <a:solidFill>
                            <a:schemeClr val="tx1"/>
                          </a:solidFill>
                          <a:effectLst/>
                          <a:latin typeface="CordiaUPC" pitchFamily="34" charset="-34"/>
                          <a:cs typeface="CordiaUPC" pitchFamily="34" charset="-34"/>
                        </a:rPr>
                        <a:t>Limitation of Financial Amount</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gridSpan="2">
                  <a:txBody>
                    <a:bodyPr/>
                    <a:lstStyle/>
                    <a:p>
                      <a:pPr algn="ctr">
                        <a:lnSpc>
                          <a:spcPct val="115000"/>
                        </a:lnSpc>
                        <a:spcAft>
                          <a:spcPts val="0"/>
                        </a:spcAft>
                      </a:pPr>
                      <a:r>
                        <a:rPr lang="en-US" sz="1100" b="0" dirty="0" err="1">
                          <a:solidFill>
                            <a:schemeClr val="tx1"/>
                          </a:solidFill>
                          <a:effectLst/>
                          <a:latin typeface="CordiaUPC" pitchFamily="34" charset="-34"/>
                          <a:cs typeface="CordiaUPC" pitchFamily="34" charset="-34"/>
                        </a:rPr>
                        <a:t>Authorised</a:t>
                      </a:r>
                      <a:r>
                        <a:rPr lang="en-US" sz="1100" b="0" dirty="0">
                          <a:solidFill>
                            <a:schemeClr val="tx1"/>
                          </a:solidFill>
                          <a:effectLst/>
                          <a:latin typeface="CordiaUPC" pitchFamily="34" charset="-34"/>
                          <a:cs typeface="CordiaUPC" pitchFamily="34" charset="-34"/>
                        </a:rPr>
                        <a:t> Person in Normal Trade Transaction</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hMerge="1">
                  <a:txBody>
                    <a:bodyPr/>
                    <a:lstStyle/>
                    <a:p>
                      <a:endParaRPr lang="th-TH"/>
                    </a:p>
                  </a:txBody>
                  <a:tcPr/>
                </a:tc>
              </a:tr>
              <a:tr h="349211">
                <a:tc vMerge="1">
                  <a:txBody>
                    <a:bodyPr/>
                    <a:lstStyle/>
                    <a:p>
                      <a:endParaRPr lang="th-TH"/>
                    </a:p>
                  </a:txBody>
                  <a:tcPr/>
                </a:tc>
                <a:tc>
                  <a:txBody>
                    <a:bodyPr/>
                    <a:lstStyle/>
                    <a:p>
                      <a:pPr algn="ctr">
                        <a:lnSpc>
                          <a:spcPct val="115000"/>
                        </a:lnSpc>
                        <a:spcAft>
                          <a:spcPts val="0"/>
                        </a:spcAft>
                      </a:pPr>
                      <a:r>
                        <a:rPr lang="en-US" sz="1100" b="0" dirty="0">
                          <a:solidFill>
                            <a:schemeClr val="tx1"/>
                          </a:solidFill>
                          <a:effectLst/>
                          <a:latin typeface="CordiaUPC" pitchFamily="34" charset="-34"/>
                          <a:cs typeface="CordiaUPC" pitchFamily="34" charset="-34"/>
                        </a:rPr>
                        <a:t>Transaction with Third-Party</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15000"/>
                        </a:lnSpc>
                        <a:spcAft>
                          <a:spcPts val="0"/>
                        </a:spcAft>
                      </a:pPr>
                      <a:r>
                        <a:rPr lang="en-US" sz="1100" b="0" dirty="0">
                          <a:solidFill>
                            <a:schemeClr val="tx1"/>
                          </a:solidFill>
                          <a:effectLst/>
                          <a:latin typeface="CordiaUPC" pitchFamily="34" charset="-34"/>
                          <a:cs typeface="CordiaUPC" pitchFamily="34" charset="-34"/>
                        </a:rPr>
                        <a:t>Transaction with Person with Conflict of Interest</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349211">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Less than 3 million baht</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Senior Managers for Marketing and Legal Affairs</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Senior Managers for Marketing and Legal Affairs</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noFill/>
                  </a:tcPr>
                </a:tc>
              </a:tr>
              <a:tr h="349211">
                <a:tc>
                  <a:txBody>
                    <a:bodyPr/>
                    <a:lstStyle/>
                    <a:p>
                      <a:pPr algn="l">
                        <a:lnSpc>
                          <a:spcPct val="115000"/>
                        </a:lnSpc>
                        <a:spcAft>
                          <a:spcPts val="0"/>
                        </a:spcAft>
                      </a:pPr>
                      <a:r>
                        <a:rPr lang="en-US" sz="1100" b="0">
                          <a:solidFill>
                            <a:schemeClr val="tx1"/>
                          </a:solidFill>
                          <a:effectLst/>
                          <a:latin typeface="CordiaUPC" pitchFamily="34" charset="-34"/>
                          <a:cs typeface="CordiaUPC" pitchFamily="34" charset="-34"/>
                        </a:rPr>
                        <a:t>More than 3 million baht to less than 6 million baht</a:t>
                      </a:r>
                      <a:endParaRPr lang="en-US" sz="900" b="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Senior Vice President for Business Supports</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Senior Vice President for Business Supports</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r>
              <a:tr h="208851">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More than 6 million baht to less than 20 million baht</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Vice President</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Vice President</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r>
              <a:tr h="208851">
                <a:tc>
                  <a:txBody>
                    <a:bodyPr/>
                    <a:lstStyle/>
                    <a:p>
                      <a:pPr algn="l">
                        <a:lnSpc>
                          <a:spcPct val="115000"/>
                        </a:lnSpc>
                        <a:spcAft>
                          <a:spcPts val="0"/>
                        </a:spcAft>
                      </a:pPr>
                      <a:r>
                        <a:rPr lang="en-US" sz="1100" b="0">
                          <a:solidFill>
                            <a:schemeClr val="tx1"/>
                          </a:solidFill>
                          <a:effectLst/>
                          <a:latin typeface="CordiaUPC" pitchFamily="34" charset="-34"/>
                          <a:cs typeface="CordiaUPC" pitchFamily="34" charset="-34"/>
                        </a:rPr>
                        <a:t>More than 20 million baht to less than 50 million baht</a:t>
                      </a:r>
                      <a:endParaRPr lang="en-US" sz="900" b="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Managing Director</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Board of Directors</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r>
              <a:tr h="349211">
                <a:tc>
                  <a:txBody>
                    <a:bodyPr/>
                    <a:lstStyle/>
                    <a:p>
                      <a:pPr algn="l">
                        <a:lnSpc>
                          <a:spcPct val="115000"/>
                        </a:lnSpc>
                        <a:spcAft>
                          <a:spcPts val="0"/>
                        </a:spcAft>
                      </a:pPr>
                      <a:r>
                        <a:rPr lang="en-US" sz="1100" b="0">
                          <a:solidFill>
                            <a:schemeClr val="tx1"/>
                          </a:solidFill>
                          <a:effectLst/>
                          <a:latin typeface="CordiaUPC" pitchFamily="34" charset="-34"/>
                          <a:cs typeface="CordiaUPC" pitchFamily="34" charset="-34"/>
                        </a:rPr>
                        <a:t>More than 50 million baht to less than 100 million baht</a:t>
                      </a:r>
                      <a:endParaRPr lang="en-US" sz="900" b="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Executive Committee</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Board of Directors</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r>
              <a:tr h="208851">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More than 100 million baht</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Board of Directors</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noFill/>
                  </a:tcPr>
                </a:tc>
                <a:tc>
                  <a:txBody>
                    <a:bodyPr/>
                    <a:lstStyle/>
                    <a:p>
                      <a:pPr algn="l">
                        <a:lnSpc>
                          <a:spcPct val="115000"/>
                        </a:lnSpc>
                        <a:spcAft>
                          <a:spcPts val="0"/>
                        </a:spcAft>
                      </a:pPr>
                      <a:r>
                        <a:rPr lang="en-US" sz="1100" b="0" dirty="0">
                          <a:solidFill>
                            <a:schemeClr val="tx1"/>
                          </a:solidFill>
                          <a:effectLst/>
                          <a:latin typeface="CordiaUPC" pitchFamily="34" charset="-34"/>
                          <a:cs typeface="CordiaUPC" pitchFamily="34" charset="-34"/>
                        </a:rPr>
                        <a:t>Board of Directors</a:t>
                      </a:r>
                      <a:endParaRPr lang="en-US" sz="9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B w="12700" cap="flat" cmpd="sng" algn="ctr">
                      <a:solidFill>
                        <a:srgbClr val="00B0F0"/>
                      </a:solidFill>
                      <a:prstDash val="solid"/>
                      <a:round/>
                      <a:headEnd type="none" w="med" len="med"/>
                      <a:tailEnd type="none" w="med" len="med"/>
                    </a:lnB>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62904732"/>
              </p:ext>
            </p:extLst>
          </p:nvPr>
        </p:nvGraphicFramePr>
        <p:xfrm>
          <a:off x="500043" y="6249144"/>
          <a:ext cx="6175413" cy="2975610"/>
        </p:xfrm>
        <a:graphic>
          <a:graphicData uri="http://schemas.openxmlformats.org/drawingml/2006/table">
            <a:tbl>
              <a:tblPr firstRow="1" firstCol="1" bandRow="1">
                <a:tableStyleId>{5C22544A-7EE6-4342-B048-85BDC9FD1C3A}</a:tableStyleId>
              </a:tblPr>
              <a:tblGrid>
                <a:gridCol w="2086576"/>
                <a:gridCol w="99148"/>
                <a:gridCol w="1935418"/>
                <a:gridCol w="2054271"/>
              </a:tblGrid>
              <a:tr h="137931">
                <a:tc rowSpan="2">
                  <a:txBody>
                    <a:bodyPr/>
                    <a:lstStyle/>
                    <a:p>
                      <a:pPr algn="ctr">
                        <a:lnSpc>
                          <a:spcPct val="100000"/>
                        </a:lnSpc>
                        <a:spcAft>
                          <a:spcPts val="0"/>
                        </a:spcAft>
                      </a:pPr>
                      <a:r>
                        <a:rPr lang="en-US" sz="1100" b="0" dirty="0">
                          <a:solidFill>
                            <a:schemeClr val="tx1"/>
                          </a:solidFill>
                          <a:effectLst/>
                          <a:latin typeface="CordiaUPC" pitchFamily="34" charset="-34"/>
                          <a:cs typeface="CordiaUPC" pitchFamily="34" charset="-34"/>
                        </a:rPr>
                        <a:t>Financial Amount</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00000"/>
                        </a:lnSpc>
                        <a:spcAft>
                          <a:spcPts val="0"/>
                        </a:spcAft>
                      </a:pP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gridSpan="2">
                  <a:txBody>
                    <a:bodyPr/>
                    <a:lstStyle/>
                    <a:p>
                      <a:pPr algn="ctr">
                        <a:lnSpc>
                          <a:spcPct val="100000"/>
                        </a:lnSpc>
                        <a:spcAft>
                          <a:spcPts val="0"/>
                        </a:spcAft>
                      </a:pPr>
                      <a:r>
                        <a:rPr lang="en-US" sz="1100" b="0" dirty="0" err="1">
                          <a:solidFill>
                            <a:schemeClr val="tx1"/>
                          </a:solidFill>
                          <a:effectLst/>
                          <a:latin typeface="CordiaUPC" pitchFamily="34" charset="-34"/>
                          <a:cs typeface="CordiaUPC" pitchFamily="34" charset="-34"/>
                        </a:rPr>
                        <a:t>Authorised</a:t>
                      </a:r>
                      <a:r>
                        <a:rPr lang="en-US" sz="1100" b="0" dirty="0">
                          <a:solidFill>
                            <a:schemeClr val="tx1"/>
                          </a:solidFill>
                          <a:effectLst/>
                          <a:latin typeface="CordiaUPC" pitchFamily="34" charset="-34"/>
                          <a:cs typeface="CordiaUPC" pitchFamily="34" charset="-34"/>
                        </a:rPr>
                        <a:t> Person in Normal Trade Transaction</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hMerge="1">
                  <a:txBody>
                    <a:bodyPr/>
                    <a:lstStyle/>
                    <a:p>
                      <a:endParaRPr lang="th-TH"/>
                    </a:p>
                  </a:txBody>
                  <a:tcPr/>
                </a:tc>
              </a:tr>
              <a:tr h="194558">
                <a:tc vMerge="1">
                  <a:txBody>
                    <a:bodyPr/>
                    <a:lstStyle/>
                    <a:p>
                      <a:endParaRPr lang="th-TH"/>
                    </a:p>
                  </a:txBody>
                  <a:tcPr/>
                </a:tc>
                <a:tc>
                  <a:txBody>
                    <a:bodyPr/>
                    <a:lstStyle/>
                    <a:p>
                      <a:pPr algn="ctr">
                        <a:lnSpc>
                          <a:spcPct val="100000"/>
                        </a:lnSpc>
                        <a:spcAft>
                          <a:spcPts val="0"/>
                        </a:spcAft>
                      </a:pP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00000"/>
                        </a:lnSpc>
                        <a:spcAft>
                          <a:spcPts val="0"/>
                        </a:spcAft>
                      </a:pPr>
                      <a:r>
                        <a:rPr lang="en-US" sz="1100" b="0" dirty="0">
                          <a:solidFill>
                            <a:schemeClr val="tx1"/>
                          </a:solidFill>
                          <a:effectLst/>
                          <a:latin typeface="CordiaUPC" pitchFamily="34" charset="-34"/>
                          <a:cs typeface="CordiaUPC" pitchFamily="34" charset="-34"/>
                        </a:rPr>
                        <a:t>Transaction with Third-Party</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00000"/>
                        </a:lnSpc>
                        <a:spcAft>
                          <a:spcPts val="0"/>
                        </a:spcAft>
                      </a:pPr>
                      <a:r>
                        <a:rPr lang="en-US" sz="1100" b="0" dirty="0">
                          <a:solidFill>
                            <a:schemeClr val="tx1"/>
                          </a:solidFill>
                          <a:effectLst/>
                          <a:latin typeface="CordiaUPC" pitchFamily="34" charset="-34"/>
                          <a:cs typeface="CordiaUPC" pitchFamily="34" charset="-34"/>
                        </a:rPr>
                        <a:t>Transaction with Person with Conflict of Interest</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137931">
                <a:tc>
                  <a:txBody>
                    <a:bodyPr/>
                    <a:lstStyle/>
                    <a:p>
                      <a:pPr algn="ctr">
                        <a:lnSpc>
                          <a:spcPct val="100000"/>
                        </a:lnSpc>
                        <a:spcAft>
                          <a:spcPts val="0"/>
                        </a:spcAft>
                      </a:pP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noFill/>
                  </a:tcPr>
                </a:tc>
                <a:tc>
                  <a:txBody>
                    <a:bodyPr/>
                    <a:lstStyle/>
                    <a:p>
                      <a:pPr algn="ctr">
                        <a:lnSpc>
                          <a:spcPct val="100000"/>
                        </a:lnSpc>
                        <a:spcAft>
                          <a:spcPts val="0"/>
                        </a:spcAft>
                      </a:pP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noFill/>
                  </a:tcPr>
                </a:tc>
                <a:tc>
                  <a:txBody>
                    <a:bodyPr/>
                    <a:lstStyle/>
                    <a:p>
                      <a:pPr algn="ctr">
                        <a:lnSpc>
                          <a:spcPct val="100000"/>
                        </a:lnSpc>
                        <a:spcAft>
                          <a:spcPts val="0"/>
                        </a:spcAft>
                      </a:pP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noFill/>
                  </a:tcPr>
                </a:tc>
                <a:tc>
                  <a:txBody>
                    <a:bodyPr/>
                    <a:lstStyle/>
                    <a:p>
                      <a:pPr algn="ctr">
                        <a:lnSpc>
                          <a:spcPct val="100000"/>
                        </a:lnSpc>
                        <a:spcAft>
                          <a:spcPts val="0"/>
                        </a:spcAft>
                      </a:pP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noFill/>
                  </a:tcPr>
                </a:tc>
              </a:tr>
              <a:tr h="0">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Less than 3 million baht</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Administration Manager and Vice President for Business Supports</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Administration Manager and Vice President for Business Supports</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r>
              <a:tr h="235294">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More than 3 million baht to less than 6 million baht</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Vice President for Business Supports</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Vice President for Business Supports</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r>
              <a:tr h="235294">
                <a:tc>
                  <a:txBody>
                    <a:bodyPr/>
                    <a:lstStyle/>
                    <a:p>
                      <a:pPr>
                        <a:lnSpc>
                          <a:spcPct val="100000"/>
                        </a:lnSpc>
                        <a:spcAft>
                          <a:spcPts val="0"/>
                        </a:spcAft>
                      </a:pPr>
                      <a:r>
                        <a:rPr lang="en-US" sz="1100" b="0">
                          <a:solidFill>
                            <a:schemeClr val="tx1"/>
                          </a:solidFill>
                          <a:effectLst/>
                          <a:latin typeface="CordiaUPC" pitchFamily="34" charset="-34"/>
                          <a:cs typeface="CordiaUPC" pitchFamily="34" charset="-34"/>
                        </a:rPr>
                        <a:t>More than 6 million baht to less than 20 million baht</a:t>
                      </a: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Vice President</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Vice President</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r>
              <a:tr h="235294">
                <a:tc>
                  <a:txBody>
                    <a:bodyPr/>
                    <a:lstStyle/>
                    <a:p>
                      <a:pPr>
                        <a:lnSpc>
                          <a:spcPct val="100000"/>
                        </a:lnSpc>
                        <a:spcAft>
                          <a:spcPts val="0"/>
                        </a:spcAft>
                      </a:pPr>
                      <a:r>
                        <a:rPr lang="en-US" sz="1100" b="0">
                          <a:solidFill>
                            <a:schemeClr val="tx1"/>
                          </a:solidFill>
                          <a:effectLst/>
                          <a:latin typeface="CordiaUPC" pitchFamily="34" charset="-34"/>
                          <a:cs typeface="CordiaUPC" pitchFamily="34" charset="-34"/>
                        </a:rPr>
                        <a:t>More than 20 million baht to less than 50 million baht</a:t>
                      </a: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Managing Director</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Executive Committee</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r>
              <a:tr h="235294">
                <a:tc>
                  <a:txBody>
                    <a:bodyPr/>
                    <a:lstStyle/>
                    <a:p>
                      <a:pPr>
                        <a:lnSpc>
                          <a:spcPct val="100000"/>
                        </a:lnSpc>
                        <a:spcAft>
                          <a:spcPts val="0"/>
                        </a:spcAft>
                      </a:pPr>
                      <a:r>
                        <a:rPr lang="en-US" sz="1100" b="0">
                          <a:solidFill>
                            <a:schemeClr val="tx1"/>
                          </a:solidFill>
                          <a:effectLst/>
                          <a:latin typeface="CordiaUPC" pitchFamily="34" charset="-34"/>
                          <a:cs typeface="CordiaUPC" pitchFamily="34" charset="-34"/>
                        </a:rPr>
                        <a:t>More than 50 million baht to less than 100 million baht</a:t>
                      </a: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c>
                  <a:txBody>
                    <a:bodyPr/>
                    <a:lstStyle/>
                    <a:p>
                      <a:pPr>
                        <a:lnSpc>
                          <a:spcPct val="100000"/>
                        </a:lnSpc>
                        <a:spcAft>
                          <a:spcPts val="0"/>
                        </a:spcAft>
                      </a:pPr>
                      <a:r>
                        <a:rPr lang="en-US" sz="1100" b="0">
                          <a:solidFill>
                            <a:schemeClr val="tx1"/>
                          </a:solidFill>
                          <a:effectLst/>
                          <a:latin typeface="CordiaUPC" pitchFamily="34" charset="-34"/>
                          <a:cs typeface="CordiaUPC" pitchFamily="34" charset="-34"/>
                        </a:rPr>
                        <a:t>Executive Committee</a:t>
                      </a: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Board of Directors</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noFill/>
                  </a:tcPr>
                </a:tc>
              </a:tr>
              <a:tr h="137931">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More than 100 million baht</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noFill/>
                  </a:tcPr>
                </a:tc>
                <a:tc>
                  <a:txBody>
                    <a:bodyPr/>
                    <a:lstStyle/>
                    <a:p>
                      <a:pPr>
                        <a:lnSpc>
                          <a:spcPct val="100000"/>
                        </a:lnSpc>
                        <a:spcAft>
                          <a:spcPts val="0"/>
                        </a:spcAft>
                      </a:pPr>
                      <a:endParaRPr lang="en-US" sz="1100" b="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B w="12700" cap="flat" cmpd="sng" algn="ctr">
                      <a:solidFill>
                        <a:srgbClr val="00B0F0"/>
                      </a:solidFill>
                      <a:prstDash val="solid"/>
                      <a:round/>
                      <a:headEnd type="none" w="med" len="med"/>
                      <a:tailEnd type="none" w="med" len="med"/>
                    </a:lnB>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Board of Directors</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noFill/>
                  </a:tcPr>
                </a:tc>
                <a:tc>
                  <a:txBody>
                    <a:bodyPr/>
                    <a:lstStyle/>
                    <a:p>
                      <a:pPr>
                        <a:lnSpc>
                          <a:spcPct val="100000"/>
                        </a:lnSpc>
                        <a:spcAft>
                          <a:spcPts val="0"/>
                        </a:spcAft>
                      </a:pPr>
                      <a:r>
                        <a:rPr lang="en-US" sz="1100" b="0" dirty="0">
                          <a:solidFill>
                            <a:schemeClr val="tx1"/>
                          </a:solidFill>
                          <a:effectLst/>
                          <a:latin typeface="CordiaUPC" pitchFamily="34" charset="-34"/>
                          <a:cs typeface="CordiaUPC" pitchFamily="34" charset="-34"/>
                        </a:rPr>
                        <a:t>Board of Directors</a:t>
                      </a:r>
                      <a:endParaRPr lang="en-US" sz="1100" b="0" dirty="0">
                        <a:solidFill>
                          <a:schemeClr val="tx1"/>
                        </a:solidFill>
                        <a:effectLst/>
                        <a:latin typeface="CordiaUPC" pitchFamily="34" charset="-34"/>
                        <a:ea typeface="Calibri"/>
                        <a:cs typeface="CordiaUPC" pitchFamily="34" charset="-34"/>
                      </a:endParaRPr>
                    </a:p>
                  </a:txBody>
                  <a:tcPr marL="32385" marR="34925" marT="34925" marB="34925" anchor="ctr">
                    <a:lnL w="12700" cap="flat" cmpd="sng" algn="ctr">
                      <a:solidFill>
                        <a:srgbClr val="00B0F0"/>
                      </a:solidFill>
                      <a:prstDash val="solid"/>
                      <a:round/>
                      <a:headEnd type="none" w="med" len="med"/>
                      <a:tailEnd type="none" w="med" len="med"/>
                    </a:lnL>
                    <a:lnB w="12700" cap="flat" cmpd="sng" algn="ctr">
                      <a:solidFill>
                        <a:srgbClr val="00B0F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23845"/>
            <a:ext cx="5857916" cy="2462213"/>
          </a:xfrm>
          <a:prstGeom prst="rect">
            <a:avLst/>
          </a:prstGeom>
          <a:noFill/>
        </p:spPr>
        <p:txBody>
          <a:bodyPr wrap="square" rtlCol="0">
            <a:spAutoFit/>
          </a:bodyPr>
          <a:lstStyle/>
          <a:p>
            <a:pPr lvl="0" algn="thaiDist"/>
            <a:endParaRPr lang="th-TH" sz="1400" i="1" dirty="0" smtClean="0">
              <a:latin typeface="Cordia New" pitchFamily="34" charset="-34"/>
              <a:cs typeface="Cordia New" pitchFamily="34" charset="-34"/>
            </a:endParaRPr>
          </a:p>
          <a:p>
            <a:pPr algn="thaiDist"/>
            <a:r>
              <a:rPr lang="en-US" sz="1400" dirty="0" smtClean="0">
                <a:latin typeface="CordiaUPC" pitchFamily="34" charset="-34"/>
                <a:cs typeface="CordiaUPC" pitchFamily="34" charset="-34"/>
              </a:rPr>
              <a:t>2</a:t>
            </a:r>
            <a:r>
              <a:rPr lang="en-US" sz="1400" dirty="0">
                <a:latin typeface="CordiaUPC" pitchFamily="34" charset="-34"/>
                <a:cs typeface="CordiaUPC" pitchFamily="34" charset="-34"/>
              </a:rPr>
              <a:t>) Trade transactions under normal business operations and business supports activity without trade conditions; or other transactions out of the company’s business areas.</a:t>
            </a:r>
          </a:p>
          <a:p>
            <a:pPr algn="thaiDist"/>
            <a:r>
              <a:rPr lang="en-US" sz="1400" dirty="0">
                <a:latin typeface="CordiaUPC" pitchFamily="34" charset="-34"/>
                <a:cs typeface="CordiaUPC" pitchFamily="34" charset="-34"/>
              </a:rPr>
              <a:t> </a:t>
            </a:r>
          </a:p>
          <a:p>
            <a:pPr algn="thaiDist"/>
            <a:r>
              <a:rPr lang="en-US" sz="1400" dirty="0">
                <a:latin typeface="CordiaUPC" pitchFamily="34" charset="-34"/>
                <a:cs typeface="CordiaUPC" pitchFamily="34" charset="-34"/>
              </a:rPr>
              <a:t>The company shall </a:t>
            </a:r>
            <a:r>
              <a:rPr lang="en-US" sz="1400" dirty="0" err="1">
                <a:latin typeface="CordiaUPC" pitchFamily="34" charset="-34"/>
                <a:cs typeface="CordiaUPC" pitchFamily="34" charset="-34"/>
              </a:rPr>
              <a:t>organise</a:t>
            </a:r>
            <a:r>
              <a:rPr lang="en-US" sz="1400" dirty="0">
                <a:latin typeface="CordiaUPC" pitchFamily="34" charset="-34"/>
                <a:cs typeface="CordiaUPC" pitchFamily="34" charset="-34"/>
              </a:rPr>
              <a:t> a meeting of Audit Committee to conduct preliminary approval prior to the transaction-making, and </a:t>
            </a:r>
            <a:r>
              <a:rPr lang="en-US" sz="1400" dirty="0" err="1">
                <a:latin typeface="CordiaUPC" pitchFamily="34" charset="-34"/>
                <a:cs typeface="CordiaUPC" pitchFamily="34" charset="-34"/>
              </a:rPr>
              <a:t>organise</a:t>
            </a:r>
            <a:r>
              <a:rPr lang="en-US" sz="1400" dirty="0">
                <a:latin typeface="CordiaUPC" pitchFamily="34" charset="-34"/>
                <a:cs typeface="CordiaUPC" pitchFamily="34" charset="-34"/>
              </a:rPr>
              <a:t> an approval session through a meeting of the Board of Directors and the Audit Committee to ensure fair approval of transaction-making with appropriate pricing policy where certain Board of Directors with conflict of interest are not allowed to vote in the meeting. If the Audit Committee is found to not have the suitable capability to consider or approve certain transactions, the company shall hire an independent expert to give professional opinions on the transaction in question to the Audit Committee, Members of the Board of Directors, or shareholders accordingly.</a:t>
            </a: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95376" y="9442800"/>
            <a:ext cx="277640" cy="246221"/>
          </a:xfrm>
          <a:prstGeom prst="rect">
            <a:avLst/>
          </a:prstGeom>
          <a:noFill/>
        </p:spPr>
        <p:txBody>
          <a:bodyPr wrap="none" rtlCol="0">
            <a:spAutoFit/>
          </a:bodyPr>
          <a:lstStyle/>
          <a:p>
            <a:pPr algn="ctr"/>
            <a:r>
              <a:rPr lang="th-TH" sz="1000" b="1" dirty="0" smtClean="0">
                <a:solidFill>
                  <a:srgbClr val="0070C0"/>
                </a:solidFill>
                <a:latin typeface="Cordia New" pitchFamily="34" charset="-34"/>
                <a:cs typeface="Cordia New" pitchFamily="34" charset="-34"/>
              </a:rPr>
              <a:t>55</a:t>
            </a:r>
            <a:endParaRPr lang="th-TH" sz="1200" b="1" dirty="0">
              <a:solidFill>
                <a:srgbClr val="0070C0"/>
              </a:solidFill>
              <a:latin typeface="Cordia New" pitchFamily="34" charset="-34"/>
              <a:cs typeface="Cordia New" pitchFamily="34" charset="-34"/>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23844"/>
            <a:ext cx="5857916" cy="2462213"/>
          </a:xfrm>
          <a:prstGeom prst="rect">
            <a:avLst/>
          </a:prstGeom>
          <a:noFill/>
        </p:spPr>
        <p:txBody>
          <a:bodyPr wrap="square" rtlCol="0">
            <a:spAutoFit/>
          </a:bodyPr>
          <a:lstStyle/>
          <a:p>
            <a:pPr algn="thaiDist"/>
            <a:r>
              <a:rPr lang="en-US" sz="1400" b="1" dirty="0" smtClean="0">
                <a:latin typeface="CordiaUPC" pitchFamily="34" charset="-34"/>
                <a:cs typeface="CordiaUPC" pitchFamily="34" charset="-34"/>
              </a:rPr>
              <a:t>Policy </a:t>
            </a:r>
            <a:r>
              <a:rPr lang="en-US" sz="1400" b="1" dirty="0">
                <a:latin typeface="CordiaUPC" pitchFamily="34" charset="-34"/>
                <a:cs typeface="CordiaUPC" pitchFamily="34" charset="-34"/>
              </a:rPr>
              <a:t>and Trends of Future Transactions</a:t>
            </a:r>
            <a:endParaRPr lang="en-US" sz="1400" dirty="0">
              <a:latin typeface="CordiaUPC" pitchFamily="34" charset="-34"/>
              <a:cs typeface="CordiaUPC" pitchFamily="34" charset="-34"/>
            </a:endParaRPr>
          </a:p>
          <a:p>
            <a:pPr algn="thaiDist"/>
            <a:r>
              <a:rPr lang="en-US" sz="1400" dirty="0">
                <a:latin typeface="CordiaUPC" pitchFamily="34" charset="-34"/>
                <a:cs typeface="CordiaUPC" pitchFamily="34" charset="-34"/>
              </a:rPr>
              <a:t> </a:t>
            </a:r>
          </a:p>
          <a:p>
            <a:pPr algn="thaiDist"/>
            <a:r>
              <a:rPr lang="en-US" sz="1400" dirty="0">
                <a:latin typeface="CordiaUPC" pitchFamily="34" charset="-34"/>
                <a:cs typeface="CordiaUPC" pitchFamily="34" charset="-34"/>
              </a:rPr>
              <a:t>The company has laid out a set of policy for future transactions by setting rules and regulations according to the actual trade in market prices comparable to prices quoted by third party. The company shall involve the Audit Committee or independent experts in the consideration to ensure reasonable prices and appropriateness of the transaction for the sake of transparency, in line with the good governance policy.</a:t>
            </a:r>
          </a:p>
          <a:p>
            <a:pPr algn="thaiDist"/>
            <a:r>
              <a:rPr lang="en-US" sz="1400" dirty="0">
                <a:latin typeface="CordiaUPC" pitchFamily="34" charset="-34"/>
                <a:cs typeface="CordiaUPC" pitchFamily="34" charset="-34"/>
              </a:rPr>
              <a:t> </a:t>
            </a:r>
          </a:p>
          <a:p>
            <a:pPr algn="thaiDist"/>
            <a:r>
              <a:rPr lang="en-US" sz="1400" dirty="0">
                <a:latin typeface="CordiaUPC" pitchFamily="34" charset="-34"/>
                <a:cs typeface="CordiaUPC" pitchFamily="34" charset="-34"/>
              </a:rPr>
              <a:t>As for future transactions, the company shall conduct according to the laws, decrees, or announcements on securities and exchange constituted by the Stock Exchange of Thailand. The company shall also conduct in compliance with the regulations about disclosure of transaction and the sources and targets of funds which are considered prominent assets of the company or the subsidiary company</a:t>
            </a:r>
            <a:r>
              <a:rPr lang="en-US" sz="1400" dirty="0" smtClean="0">
                <a:latin typeface="CordiaUPC" pitchFamily="34" charset="-34"/>
                <a:cs typeface="CordiaUPC" pitchFamily="34" charset="-34"/>
              </a:rPr>
              <a:t>.</a:t>
            </a:r>
            <a:endParaRPr lang="en-US" sz="1400" dirty="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56</a:t>
            </a:r>
            <a:endParaRPr lang="th-TH" sz="1200" b="1" dirty="0">
              <a:solidFill>
                <a:srgbClr val="0070C0"/>
              </a:solidFill>
              <a:latin typeface="Cordia New" pitchFamily="34" charset="-34"/>
              <a:cs typeface="Cordia New" pitchFamily="34" charset="-34"/>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522" y="3440832"/>
            <a:ext cx="40909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6" name="TextBox 5"/>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57</a:t>
            </a:r>
            <a:endParaRPr lang="th-TH" sz="1200" b="1" dirty="0">
              <a:solidFill>
                <a:srgbClr val="0070C0"/>
              </a:solidFill>
              <a:latin typeface="Cordia New" pitchFamily="34" charset="-34"/>
              <a:cs typeface="Cordia New" pitchFamily="34" charset="-34"/>
            </a:endParaRPr>
          </a:p>
        </p:txBody>
      </p:sp>
      <p:graphicFrame>
        <p:nvGraphicFramePr>
          <p:cNvPr id="8" name="ตาราง 7"/>
          <p:cNvGraphicFramePr>
            <a:graphicFrameLocks noGrp="1"/>
          </p:cNvGraphicFramePr>
          <p:nvPr>
            <p:extLst>
              <p:ext uri="{D42A27DB-BD31-4B8C-83A1-F6EECF244321}">
                <p14:modId xmlns:p14="http://schemas.microsoft.com/office/powerpoint/2010/main" val="3157508715"/>
              </p:ext>
            </p:extLst>
          </p:nvPr>
        </p:nvGraphicFramePr>
        <p:xfrm>
          <a:off x="459491" y="1136577"/>
          <a:ext cx="5896258" cy="6823298"/>
        </p:xfrm>
        <a:graphic>
          <a:graphicData uri="http://schemas.openxmlformats.org/drawingml/2006/table">
            <a:tbl>
              <a:tblPr/>
              <a:tblGrid>
                <a:gridCol w="1845997"/>
                <a:gridCol w="765117"/>
                <a:gridCol w="619381"/>
                <a:gridCol w="716538"/>
                <a:gridCol w="537403"/>
                <a:gridCol w="719574"/>
                <a:gridCol w="692248"/>
              </a:tblGrid>
              <a:tr h="173217">
                <a:tc>
                  <a:txBody>
                    <a:bodyPr/>
                    <a:lstStyle/>
                    <a:p>
                      <a:pPr algn="l" fontAlgn="b"/>
                      <a:endParaRPr lang="th-TH" sz="1200" b="0" i="0" u="none" strike="noStrike" dirty="0">
                        <a:effectLst/>
                        <a:latin typeface="Arial"/>
                      </a:endParaRPr>
                    </a:p>
                  </a:txBody>
                  <a:tcPr marL="8882" marR="8882" marT="8882" marB="0" anchor="b">
                    <a:lnL>
                      <a:noFill/>
                    </a:lnL>
                    <a:lnR>
                      <a:noFill/>
                    </a:lnR>
                    <a:lnT w="12700" cap="flat" cmpd="sng" algn="ctr">
                      <a:solidFill>
                        <a:srgbClr val="00B0F0"/>
                      </a:solidFill>
                      <a:prstDash val="solid"/>
                      <a:round/>
                      <a:headEnd type="none" w="med" len="med"/>
                      <a:tailEnd type="none" w="med" len="med"/>
                    </a:lnT>
                    <a:lnB>
                      <a:noFill/>
                    </a:lnB>
                  </a:tcPr>
                </a:tc>
                <a:tc gridSpan="6">
                  <a:txBody>
                    <a:bodyPr/>
                    <a:lstStyle/>
                    <a:p>
                      <a:pPr algn="ctr" rtl="0" fontAlgn="t"/>
                      <a:r>
                        <a:rPr lang="en-US" sz="1200" b="1" i="0" u="none" strike="noStrike" dirty="0" smtClean="0">
                          <a:solidFill>
                            <a:srgbClr val="000000"/>
                          </a:solidFill>
                          <a:latin typeface="CordiaUPC" pitchFamily="34" charset="-34"/>
                          <a:cs typeface="CordiaUPC" pitchFamily="34" charset="-34"/>
                        </a:rPr>
                        <a:t>Consolidated Financial Statements </a:t>
                      </a:r>
                      <a:endParaRPr lang="en-US" sz="1200" b="1" i="0" u="none" strike="noStrike" dirty="0">
                        <a:solidFill>
                          <a:srgbClr val="000000"/>
                        </a:solidFill>
                        <a:latin typeface="CordiaUPC" pitchFamily="34" charset="-34"/>
                        <a:cs typeface="CordiaUPC" pitchFamily="34" charset="-34"/>
                      </a:endParaRPr>
                    </a:p>
                  </a:txBody>
                  <a:tcPr marL="8882" marR="8882" marT="8882" marB="0" anchor="ctr">
                    <a:lnL>
                      <a:noFill/>
                    </a:lnL>
                    <a:lnR>
                      <a:noFill/>
                    </a:lnR>
                    <a:lnT w="12700" cap="flat" cmpd="sng" algn="ctr">
                      <a:solidFill>
                        <a:srgbClr val="00B0F0"/>
                      </a:solidFill>
                      <a:prstDash val="solid"/>
                      <a:round/>
                      <a:headEnd type="none" w="med" len="med"/>
                      <a:tailEnd type="none" w="med" len="med"/>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dirty="0"/>
                    </a:p>
                  </a:txBody>
                  <a:tcPr marL="8882" marR="8882" marT="8882" marB="0" anchor="b">
                    <a:lnL>
                      <a:noFill/>
                    </a:lnL>
                    <a:lnR>
                      <a:noFill/>
                    </a:lnR>
                    <a:lnT w="12700" cap="flat" cmpd="sng" algn="ctr">
                      <a:solidFill>
                        <a:srgbClr val="00B0F0"/>
                      </a:solidFill>
                      <a:prstDash val="solid"/>
                      <a:round/>
                      <a:headEnd type="none" w="med" len="med"/>
                      <a:tailEnd type="none" w="med" len="med"/>
                    </a:lnT>
                    <a:lnB>
                      <a:noFill/>
                    </a:lnB>
                  </a:tcPr>
                </a:tc>
                <a:tc hMerge="1">
                  <a:txBody>
                    <a:bodyPr/>
                    <a:lstStyle/>
                    <a:p>
                      <a:endParaRPr lang="th-TH" dirty="0"/>
                    </a:p>
                  </a:txBody>
                  <a:tcPr marL="8882" marR="8882" marT="8882" marB="0" anchor="b">
                    <a:lnL>
                      <a:noFill/>
                    </a:lnL>
                    <a:lnR>
                      <a:noFill/>
                    </a:lnR>
                    <a:lnT w="12700" cap="flat" cmpd="sng" algn="ctr">
                      <a:solidFill>
                        <a:srgbClr val="00B0F0"/>
                      </a:solidFill>
                      <a:prstDash val="solid"/>
                      <a:round/>
                      <a:headEnd type="none" w="med" len="med"/>
                      <a:tailEnd type="none" w="med" len="med"/>
                    </a:lnT>
                    <a:lnB>
                      <a:noFill/>
                    </a:lnB>
                  </a:tcPr>
                </a:tc>
              </a:tr>
              <a:tr h="173217">
                <a:tc>
                  <a:txBody>
                    <a:bodyPr/>
                    <a:lstStyle/>
                    <a:p>
                      <a:pPr algn="ctr" rtl="0" fontAlgn="ctr"/>
                      <a:r>
                        <a:rPr lang="th-TH" sz="1200" b="1" i="0" u="none" strike="noStrike">
                          <a:solidFill>
                            <a:srgbClr val="000000"/>
                          </a:solidFill>
                          <a:effectLst/>
                          <a:latin typeface="Cordia New"/>
                        </a:rPr>
                        <a:t>รายการ</a:t>
                      </a:r>
                    </a:p>
                  </a:txBody>
                  <a:tcPr marL="8882" marR="8882" marT="8882"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1" i="0" u="none" strike="noStrike">
                          <a:solidFill>
                            <a:srgbClr val="000000"/>
                          </a:solidFill>
                          <a:effectLst/>
                          <a:latin typeface="Cordia New"/>
                        </a:rPr>
                        <a:t>2015</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1" i="0" u="none" strike="noStrike">
                          <a:solidFill>
                            <a:srgbClr val="000000"/>
                          </a:solidFill>
                          <a:effectLst/>
                          <a:latin typeface="Cordia New"/>
                        </a:rPr>
                        <a:t>%</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1" i="0" u="none" strike="noStrike">
                          <a:solidFill>
                            <a:srgbClr val="000000"/>
                          </a:solidFill>
                          <a:effectLst/>
                          <a:latin typeface="Cordia New"/>
                        </a:rPr>
                        <a:t>2016</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1" i="0" u="none" strike="noStrike">
                          <a:solidFill>
                            <a:srgbClr val="000000"/>
                          </a:solidFill>
                          <a:effectLst/>
                          <a:latin typeface="Cordia New"/>
                        </a:rPr>
                        <a:t>%</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1" i="0" u="none" strike="noStrike">
                          <a:solidFill>
                            <a:srgbClr val="000000"/>
                          </a:solidFill>
                          <a:effectLst/>
                          <a:latin typeface="Cordia New"/>
                        </a:rPr>
                        <a:t>2017</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1" i="0" u="none" strike="noStrike">
                          <a:solidFill>
                            <a:srgbClr val="000000"/>
                          </a:solidFill>
                          <a:effectLst/>
                          <a:latin typeface="Cordia New"/>
                        </a:rPr>
                        <a:t>%</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r h="330387">
                <a:tc>
                  <a:txBody>
                    <a:bodyPr/>
                    <a:lstStyle/>
                    <a:p>
                      <a:pPr algn="ctr" rtl="0" fontAlgn="b"/>
                      <a:r>
                        <a:rPr lang="en-US" sz="1200" b="0" i="0" u="none" strike="noStrike" dirty="0" smtClean="0">
                          <a:solidFill>
                            <a:srgbClr val="000000"/>
                          </a:solidFill>
                          <a:latin typeface="CordiaUPC" pitchFamily="34" charset="-34"/>
                          <a:cs typeface="CordiaUPC" pitchFamily="34" charset="-34"/>
                        </a:rPr>
                        <a:t>STATEMENT OF COMPREHENSIVE INCOME (Million Baht)</a:t>
                      </a:r>
                      <a:endParaRPr lang="en-US" sz="1200" b="0" i="0" u="none" strike="noStrike" dirty="0">
                        <a:solidFill>
                          <a:srgbClr val="000000"/>
                        </a:solidFill>
                        <a:latin typeface="CordiaUPC" pitchFamily="34" charset="-34"/>
                        <a:cs typeface="CordiaUPC"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th-TH" sz="1200" b="1"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th-TH" sz="1200" b="1"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l" fontAlgn="b"/>
                      <a:r>
                        <a:rPr lang="th-TH" sz="1800" b="0" i="0" u="none" strike="noStrike">
                          <a:effectLst/>
                          <a:latin typeface="Arial"/>
                        </a:rPr>
                        <a:t> </a:t>
                      </a:r>
                    </a:p>
                  </a:txBody>
                  <a:tcPr marL="0" marR="0" marT="0" marB="0" anchor="b">
                    <a:lnL>
                      <a:noFill/>
                    </a:lnL>
                    <a:lnR>
                      <a:noFill/>
                    </a:lnR>
                    <a:lnT w="12700" cap="flat" cmpd="sng" algn="ctr">
                      <a:solidFill>
                        <a:srgbClr val="00B0F0"/>
                      </a:solidFill>
                      <a:prstDash val="solid"/>
                      <a:round/>
                      <a:headEnd type="none" w="med" len="med"/>
                      <a:tailEnd type="none" w="med" len="med"/>
                    </a:lnT>
                    <a:lnB>
                      <a:noFill/>
                    </a:lnB>
                  </a:tcPr>
                </a:tc>
                <a:tc>
                  <a:txBody>
                    <a:bodyPr/>
                    <a:lstStyle/>
                    <a:p>
                      <a:pPr algn="l" fontAlgn="b"/>
                      <a:r>
                        <a:rPr lang="th-TH" sz="1800" b="0" i="0" u="none" strike="noStrike">
                          <a:effectLst/>
                          <a:latin typeface="Arial"/>
                        </a:rPr>
                        <a:t> </a:t>
                      </a:r>
                    </a:p>
                  </a:txBody>
                  <a:tcPr marL="0" marR="0" marT="0" marB="0" anchor="b">
                    <a:lnL>
                      <a:noFill/>
                    </a:lnL>
                    <a:lnR>
                      <a:noFill/>
                    </a:lnR>
                    <a:lnT w="12700" cap="flat" cmpd="sng" algn="ctr">
                      <a:solidFill>
                        <a:srgbClr val="00B0F0"/>
                      </a:solidFill>
                      <a:prstDash val="solid"/>
                      <a:round/>
                      <a:headEnd type="none" w="med" len="med"/>
                      <a:tailEnd type="none" w="med" len="med"/>
                    </a:lnT>
                    <a:lnB>
                      <a:noFill/>
                    </a:lnB>
                  </a:tcPr>
                </a:tc>
                <a:tc>
                  <a:txBody>
                    <a:bodyPr/>
                    <a:lstStyle/>
                    <a:p>
                      <a:pPr algn="l" fontAlgn="b"/>
                      <a:r>
                        <a:rPr lang="th-TH" sz="1800" b="0" i="0" u="none" strike="noStrike">
                          <a:effectLst/>
                          <a:latin typeface="Arial"/>
                        </a:rPr>
                        <a:t> </a:t>
                      </a:r>
                    </a:p>
                  </a:txBody>
                  <a:tcPr marL="0" marR="0" marT="0" marB="0" anchor="b">
                    <a:lnL>
                      <a:noFill/>
                    </a:lnL>
                    <a:lnR>
                      <a:noFill/>
                    </a:lnR>
                    <a:lnT w="12700" cap="flat" cmpd="sng" algn="ctr">
                      <a:solidFill>
                        <a:srgbClr val="00B0F0"/>
                      </a:solidFill>
                      <a:prstDash val="solid"/>
                      <a:round/>
                      <a:headEnd type="none" w="med" len="med"/>
                      <a:tailEnd type="none" w="med" len="med"/>
                    </a:lnT>
                    <a:lnB>
                      <a:noFill/>
                    </a:lnB>
                  </a:tcPr>
                </a:tc>
                <a:tc>
                  <a:txBody>
                    <a:bodyPr/>
                    <a:lstStyle/>
                    <a:p>
                      <a:pPr algn="l" fontAlgn="b"/>
                      <a:r>
                        <a:rPr lang="th-TH" sz="1800" b="0" i="0" u="none" strike="noStrike">
                          <a:effectLst/>
                          <a:latin typeface="Arial"/>
                        </a:rPr>
                        <a:t> </a:t>
                      </a:r>
                    </a:p>
                  </a:txBody>
                  <a:tcPr marL="0" marR="0" marT="0" marB="0" anchor="b">
                    <a:lnL>
                      <a:noFill/>
                    </a:lnL>
                    <a:lnR>
                      <a:noFill/>
                    </a:lnR>
                    <a:lnT w="12700" cap="flat" cmpd="sng" algn="ctr">
                      <a:solidFill>
                        <a:srgbClr val="00B0F0"/>
                      </a:solidFill>
                      <a:prstDash val="solid"/>
                      <a:round/>
                      <a:headEnd type="none" w="med" len="med"/>
                      <a:tailEnd type="none" w="med" len="med"/>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Income on car leases</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1,138.01</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58.49</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1,132.80</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56.56</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1,146.92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54.81 </a:t>
                      </a:r>
                    </a:p>
                  </a:txBody>
                  <a:tcPr marL="0" marR="0" marT="0" marB="0" anchor="ctr">
                    <a:lnL>
                      <a:noFill/>
                    </a:lnL>
                    <a:lnR>
                      <a:noFill/>
                    </a:lnR>
                    <a:lnT>
                      <a:noFill/>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Income on sale of cars</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746.84</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38.38</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807.51</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40.32</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886.26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42.36 </a:t>
                      </a:r>
                    </a:p>
                  </a:txBody>
                  <a:tcPr marL="0" marR="0" marT="0" marB="0" anchor="ctr">
                    <a:lnL>
                      <a:noFill/>
                    </a:lnL>
                    <a:lnR>
                      <a:noFill/>
                    </a:lnR>
                    <a:lnT>
                      <a:noFill/>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Other income</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60.93</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3.13</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62.65</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3.13</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59.21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2.83 </a:t>
                      </a:r>
                    </a:p>
                  </a:txBody>
                  <a:tcPr marL="0" marR="0" marT="0" marB="0" anchor="ctr">
                    <a:lnL>
                      <a:noFill/>
                    </a:lnL>
                    <a:lnR>
                      <a:noFill/>
                    </a:lnR>
                    <a:lnT>
                      <a:noFill/>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Total expenses</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1,693.56</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87.04</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1,670.33</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83.39</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1,779.59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85.05 </a:t>
                      </a:r>
                    </a:p>
                  </a:txBody>
                  <a:tcPr marL="0" marR="0" marT="0" marB="0" anchor="ctr">
                    <a:lnL>
                      <a:noFill/>
                    </a:lnL>
                    <a:lnR>
                      <a:noFill/>
                    </a:lnR>
                    <a:lnT>
                      <a:noFill/>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Profit before income tax expenses</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320.82</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16.49</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400.07</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19.98</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389.15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18.60 </a:t>
                      </a:r>
                    </a:p>
                  </a:txBody>
                  <a:tcPr marL="0" marR="0" marT="0" marB="0" anchor="ctr">
                    <a:lnL>
                      <a:noFill/>
                    </a:lnL>
                    <a:lnR>
                      <a:noFill/>
                    </a:lnR>
                    <a:lnT>
                      <a:noFill/>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Finance cost</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68.59</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3.52</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67.43</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3.37</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76.35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3.65 </a:t>
                      </a:r>
                    </a:p>
                  </a:txBody>
                  <a:tcPr marL="0" marR="0" marT="0" marB="0" anchor="ctr">
                    <a:lnL>
                      <a:noFill/>
                    </a:lnL>
                    <a:lnR>
                      <a:noFill/>
                    </a:lnR>
                    <a:lnT>
                      <a:noFill/>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Income tax expenses</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48.79</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2.51</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2.04</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0.1</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(27.64)</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(1.32)</a:t>
                      </a:r>
                    </a:p>
                  </a:txBody>
                  <a:tcPr marL="0" marR="0" marT="0" marB="0" anchor="ctr">
                    <a:lnL>
                      <a:noFill/>
                    </a:lnL>
                    <a:lnR>
                      <a:noFill/>
                    </a:lnR>
                    <a:lnT>
                      <a:noFill/>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Profit for the year</a:t>
                      </a:r>
                    </a:p>
                  </a:txBody>
                  <a:tcPr marL="2991" marR="2991" marT="2991"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203.44</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10.46</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330.6</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16.51</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       340.44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         16.27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r h="330387">
                <a:tc>
                  <a:txBody>
                    <a:bodyPr/>
                    <a:lstStyle/>
                    <a:p>
                      <a:pPr algn="ctr" rtl="0" fontAlgn="b"/>
                      <a:r>
                        <a:rPr lang="en-US" sz="1200" b="0" i="0" u="none" strike="noStrike" dirty="0" smtClean="0">
                          <a:solidFill>
                            <a:srgbClr val="000000"/>
                          </a:solidFill>
                          <a:latin typeface="CordiaUPC" pitchFamily="34" charset="-34"/>
                          <a:cs typeface="CordiaUPC" pitchFamily="34" charset="-34"/>
                        </a:rPr>
                        <a:t>STATEMENT OF FINANCIAL POSITION(Million Baht)</a:t>
                      </a:r>
                      <a:endParaRPr lang="en-US" sz="1200" b="0" i="0" u="none" strike="noStrike" dirty="0">
                        <a:solidFill>
                          <a:srgbClr val="000000"/>
                        </a:solidFill>
                        <a:latin typeface="CordiaUPC" pitchFamily="34" charset="-34"/>
                        <a:cs typeface="CordiaUPC"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Total assets</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3,819.20</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100</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4,639.50</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100</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4,999.09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100 </a:t>
                      </a:r>
                    </a:p>
                  </a:txBody>
                  <a:tcPr marL="0" marR="0" marT="0" marB="0" anchor="ctr">
                    <a:lnL>
                      <a:noFill/>
                    </a:lnL>
                    <a:lnR>
                      <a:noFill/>
                    </a:lnR>
                    <a:lnT>
                      <a:noFill/>
                    </a:lnT>
                    <a:lnB>
                      <a:noFill/>
                    </a:lnB>
                  </a:tcPr>
                </a:tc>
              </a:tr>
              <a:tr h="173217">
                <a:tc>
                  <a:txBody>
                    <a:bodyPr/>
                    <a:lstStyle/>
                    <a:p>
                      <a:pPr algn="l" fontAlgn="ctr"/>
                      <a:r>
                        <a:rPr lang="en-US" sz="1200" b="0" i="0" u="none" strike="noStrike">
                          <a:solidFill>
                            <a:srgbClr val="000000"/>
                          </a:solidFill>
                          <a:latin typeface="CordiaUPC" pitchFamily="34" charset="-34"/>
                          <a:cs typeface="CordiaUPC" pitchFamily="34" charset="-34"/>
                        </a:rPr>
                        <a:t>Total liabilities</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2,032.55</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53.22</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2,657.29</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57.28</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2,985.18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59.71 </a:t>
                      </a:r>
                    </a:p>
                  </a:txBody>
                  <a:tcPr marL="0" marR="0" marT="0" marB="0" anchor="ctr">
                    <a:lnL>
                      <a:noFill/>
                    </a:lnL>
                    <a:lnR>
                      <a:noFill/>
                    </a:lnR>
                    <a:lnT>
                      <a:noFill/>
                    </a:lnT>
                    <a:lnB>
                      <a:noFill/>
                    </a:lnB>
                  </a:tcPr>
                </a:tc>
              </a:tr>
              <a:tr h="173217">
                <a:tc>
                  <a:txBody>
                    <a:bodyPr/>
                    <a:lstStyle/>
                    <a:p>
                      <a:pPr algn="l" fontAlgn="ctr"/>
                      <a:r>
                        <a:rPr lang="en-US" sz="1200" b="0" i="0" u="none" strike="noStrike" dirty="0">
                          <a:solidFill>
                            <a:srgbClr val="000000"/>
                          </a:solidFill>
                          <a:latin typeface="CordiaUPC" pitchFamily="34" charset="-34"/>
                          <a:cs typeface="CordiaUPC" pitchFamily="34" charset="-34"/>
                        </a:rPr>
                        <a:t>Total shareholders' equity </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1,786.65</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46.78</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1,982.22</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42.72</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2,013.91 </a:t>
                      </a: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40.29 </a:t>
                      </a:r>
                    </a:p>
                  </a:txBody>
                  <a:tcPr marL="0" marR="0" marT="0" marB="0" anchor="ctr">
                    <a:lnL>
                      <a:noFill/>
                    </a:lnL>
                    <a:lnR>
                      <a:noFill/>
                    </a:lnR>
                    <a:lnT>
                      <a:noFill/>
                    </a:lnT>
                    <a:lnB>
                      <a:noFill/>
                    </a:lnB>
                  </a:tcPr>
                </a:tc>
              </a:tr>
              <a:tr h="333089">
                <a:tc>
                  <a:txBody>
                    <a:bodyPr/>
                    <a:lstStyle/>
                    <a:p>
                      <a:pPr algn="l" fontAlgn="ctr"/>
                      <a:r>
                        <a:rPr lang="en-US" sz="1200" b="0" i="0" u="none" strike="noStrike" dirty="0">
                          <a:solidFill>
                            <a:srgbClr val="000000"/>
                          </a:solidFill>
                          <a:latin typeface="CordiaUPC" pitchFamily="34" charset="-34"/>
                          <a:cs typeface="CordiaUPC" pitchFamily="34" charset="-34"/>
                        </a:rPr>
                        <a:t>Authorized share capital    shares of Baht 1.00 each</a:t>
                      </a:r>
                    </a:p>
                  </a:txBody>
                  <a:tcPr marL="2991" marR="2991" marT="2991"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250</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250</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250 </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r>
              <a:tr h="196227">
                <a:tc>
                  <a:txBody>
                    <a:bodyPr/>
                    <a:lstStyle/>
                    <a:p>
                      <a:pPr algn="l" rtl="0" fontAlgn="b"/>
                      <a:r>
                        <a:rPr lang="en-US" sz="1200" b="0" i="0" u="none" strike="noStrike" dirty="0">
                          <a:solidFill>
                            <a:srgbClr val="000000"/>
                          </a:solidFill>
                          <a:latin typeface="CordiaUPC" pitchFamily="34" charset="-34"/>
                          <a:cs typeface="CordiaUPC" pitchFamily="34" charset="-34"/>
                        </a:rPr>
                        <a:t>Book value per share </a:t>
                      </a:r>
                    </a:p>
                  </a:txBody>
                  <a:tcPr marL="2991" marR="2991" marT="2991" marB="0" anchor="b">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ct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ct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ctr" fontAlgn="ctr"/>
                      <a:endParaRPr lang="th-TH" sz="1800" b="0" i="0" u="none" strike="noStrike">
                        <a:effectLst/>
                        <a:latin typeface="Arial"/>
                      </a:endParaRPr>
                    </a:p>
                  </a:txBody>
                  <a:tcPr marL="0" marR="0" marT="0" marB="0" anchor="ctr">
                    <a:lnL>
                      <a:noFill/>
                    </a:lnL>
                    <a:lnR>
                      <a:noFill/>
                    </a:lnR>
                    <a:lnT>
                      <a:noFill/>
                    </a:lnT>
                    <a:lnB>
                      <a:noFill/>
                    </a:lnB>
                  </a:tcPr>
                </a:tc>
              </a:tr>
              <a:tr h="196227">
                <a:tc>
                  <a:txBody>
                    <a:bodyPr/>
                    <a:lstStyle/>
                    <a:p>
                      <a:pPr algn="l" rtl="0" fontAlgn="b"/>
                      <a:r>
                        <a:rPr lang="en-US" sz="1200" b="0" i="0" u="none" strike="noStrike" dirty="0">
                          <a:solidFill>
                            <a:srgbClr val="000000"/>
                          </a:solidFill>
                          <a:latin typeface="CordiaUPC" pitchFamily="34" charset="-34"/>
                          <a:cs typeface="CordiaUPC" pitchFamily="34" charset="-34"/>
                        </a:rPr>
                        <a:t>Profit (Loss) per share (Baht</a:t>
                      </a:r>
                      <a:r>
                        <a:rPr lang="en-US" sz="1200" b="0" i="0" u="none" strike="noStrike" dirty="0" smtClean="0">
                          <a:solidFill>
                            <a:srgbClr val="000000"/>
                          </a:solidFill>
                          <a:latin typeface="CordiaUPC" pitchFamily="34" charset="-34"/>
                          <a:cs typeface="CordiaUPC" pitchFamily="34" charset="-34"/>
                        </a:rPr>
                        <a:t>)</a:t>
                      </a:r>
                      <a:endParaRPr lang="en-US" sz="1200" b="0" i="0" u="none" strike="noStrike" dirty="0">
                        <a:solidFill>
                          <a:srgbClr val="000000"/>
                        </a:solidFill>
                        <a:latin typeface="CordiaUPC" pitchFamily="34" charset="-34"/>
                        <a:cs typeface="CordiaUPC" pitchFamily="34" charset="-34"/>
                      </a:endParaRPr>
                    </a:p>
                  </a:txBody>
                  <a:tcPr marL="2991" marR="2991" marT="2991" marB="0" anchor="b">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0.81</a:t>
                      </a:r>
                    </a:p>
                  </a:txBody>
                  <a:tcPr marL="0" marR="0" marT="0" marB="0" anchor="ctr">
                    <a:lnL>
                      <a:noFill/>
                    </a:lnL>
                    <a:lnR>
                      <a:noFill/>
                    </a:lnR>
                    <a:lnT>
                      <a:noFill/>
                    </a:lnT>
                    <a:lnB>
                      <a:noFill/>
                    </a:lnB>
                  </a:tcPr>
                </a:tc>
                <a:tc>
                  <a:txBody>
                    <a:bodyPr/>
                    <a:lstStyle/>
                    <a:p>
                      <a:pPr algn="ct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1.32</a:t>
                      </a:r>
                    </a:p>
                  </a:txBody>
                  <a:tcPr marL="0" marR="0" marT="0" marB="0" anchor="ctr">
                    <a:lnL>
                      <a:noFill/>
                    </a:lnL>
                    <a:lnR>
                      <a:noFill/>
                    </a:lnR>
                    <a:lnT>
                      <a:noFill/>
                    </a:lnT>
                    <a:lnB>
                      <a:noFill/>
                    </a:lnB>
                  </a:tcPr>
                </a:tc>
                <a:tc>
                  <a:txBody>
                    <a:bodyPr/>
                    <a:lstStyle/>
                    <a:p>
                      <a:pPr algn="ct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           1.36 </a:t>
                      </a:r>
                    </a:p>
                  </a:txBody>
                  <a:tcPr marL="0" marR="0" marT="0" marB="0" anchor="ctr">
                    <a:lnL>
                      <a:noFill/>
                    </a:lnL>
                    <a:lnR>
                      <a:noFill/>
                    </a:lnR>
                    <a:lnT>
                      <a:noFill/>
                    </a:lnT>
                    <a:lnB>
                      <a:noFill/>
                    </a:lnB>
                  </a:tcPr>
                </a:tc>
                <a:tc>
                  <a:txBody>
                    <a:bodyPr/>
                    <a:lstStyle/>
                    <a:p>
                      <a:pPr algn="ctr" fontAlgn="ctr"/>
                      <a:endParaRPr lang="th-TH" sz="1800" b="0" i="0" u="none" strike="noStrike">
                        <a:effectLst/>
                        <a:latin typeface="Arial"/>
                      </a:endParaRPr>
                    </a:p>
                  </a:txBody>
                  <a:tcPr marL="0" marR="0" marT="0" marB="0" anchor="ctr">
                    <a:lnL>
                      <a:noFill/>
                    </a:lnL>
                    <a:lnR>
                      <a:noFill/>
                    </a:lnR>
                    <a:lnT>
                      <a:noFill/>
                    </a:lnT>
                    <a:lnB>
                      <a:noFill/>
                    </a:lnB>
                  </a:tcPr>
                </a:tc>
              </a:tr>
              <a:tr h="173217">
                <a:tc>
                  <a:txBody>
                    <a:bodyPr/>
                    <a:lstStyle/>
                    <a:p>
                      <a:pPr algn="l" rtl="0" fontAlgn="b"/>
                      <a:r>
                        <a:rPr lang="en-US" sz="1200" b="0" i="0" u="none" strike="noStrike" dirty="0">
                          <a:solidFill>
                            <a:srgbClr val="000000"/>
                          </a:solidFill>
                          <a:latin typeface="CordiaUPC" pitchFamily="34" charset="-34"/>
                          <a:cs typeface="CordiaUPC" pitchFamily="34" charset="-34"/>
                        </a:rPr>
                        <a:t>Dividends per share (Baht</a:t>
                      </a:r>
                      <a:r>
                        <a:rPr lang="en-US" sz="1200" b="0" i="0" u="none" strike="noStrike" dirty="0" smtClean="0">
                          <a:solidFill>
                            <a:srgbClr val="000000"/>
                          </a:solidFill>
                          <a:latin typeface="CordiaUPC" pitchFamily="34" charset="-34"/>
                          <a:cs typeface="CordiaUPC" pitchFamily="34" charset="-34"/>
                        </a:rPr>
                        <a:t>)</a:t>
                      </a:r>
                      <a:endParaRPr lang="en-US" sz="1200" b="0" i="0" u="none" strike="noStrike" dirty="0">
                        <a:solidFill>
                          <a:srgbClr val="000000"/>
                        </a:solidFill>
                        <a:latin typeface="CordiaUPC" pitchFamily="34" charset="-34"/>
                        <a:cs typeface="CordiaUPC" pitchFamily="34" charset="-34"/>
                      </a:endParaRPr>
                    </a:p>
                  </a:txBody>
                  <a:tcPr marL="2991" marR="2991" marT="2991" marB="0" anchor="b">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0.45</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0" i="0" u="none" strike="noStrike">
                          <a:solidFill>
                            <a:srgbClr val="000000"/>
                          </a:solidFill>
                          <a:effectLst/>
                          <a:latin typeface="Cordia New"/>
                        </a:rPr>
                        <a:t>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1.02</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0" i="0" u="none" strike="noStrike">
                          <a:solidFill>
                            <a:srgbClr val="000000"/>
                          </a:solidFill>
                          <a:effectLst/>
                          <a:latin typeface="Cordia New"/>
                        </a:rPr>
                        <a:t>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           1.06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0" i="0" u="none" strike="noStrike">
                          <a:solidFill>
                            <a:srgbClr val="000000"/>
                          </a:solidFill>
                          <a:effectLst/>
                          <a:latin typeface="Cordia New"/>
                        </a:rPr>
                        <a:t>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r h="173217">
                <a:tc>
                  <a:txBody>
                    <a:bodyPr/>
                    <a:lstStyle/>
                    <a:p>
                      <a:pPr algn="l" rtl="0" fontAlgn="b"/>
                      <a:r>
                        <a:rPr lang="en-US" sz="1200" b="0" i="0" u="none" strike="noStrike" dirty="0">
                          <a:solidFill>
                            <a:srgbClr val="000000"/>
                          </a:solidFill>
                          <a:latin typeface="CordiaUPC" pitchFamily="34" charset="-34"/>
                          <a:cs typeface="CordiaUPC" pitchFamily="34" charset="-34"/>
                        </a:rPr>
                        <a:t>Financial </a:t>
                      </a:r>
                      <a:r>
                        <a:rPr lang="en-US" sz="1200" b="0" i="0" u="none" strike="noStrike" dirty="0" smtClean="0">
                          <a:solidFill>
                            <a:srgbClr val="000000"/>
                          </a:solidFill>
                          <a:latin typeface="CordiaUPC" pitchFamily="34" charset="-34"/>
                          <a:cs typeface="CordiaUPC" pitchFamily="34" charset="-34"/>
                        </a:rPr>
                        <a:t>Ratios</a:t>
                      </a:r>
                      <a:endParaRPr lang="en-US" sz="1200" b="0" i="0" u="none" strike="noStrike" dirty="0">
                        <a:solidFill>
                          <a:srgbClr val="000000"/>
                        </a:solidFill>
                        <a:latin typeface="CordiaUPC" pitchFamily="34" charset="-34"/>
                        <a:cs typeface="CordiaUPC" pitchFamily="34" charset="-34"/>
                      </a:endParaRPr>
                    </a:p>
                  </a:txBody>
                  <a:tcPr marL="2991" marR="2991" marT="2991" marB="0" anchor="b">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1"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th-TH" sz="1200" b="1"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1"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th-TH" sz="1200" b="1"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1"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th-TH" sz="1200" b="1" i="0" u="none" strike="noStrike">
                          <a:solidFill>
                            <a:srgbClr val="000000"/>
                          </a:solidFill>
                          <a:effectLst/>
                          <a:latin typeface="Cordia New"/>
                        </a:rPr>
                        <a:t> </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r>
              <a:tr h="498283">
                <a:tc>
                  <a:txBody>
                    <a:bodyPr/>
                    <a:lstStyle/>
                    <a:p>
                      <a:pPr algn="l" rtl="0" fontAlgn="t"/>
                      <a:r>
                        <a:rPr lang="en-US" sz="1200" b="0" i="0" u="none" strike="noStrike" dirty="0">
                          <a:solidFill>
                            <a:srgbClr val="000000"/>
                          </a:solidFill>
                          <a:latin typeface="CordiaUPC" pitchFamily="34" charset="-34"/>
                          <a:cs typeface="CordiaUPC" pitchFamily="34" charset="-34"/>
                        </a:rPr>
                        <a:t>Gross Profit Margin (Excluding Profit on Sale of Rental Assets) </a:t>
                      </a:r>
                      <a:r>
                        <a:rPr lang="en-US" sz="1200" b="0" i="0" u="none" strike="noStrike" dirty="0" smtClean="0">
                          <a:solidFill>
                            <a:srgbClr val="000000"/>
                          </a:solidFill>
                          <a:latin typeface="CordiaUPC" pitchFamily="34" charset="-34"/>
                          <a:cs typeface="CordiaUPC" pitchFamily="34" charset="-34"/>
                        </a:rPr>
                        <a:t>(%)</a:t>
                      </a:r>
                      <a:br>
                        <a:rPr lang="en-US" sz="1200" b="0" i="0" u="none" strike="noStrike" dirty="0" smtClean="0">
                          <a:solidFill>
                            <a:srgbClr val="000000"/>
                          </a:solidFill>
                          <a:latin typeface="CordiaUPC" pitchFamily="34" charset="-34"/>
                          <a:cs typeface="CordiaUPC" pitchFamily="34" charset="-34"/>
                        </a:rPr>
                      </a:br>
                      <a:endParaRPr lang="en-US" sz="1200" b="0" i="0" u="none" strike="noStrike" dirty="0">
                        <a:solidFill>
                          <a:srgbClr val="000000"/>
                        </a:solidFill>
                        <a:latin typeface="CordiaUPC" pitchFamily="34" charset="-34"/>
                        <a:cs typeface="CordiaUPC" pitchFamily="34" charset="-34"/>
                      </a:endParaRPr>
                    </a:p>
                  </a:txBody>
                  <a:tcPr marL="2991" marR="2991" marT="2991" marB="0">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19.62%</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20.95%</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18.06%</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r>
              <a:tr h="442336">
                <a:tc>
                  <a:txBody>
                    <a:bodyPr/>
                    <a:lstStyle/>
                    <a:p>
                      <a:pPr algn="l" rtl="0" fontAlgn="t"/>
                      <a:r>
                        <a:rPr lang="en-US" sz="1200" b="0" i="0" u="none" strike="noStrike" dirty="0">
                          <a:solidFill>
                            <a:srgbClr val="000000"/>
                          </a:solidFill>
                          <a:latin typeface="CordiaUPC" pitchFamily="34" charset="-34"/>
                          <a:cs typeface="CordiaUPC" pitchFamily="34" charset="-34"/>
                        </a:rPr>
                        <a:t>Gross Profit Margin (Including Profit on Sale of Rental Assets</a:t>
                      </a:r>
                      <a:r>
                        <a:rPr lang="en-US" sz="1200" b="0" i="0" u="none" strike="noStrike" dirty="0" smtClean="0">
                          <a:solidFill>
                            <a:srgbClr val="000000"/>
                          </a:solidFill>
                          <a:latin typeface="CordiaUPC" pitchFamily="34" charset="-34"/>
                          <a:cs typeface="CordiaUPC" pitchFamily="34" charset="-34"/>
                        </a:rPr>
                        <a:t>)</a:t>
                      </a:r>
                      <a:endParaRPr lang="en-US" sz="1200" b="0" i="0" u="none" strike="noStrike" dirty="0">
                        <a:solidFill>
                          <a:srgbClr val="000000"/>
                        </a:solidFill>
                        <a:latin typeface="CordiaUPC" pitchFamily="34" charset="-34"/>
                        <a:cs typeface="CordiaUPC" pitchFamily="34" charset="-34"/>
                      </a:endParaRPr>
                    </a:p>
                  </a:txBody>
                  <a:tcPr marL="2991" marR="2991" marT="2991" marB="0">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22.80%</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26.30%</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24.85%</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r>
              <a:tr h="196227">
                <a:tc>
                  <a:txBody>
                    <a:bodyPr/>
                    <a:lstStyle/>
                    <a:p>
                      <a:pPr algn="l" rtl="0" fontAlgn="t"/>
                      <a:r>
                        <a:rPr lang="en-US" sz="1200" b="0" i="0" u="none" strike="noStrike" dirty="0">
                          <a:solidFill>
                            <a:srgbClr val="000000"/>
                          </a:solidFill>
                          <a:latin typeface="CordiaUPC" pitchFamily="34" charset="-34"/>
                          <a:cs typeface="CordiaUPC" pitchFamily="34" charset="-34"/>
                        </a:rPr>
                        <a:t>Operating Margin</a:t>
                      </a:r>
                    </a:p>
                  </a:txBody>
                  <a:tcPr marL="2991" marR="2991" marT="2991" marB="0">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16.49%</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19.97%</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18.60%</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r>
              <a:tr h="333089">
                <a:tc>
                  <a:txBody>
                    <a:bodyPr/>
                    <a:lstStyle/>
                    <a:p>
                      <a:pPr algn="l" rtl="0" fontAlgn="t"/>
                      <a:r>
                        <a:rPr lang="en-US" sz="1200" b="0" i="0" u="none" strike="noStrike" dirty="0">
                          <a:solidFill>
                            <a:srgbClr val="000000"/>
                          </a:solidFill>
                          <a:latin typeface="CordiaUPC" pitchFamily="34" charset="-34"/>
                          <a:cs typeface="CordiaUPC" pitchFamily="34" charset="-34"/>
                        </a:rPr>
                        <a:t>Net Profit Margin</a:t>
                      </a:r>
                      <a:br>
                        <a:rPr lang="en-US" sz="1200" b="0" i="0" u="none" strike="noStrike" dirty="0">
                          <a:solidFill>
                            <a:srgbClr val="000000"/>
                          </a:solidFill>
                          <a:latin typeface="CordiaUPC" pitchFamily="34" charset="-34"/>
                          <a:cs typeface="CordiaUPC" pitchFamily="34" charset="-34"/>
                        </a:rPr>
                      </a:br>
                      <a:endParaRPr lang="en-US" sz="1200" b="0" i="0" u="none" strike="noStrike" dirty="0">
                        <a:solidFill>
                          <a:srgbClr val="000000"/>
                        </a:solidFill>
                        <a:latin typeface="CordiaUPC" pitchFamily="34" charset="-34"/>
                        <a:cs typeface="CordiaUPC" pitchFamily="34" charset="-34"/>
                      </a:endParaRPr>
                    </a:p>
                  </a:txBody>
                  <a:tcPr marL="2991" marR="2991" marT="2991" marB="0">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10.46%</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16.51%</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16.27%</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r>
              <a:tr h="333089">
                <a:tc>
                  <a:txBody>
                    <a:bodyPr/>
                    <a:lstStyle/>
                    <a:p>
                      <a:pPr algn="l" rtl="0" fontAlgn="t"/>
                      <a:r>
                        <a:rPr lang="en-US" sz="1200" b="0" i="0" u="none" strike="noStrike" dirty="0">
                          <a:solidFill>
                            <a:srgbClr val="000000"/>
                          </a:solidFill>
                          <a:latin typeface="CordiaUPC" pitchFamily="34" charset="-34"/>
                          <a:cs typeface="CordiaUPC" pitchFamily="34" charset="-34"/>
                        </a:rPr>
                        <a:t>Return on Assets (ROA)</a:t>
                      </a:r>
                      <a:br>
                        <a:rPr lang="en-US" sz="1200" b="0" i="0" u="none" strike="noStrike" dirty="0">
                          <a:solidFill>
                            <a:srgbClr val="000000"/>
                          </a:solidFill>
                          <a:latin typeface="CordiaUPC" pitchFamily="34" charset="-34"/>
                          <a:cs typeface="CordiaUPC" pitchFamily="34" charset="-34"/>
                        </a:rPr>
                      </a:br>
                      <a:endParaRPr lang="en-US" sz="1200" b="0" i="0" u="none" strike="noStrike" dirty="0">
                        <a:solidFill>
                          <a:srgbClr val="000000"/>
                        </a:solidFill>
                        <a:latin typeface="CordiaUPC" pitchFamily="34" charset="-34"/>
                        <a:cs typeface="CordiaUPC" pitchFamily="34" charset="-34"/>
                      </a:endParaRPr>
                    </a:p>
                  </a:txBody>
                  <a:tcPr marL="2991" marR="2991" marT="2991" marB="0">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8.61%</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9.46%</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c>
                  <a:txBody>
                    <a:bodyPr/>
                    <a:lstStyle/>
                    <a:p>
                      <a:pPr algn="r" rtl="0" fontAlgn="ctr"/>
                      <a:r>
                        <a:rPr lang="th-TH" sz="1200" b="0" i="0" u="none" strike="noStrike">
                          <a:solidFill>
                            <a:srgbClr val="000000"/>
                          </a:solidFill>
                          <a:effectLst/>
                          <a:latin typeface="Cordia New"/>
                        </a:rPr>
                        <a:t>8.07%</a:t>
                      </a:r>
                    </a:p>
                  </a:txBody>
                  <a:tcPr marL="0" marR="0" marT="0" marB="0" anchor="ctr">
                    <a:lnL>
                      <a:noFill/>
                    </a:lnL>
                    <a:lnR>
                      <a:noFill/>
                    </a:lnR>
                    <a:lnT>
                      <a:noFill/>
                    </a:lnT>
                    <a:lnB>
                      <a:noFill/>
                    </a:lnB>
                  </a:tcPr>
                </a:tc>
                <a:tc>
                  <a:txBody>
                    <a:bodyPr/>
                    <a:lstStyle/>
                    <a:p>
                      <a:pPr algn="r" fontAlgn="ctr"/>
                      <a:endParaRPr lang="th-TH" sz="1800" b="0" i="0" u="none" strike="noStrike">
                        <a:effectLst/>
                        <a:latin typeface="Arial"/>
                      </a:endParaRPr>
                    </a:p>
                  </a:txBody>
                  <a:tcPr marL="0" marR="0" marT="0" marB="0" anchor="ctr">
                    <a:lnL>
                      <a:noFill/>
                    </a:lnL>
                    <a:lnR>
                      <a:noFill/>
                    </a:lnR>
                    <a:lnT>
                      <a:noFill/>
                    </a:lnT>
                    <a:lnB>
                      <a:noFill/>
                    </a:lnB>
                  </a:tcPr>
                </a:tc>
              </a:tr>
              <a:tr h="333089">
                <a:tc>
                  <a:txBody>
                    <a:bodyPr/>
                    <a:lstStyle/>
                    <a:p>
                      <a:pPr algn="l" rtl="0" fontAlgn="t"/>
                      <a:r>
                        <a:rPr lang="en-US" sz="1200" b="0" i="0" u="none" strike="noStrike" dirty="0">
                          <a:solidFill>
                            <a:srgbClr val="000000"/>
                          </a:solidFill>
                          <a:latin typeface="CordiaUPC" pitchFamily="34" charset="-34"/>
                          <a:cs typeface="CordiaUPC" pitchFamily="34" charset="-34"/>
                        </a:rPr>
                        <a:t>Return on Equity (ROE)</a:t>
                      </a:r>
                      <a:br>
                        <a:rPr lang="en-US" sz="1200" b="0" i="0" u="none" strike="noStrike" dirty="0">
                          <a:solidFill>
                            <a:srgbClr val="000000"/>
                          </a:solidFill>
                          <a:latin typeface="CordiaUPC" pitchFamily="34" charset="-34"/>
                          <a:cs typeface="CordiaUPC" pitchFamily="34" charset="-34"/>
                        </a:rPr>
                      </a:br>
                      <a:endParaRPr lang="en-US" sz="1200" b="0" i="0" u="none" strike="noStrike" dirty="0">
                        <a:solidFill>
                          <a:srgbClr val="000000"/>
                        </a:solidFill>
                        <a:latin typeface="CordiaUPC" pitchFamily="34" charset="-34"/>
                        <a:cs typeface="CordiaUPC" pitchFamily="34" charset="-34"/>
                      </a:endParaRPr>
                    </a:p>
                  </a:txBody>
                  <a:tcPr marL="2991" marR="2991" marT="2991" marB="0">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11.70%</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17.54%</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dirty="0">
                          <a:solidFill>
                            <a:srgbClr val="000000"/>
                          </a:solidFill>
                          <a:effectLst/>
                          <a:latin typeface="Cordia New"/>
                        </a:rPr>
                        <a:t>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a:solidFill>
                            <a:srgbClr val="000000"/>
                          </a:solidFill>
                          <a:effectLst/>
                          <a:latin typeface="Cordia New"/>
                        </a:rPr>
                        <a:t>17.04%</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th-TH" sz="1200" b="0" i="0" u="none" strike="noStrike" dirty="0">
                          <a:solidFill>
                            <a:srgbClr val="000000"/>
                          </a:solidFill>
                          <a:effectLst/>
                          <a:latin typeface="Cordia New"/>
                        </a:rPr>
                        <a:t> </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bl>
          </a:graphicData>
        </a:graphic>
      </p:graphicFrame>
      <p:sp>
        <p:nvSpPr>
          <p:cNvPr id="7" name="TextBox 14"/>
          <p:cNvSpPr txBox="1">
            <a:spLocks noChangeArrowheads="1"/>
          </p:cNvSpPr>
          <p:nvPr/>
        </p:nvSpPr>
        <p:spPr bwMode="auto">
          <a:xfrm>
            <a:off x="476672" y="523842"/>
            <a:ext cx="1499128" cy="369332"/>
          </a:xfrm>
          <a:prstGeom prst="rect">
            <a:avLst/>
          </a:prstGeom>
          <a:noFill/>
          <a:ln w="9525">
            <a:noFill/>
            <a:miter lim="800000"/>
            <a:headEnd/>
            <a:tailEnd/>
          </a:ln>
        </p:spPr>
        <p:txBody>
          <a:bodyPr wrap="none">
            <a:spAutoFit/>
          </a:bodyPr>
          <a:lstStyle/>
          <a:p>
            <a:r>
              <a:rPr lang="en-US" sz="1800" b="1" dirty="0">
                <a:latin typeface="CordiaUPC" pitchFamily="34" charset="-34"/>
                <a:cs typeface="CordiaUPC" pitchFamily="34" charset="-34"/>
              </a:rPr>
              <a:t>Financial Highlights</a:t>
            </a:r>
            <a:endParaRPr lang="en-US" sz="1800" dirty="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2372" y="542352"/>
            <a:ext cx="5930495" cy="8309967"/>
          </a:xfrm>
          <a:prstGeom prst="rect">
            <a:avLst/>
          </a:prstGeom>
          <a:noFill/>
        </p:spPr>
        <p:txBody>
          <a:bodyPr wrap="square" rtlCol="0">
            <a:spAutoFit/>
          </a:bodyPr>
          <a:lstStyle/>
          <a:p>
            <a:pPr marL="342900" indent="-342900"/>
            <a:r>
              <a:rPr lang="en-US" sz="1600" b="1" dirty="0">
                <a:latin typeface="CordiaUPC" pitchFamily="34" charset="-34"/>
                <a:cs typeface="CordiaUPC" pitchFamily="34" charset="-34"/>
              </a:rPr>
              <a:t>Overview of Business</a:t>
            </a:r>
          </a:p>
          <a:p>
            <a:pPr algn="just"/>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Krungthai Car Rent and Lease Public Company Limited operates the rented car as operating lease with the agreement of not more than 5 years and short term rent of not more than 1 year.  In addition the Company also sell the expired leasing car via distribution channels which are subsidiary companies that bring the profit of selling expired leasing car as well.</a:t>
            </a:r>
          </a:p>
          <a:p>
            <a:pPr algn="just">
              <a:tabLst>
                <a:tab pos="361950" algn="l"/>
              </a:tabLst>
            </a:pPr>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The rented cars are mainly be Japanese brand which has high turnover and can be classified as small car, medium car, big car, van and pickup which are Toyota, Honda, Isuzu, Nissan and etc.  Moreover, the Company also provides European rented car to serve all customer need and to create value added for our service.  The company provides first class insurance for all cars and the Company responsible for the expense related to the vehicle i.e. expense for registration and vehicle tax, inspection expense, maintenance expense including 24 hour-call center to support the customer in case of emergency and car replacement in case of accident</a:t>
            </a:r>
            <a:r>
              <a:rPr lang="en-US" sz="1400" dirty="0" smtClean="0">
                <a:latin typeface="CordiaUPC" pitchFamily="34" charset="-34"/>
                <a:cs typeface="CordiaUPC" pitchFamily="34" charset="-34"/>
              </a:rPr>
              <a:t>.</a:t>
            </a:r>
          </a:p>
          <a:p>
            <a:pPr algn="just">
              <a:tabLst>
                <a:tab pos="361950" algn="l"/>
              </a:tabLst>
            </a:pPr>
            <a:endParaRPr lang="en-US" sz="1400" dirty="0">
              <a:latin typeface="CordiaUPC" pitchFamily="34" charset="-34"/>
              <a:cs typeface="CordiaUPC" pitchFamily="34" charset="-34"/>
            </a:endParaRPr>
          </a:p>
          <a:p>
            <a:pPr algn="just">
              <a:tabLst>
                <a:tab pos="361950" algn="l"/>
              </a:tabLst>
            </a:pPr>
            <a:endParaRPr lang="en-US" sz="1400" dirty="0">
              <a:latin typeface="CordiaUPC" pitchFamily="34" charset="-34"/>
              <a:cs typeface="CordiaUPC" pitchFamily="34" charset="-34"/>
            </a:endParaRPr>
          </a:p>
          <a:p>
            <a:pPr algn="just"/>
            <a:endParaRPr lang="th-TH" sz="1400" dirty="0">
              <a:latin typeface="CordiaUPC" pitchFamily="34" charset="-34"/>
              <a:cs typeface="CordiaUPC" pitchFamily="34" charset="-34"/>
            </a:endParaRPr>
          </a:p>
          <a:p>
            <a:pPr algn="just"/>
            <a:endParaRPr lang="th-TH" sz="1400" dirty="0" smtClean="0">
              <a:latin typeface="CordiaUPC" pitchFamily="34" charset="-34"/>
              <a:cs typeface="CordiaUPC" pitchFamily="34" charset="-34"/>
            </a:endParaRPr>
          </a:p>
          <a:p>
            <a:pPr algn="just"/>
            <a:endParaRPr lang="th-TH" sz="1400" dirty="0">
              <a:latin typeface="CordiaUPC" pitchFamily="34" charset="-34"/>
              <a:cs typeface="CordiaUPC" pitchFamily="34" charset="-34"/>
            </a:endParaRPr>
          </a:p>
          <a:p>
            <a:pPr algn="just"/>
            <a:endParaRPr lang="th-TH" sz="1400" dirty="0" smtClean="0">
              <a:latin typeface="CordiaUPC" pitchFamily="34" charset="-34"/>
              <a:cs typeface="CordiaUPC" pitchFamily="34" charset="-34"/>
            </a:endParaRPr>
          </a:p>
          <a:p>
            <a:pPr algn="just"/>
            <a:endParaRPr lang="th-TH" sz="1400" dirty="0">
              <a:latin typeface="CordiaUPC" pitchFamily="34" charset="-34"/>
              <a:cs typeface="CordiaUPC" pitchFamily="34" charset="-34"/>
            </a:endParaRPr>
          </a:p>
          <a:p>
            <a:pPr algn="just"/>
            <a:endParaRPr lang="th-TH" sz="1400" dirty="0" smtClean="0">
              <a:latin typeface="CordiaUPC" pitchFamily="34" charset="-34"/>
              <a:cs typeface="CordiaUPC" pitchFamily="34" charset="-34"/>
            </a:endParaRPr>
          </a:p>
          <a:p>
            <a:pPr algn="just"/>
            <a:endParaRPr lang="th-TH" sz="1400" dirty="0">
              <a:latin typeface="CordiaUPC" pitchFamily="34" charset="-34"/>
              <a:cs typeface="CordiaUPC" pitchFamily="34" charset="-34"/>
            </a:endParaRPr>
          </a:p>
          <a:p>
            <a:pPr algn="just"/>
            <a:endParaRPr lang="th-TH" sz="1400" dirty="0" smtClean="0">
              <a:latin typeface="CordiaUPC" pitchFamily="34" charset="-34"/>
              <a:cs typeface="CordiaUPC" pitchFamily="34" charset="-34"/>
            </a:endParaRPr>
          </a:p>
          <a:p>
            <a:pPr algn="just"/>
            <a:endParaRPr lang="th-TH" sz="1400" dirty="0">
              <a:latin typeface="CordiaUPC" pitchFamily="34" charset="-34"/>
              <a:cs typeface="CordiaUPC" pitchFamily="34" charset="-34"/>
            </a:endParaRPr>
          </a:p>
          <a:p>
            <a:pPr algn="just"/>
            <a:endParaRPr lang="th-TH" sz="1400" dirty="0">
              <a:latin typeface="CordiaUPC" pitchFamily="34" charset="-34"/>
              <a:cs typeface="CordiaUPC" pitchFamily="34" charset="-34"/>
            </a:endParaRPr>
          </a:p>
          <a:p>
            <a:pPr algn="just"/>
            <a:endParaRPr lang="en-US" sz="1400" dirty="0">
              <a:latin typeface="CordiaUPC" pitchFamily="34" charset="-34"/>
              <a:cs typeface="CordiaUPC" pitchFamily="34" charset="-34"/>
            </a:endParaRPr>
          </a:p>
          <a:p>
            <a:pPr algn="just"/>
            <a:r>
              <a:rPr lang="en-US" sz="1400" dirty="0" smtClean="0">
                <a:latin typeface="CordiaUPC" pitchFamily="34" charset="-34"/>
                <a:cs typeface="CordiaUPC" pitchFamily="34" charset="-34"/>
              </a:rPr>
              <a:t>The </a:t>
            </a:r>
            <a:r>
              <a:rPr lang="en-US" sz="1400" dirty="0">
                <a:latin typeface="CordiaUPC" pitchFamily="34" charset="-34"/>
                <a:cs typeface="CordiaUPC" pitchFamily="34" charset="-34"/>
              </a:rPr>
              <a:t>Company established service center at Head Office located on Rama III road and </a:t>
            </a:r>
            <a:r>
              <a:rPr lang="en-US" sz="1400" dirty="0" err="1">
                <a:latin typeface="CordiaUPC" pitchFamily="34" charset="-34"/>
                <a:cs typeface="CordiaUPC" pitchFamily="34" charset="-34"/>
              </a:rPr>
              <a:t>Asoke</a:t>
            </a:r>
            <a:r>
              <a:rPr lang="en-US" sz="1400" dirty="0">
                <a:latin typeface="CordiaUPC" pitchFamily="34" charset="-34"/>
                <a:cs typeface="CordiaUPC" pitchFamily="34" charset="-34"/>
              </a:rPr>
              <a:t> branch including the contract service centers more than 800 centers in order to ensure the good care of customers all times and also protected against risks that may have happened to the assets of the company.  In addition, the service center on Rama III also open for any individual who requires the maintenance service for Nissan cars.</a:t>
            </a:r>
          </a:p>
          <a:p>
            <a:pPr algn="just">
              <a:tabLst>
                <a:tab pos="361950" algn="l"/>
              </a:tabLst>
            </a:pPr>
            <a:endParaRPr lang="en-US" sz="1400" dirty="0">
              <a:latin typeface="CordiaUPC" pitchFamily="34" charset="-34"/>
              <a:cs typeface="CordiaUPC" pitchFamily="34" charset="-34"/>
            </a:endParaRPr>
          </a:p>
          <a:p>
            <a:pPr algn="just">
              <a:tabLst>
                <a:tab pos="361950" algn="l"/>
              </a:tabLst>
            </a:pPr>
            <a:r>
              <a:rPr lang="en-US" sz="1400" dirty="0">
                <a:latin typeface="CordiaUPC" pitchFamily="34" charset="-34"/>
                <a:cs typeface="CordiaUPC" pitchFamily="34" charset="-34"/>
              </a:rPr>
              <a:t>Presently, the other subsidiary company, Krungthai Automobile Co., Ltd., which the Company holds 100% of total shares operates the business of buying, selling and exchange the variety of used cars in any brands and types.  The Company business has been integrated because the Company able to sell the expired leasing car through this channel directly to the customer and gain higher price together with less selling administration cost.  Moreover the subsidiary company can also make a return to the Group from selling of used cars that purchased from others.  As a result, the company gains  higher car sales and higher revenue.</a:t>
            </a:r>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04</a:t>
            </a:r>
            <a:endParaRPr lang="th-TH" sz="1200" b="1" dirty="0">
              <a:solidFill>
                <a:srgbClr val="0070C0"/>
              </a:solidFill>
              <a:latin typeface="Cordia New" pitchFamily="34" charset="-34"/>
              <a:cs typeface="Cordia New" pitchFamily="34" charset="-34"/>
            </a:endParaRPr>
          </a:p>
        </p:txBody>
      </p:sp>
      <p:pic>
        <p:nvPicPr>
          <p:cNvPr id="8" name="รูปภาพ 7"/>
          <p:cNvPicPr>
            <a:picLocks noChangeAspect="1"/>
          </p:cNvPicPr>
          <p:nvPr/>
        </p:nvPicPr>
        <p:blipFill rotWithShape="1">
          <a:blip r:embed="rId3" cstate="print">
            <a:extLst>
              <a:ext uri="{28A0092B-C50C-407E-A947-70E740481C1C}">
                <a14:useLocalDpi xmlns:a14="http://schemas.microsoft.com/office/drawing/2010/main" val="0"/>
              </a:ext>
            </a:extLst>
          </a:blip>
          <a:srcRect t="30770"/>
          <a:stretch/>
        </p:blipFill>
        <p:spPr>
          <a:xfrm>
            <a:off x="600711" y="3665240"/>
            <a:ext cx="5613816" cy="2592288"/>
          </a:xfrm>
          <a:prstGeom prst="rect">
            <a:avLst/>
          </a:prstGeom>
        </p:spPr>
      </p:pic>
      <p:pic>
        <p:nvPicPr>
          <p:cNvPr id="9" name="Picture 6"/>
          <p:cNvPicPr>
            <a:picLocks noChangeAspect="1"/>
          </p:cNvPicPr>
          <p:nvPr/>
        </p:nvPicPr>
        <p:blipFill rotWithShape="1">
          <a:blip r:embed="rId4" cstate="print"/>
          <a:srcRect r="69221"/>
          <a:stretch/>
        </p:blipFill>
        <p:spPr>
          <a:xfrm>
            <a:off x="591211" y="3656856"/>
            <a:ext cx="1728193" cy="2591025"/>
          </a:xfrm>
          <a:prstGeom prst="rect">
            <a:avLst/>
          </a:prstGeom>
          <a:scene3d>
            <a:camera prst="orthographicFront"/>
            <a:lightRig rig="contrasting" dir="t"/>
          </a:scene3d>
          <a:sp3d extrusionH="76200" prstMaterial="matte">
            <a:extrusionClr>
              <a:schemeClr val="bg1"/>
            </a:extrusionClr>
          </a:sp3d>
        </p:spPr>
      </p:pic>
      <p:grpSp>
        <p:nvGrpSpPr>
          <p:cNvPr id="10" name="Group 1"/>
          <p:cNvGrpSpPr/>
          <p:nvPr/>
        </p:nvGrpSpPr>
        <p:grpSpPr>
          <a:xfrm>
            <a:off x="843239" y="3839585"/>
            <a:ext cx="1224136" cy="2269024"/>
            <a:chOff x="4797152" y="4268152"/>
            <a:chExt cx="1224136" cy="2269024"/>
          </a:xfrm>
        </p:grpSpPr>
        <p:pic>
          <p:nvPicPr>
            <p:cNvPr id="11"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7152" y="4268152"/>
              <a:ext cx="1224136" cy="2269024"/>
            </a:xfrm>
            <a:prstGeom prst="rect">
              <a:avLst/>
            </a:prstGeom>
          </p:spPr>
        </p:pic>
        <p:pic>
          <p:nvPicPr>
            <p:cNvPr id="12"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864" y="5038576"/>
              <a:ext cx="1100424" cy="404947"/>
            </a:xfrm>
            <a:prstGeom prst="rect">
              <a:avLst/>
            </a:prstGeom>
          </p:spPr>
        </p:pic>
        <p:pic>
          <p:nvPicPr>
            <p:cNvPr id="13"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8641" y="4592960"/>
              <a:ext cx="1062647" cy="679062"/>
            </a:xfrm>
            <a:prstGeom prst="rect">
              <a:avLst/>
            </a:prstGeom>
          </p:spPr>
        </p:pic>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8" name="รูปภาพ 7"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10" name="TextBox 9"/>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58</a:t>
            </a:r>
            <a:endParaRPr lang="th-TH" sz="1200" b="1" dirty="0">
              <a:solidFill>
                <a:srgbClr val="0070C0"/>
              </a:solidFill>
              <a:latin typeface="Cordia New" pitchFamily="34" charset="-34"/>
              <a:cs typeface="Cordia New" pitchFamily="34" charset="-34"/>
            </a:endParaRPr>
          </a:p>
        </p:txBody>
      </p:sp>
      <p:graphicFrame>
        <p:nvGraphicFramePr>
          <p:cNvPr id="2" name="ตาราง 1"/>
          <p:cNvGraphicFramePr>
            <a:graphicFrameLocks noGrp="1"/>
          </p:cNvGraphicFramePr>
          <p:nvPr>
            <p:extLst>
              <p:ext uri="{D42A27DB-BD31-4B8C-83A1-F6EECF244321}">
                <p14:modId xmlns:p14="http://schemas.microsoft.com/office/powerpoint/2010/main" val="3345059826"/>
              </p:ext>
            </p:extLst>
          </p:nvPr>
        </p:nvGraphicFramePr>
        <p:xfrm>
          <a:off x="404664" y="992561"/>
          <a:ext cx="5976164" cy="4815600"/>
        </p:xfrm>
        <a:graphic>
          <a:graphicData uri="http://schemas.openxmlformats.org/drawingml/2006/table">
            <a:tbl>
              <a:tblPr firstRow="1" firstCol="1" bandRow="1">
                <a:tableStyleId>{2D5ABB26-0587-4C30-8999-92F81FD0307C}</a:tableStyleId>
              </a:tblPr>
              <a:tblGrid>
                <a:gridCol w="3402506"/>
                <a:gridCol w="917974"/>
                <a:gridCol w="936104"/>
                <a:gridCol w="719580"/>
              </a:tblGrid>
              <a:tr h="196074">
                <a:tc rowSpan="2">
                  <a:txBody>
                    <a:bodyPr/>
                    <a:lstStyle/>
                    <a:p>
                      <a:pPr algn="ctr">
                        <a:spcAft>
                          <a:spcPts val="0"/>
                        </a:spcAft>
                      </a:pPr>
                      <a:endParaRPr lang="en-US" sz="1400" dirty="0">
                        <a:effectLst/>
                        <a:latin typeface="CordiaUPC" pitchFamily="34" charset="-34"/>
                        <a:ea typeface="Times New Roman"/>
                        <a:cs typeface="CordiaUPC" pitchFamily="34" charset="-34"/>
                      </a:endParaRPr>
                    </a:p>
                  </a:txBody>
                  <a:tcPr marL="68580" marR="68580" marT="0" marB="0" anchor="ctr"/>
                </a:tc>
                <a:tc gridSpan="3">
                  <a:txBody>
                    <a:bodyPr/>
                    <a:lstStyle/>
                    <a:p>
                      <a:pPr algn="ctr">
                        <a:spcAft>
                          <a:spcPts val="0"/>
                        </a:spcAft>
                      </a:pPr>
                      <a:r>
                        <a:rPr lang="en-US" sz="1400" dirty="0">
                          <a:effectLst/>
                        </a:rPr>
                        <a:t> </a:t>
                      </a:r>
                      <a:endParaRPr lang="en-US" sz="1400" dirty="0">
                        <a:effectLst/>
                        <a:latin typeface="CordiaUPC" pitchFamily="34" charset="-34"/>
                        <a:ea typeface="Times New Roman"/>
                        <a:cs typeface="CordiaUPC" pitchFamily="34" charset="-34"/>
                      </a:endParaRPr>
                    </a:p>
                  </a:txBody>
                  <a:tcPr marL="68580" marR="68580" marT="0" marB="0"/>
                </a:tc>
                <a:tc hMerge="1">
                  <a:txBody>
                    <a:bodyPr/>
                    <a:lstStyle/>
                    <a:p>
                      <a:endParaRPr lang="th-TH" dirty="0"/>
                    </a:p>
                  </a:txBody>
                  <a:tcPr/>
                </a:tc>
                <a:tc hMerge="1">
                  <a:txBody>
                    <a:bodyPr/>
                    <a:lstStyle/>
                    <a:p>
                      <a:endParaRPr lang="th-TH"/>
                    </a:p>
                  </a:txBody>
                  <a:tcPr/>
                </a:tc>
              </a:tr>
              <a:tr h="196074">
                <a:tc vMerge="1">
                  <a:txBody>
                    <a:bodyPr/>
                    <a:lstStyle/>
                    <a:p>
                      <a:endParaRPr lang="th-TH"/>
                    </a:p>
                  </a:txBody>
                  <a:tcPr/>
                </a:tc>
                <a:tc>
                  <a:txBody>
                    <a:bodyPr/>
                    <a:lstStyle/>
                    <a:p>
                      <a:pPr algn="ctr" rtl="0" fontAlgn="ctr"/>
                      <a:r>
                        <a:rPr lang="th-TH" sz="1400" b="0" i="0" u="none" strike="noStrike">
                          <a:solidFill>
                            <a:srgbClr val="000000"/>
                          </a:solidFill>
                          <a:effectLst/>
                          <a:latin typeface="CordiaUPC"/>
                        </a:rPr>
                        <a:t>2015</a:t>
                      </a:r>
                    </a:p>
                  </a:txBody>
                  <a:tcPr marL="0" marR="0" marT="0" marB="0" anchor="ctr"/>
                </a:tc>
                <a:tc>
                  <a:txBody>
                    <a:bodyPr/>
                    <a:lstStyle/>
                    <a:p>
                      <a:pPr algn="ctr" rtl="0" fontAlgn="ctr"/>
                      <a:r>
                        <a:rPr lang="th-TH" sz="1400" b="0" i="0" u="none" strike="noStrike">
                          <a:solidFill>
                            <a:srgbClr val="000000"/>
                          </a:solidFill>
                          <a:effectLst/>
                          <a:latin typeface="CordiaUPC"/>
                        </a:rPr>
                        <a:t>2016</a:t>
                      </a:r>
                    </a:p>
                  </a:txBody>
                  <a:tcPr marL="0" marR="0" marT="0" marB="0" anchor="ctr"/>
                </a:tc>
                <a:tc>
                  <a:txBody>
                    <a:bodyPr/>
                    <a:lstStyle/>
                    <a:p>
                      <a:pPr algn="ctr" rtl="0" fontAlgn="ctr"/>
                      <a:r>
                        <a:rPr lang="th-TH" sz="1400" b="0" i="0" u="none" strike="noStrike">
                          <a:solidFill>
                            <a:srgbClr val="000000"/>
                          </a:solidFill>
                          <a:effectLst/>
                          <a:latin typeface="CordiaUPC"/>
                        </a:rPr>
                        <a:t>2017</a:t>
                      </a:r>
                    </a:p>
                  </a:txBody>
                  <a:tcPr marL="0" marR="0" marT="0" marB="0" anchor="ctr"/>
                </a:tc>
              </a:tr>
              <a:tr h="196074">
                <a:tc>
                  <a:txBody>
                    <a:bodyPr/>
                    <a:lstStyle/>
                    <a:p>
                      <a:pPr>
                        <a:spcAft>
                          <a:spcPts val="0"/>
                        </a:spcAft>
                      </a:pPr>
                      <a:r>
                        <a:rPr lang="en-US" sz="1400" b="1" u="sng" kern="1200" dirty="0" smtClean="0">
                          <a:solidFill>
                            <a:schemeClr val="tx1"/>
                          </a:solidFill>
                          <a:latin typeface="CordiaUPC" pitchFamily="34" charset="-34"/>
                          <a:ea typeface="+mn-ea"/>
                          <a:cs typeface="+mn-cs"/>
                        </a:rPr>
                        <a:t>Profitability Ratio</a:t>
                      </a:r>
                      <a:endParaRPr lang="en-US" sz="1400" b="1" u="sng" baseline="0" dirty="0">
                        <a:latin typeface="CordiaUPC" pitchFamily="34" charset="-34"/>
                        <a:ea typeface="Times New Roman"/>
                        <a:cs typeface="+mn-cs"/>
                      </a:endParaRPr>
                    </a:p>
                  </a:txBody>
                  <a:tcPr marL="68580" marR="6858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r>
              <a:tr h="196074">
                <a:tc>
                  <a:txBody>
                    <a:bodyPr/>
                    <a:lstStyle/>
                    <a:p>
                      <a:pPr>
                        <a:spcAft>
                          <a:spcPts val="0"/>
                        </a:spcAft>
                      </a:pPr>
                      <a:r>
                        <a:rPr kumimoji="0" lang="en-US" sz="1400" b="0" i="0" u="none" strike="noStrike" cap="none" normalizeH="0" baseline="0" dirty="0" smtClean="0">
                          <a:ln>
                            <a:noFill/>
                          </a:ln>
                          <a:solidFill>
                            <a:schemeClr val="tx1"/>
                          </a:solidFill>
                          <a:effectLst/>
                          <a:latin typeface="CordiaUPC" pitchFamily="34" charset="-34"/>
                          <a:ea typeface="Calibri" pitchFamily="34" charset="0"/>
                          <a:cs typeface="+mn-cs"/>
                        </a:rPr>
                        <a:t>Gross Profit Margin</a:t>
                      </a:r>
                      <a:r>
                        <a:rPr kumimoji="0" lang="th-TH" sz="1400" b="0" i="0" u="none" strike="noStrike" cap="none" normalizeH="0" baseline="0" dirty="0" smtClean="0">
                          <a:ln>
                            <a:noFill/>
                          </a:ln>
                          <a:solidFill>
                            <a:schemeClr val="tx1"/>
                          </a:solidFill>
                          <a:effectLst/>
                          <a:latin typeface="CordiaUPC" pitchFamily="34" charset="-34"/>
                          <a:ea typeface="Calibri" pitchFamily="34" charset="0"/>
                          <a:cs typeface="+mn-cs"/>
                        </a:rPr>
                        <a:t> (</a:t>
                      </a:r>
                      <a:r>
                        <a:rPr kumimoji="0" lang="en-US" sz="1400" b="0" i="0" u="none" strike="noStrike" cap="none" normalizeH="0" baseline="0" dirty="0" smtClean="0">
                          <a:ln>
                            <a:noFill/>
                          </a:ln>
                          <a:solidFill>
                            <a:schemeClr val="tx1"/>
                          </a:solidFill>
                          <a:effectLst/>
                          <a:latin typeface="CordiaUPC" pitchFamily="34" charset="-34"/>
                          <a:ea typeface="Calibri" pitchFamily="34" charset="0"/>
                          <a:cs typeface="+mn-cs"/>
                        </a:rPr>
                        <a:t>Excluding Profit on Sale</a:t>
                      </a:r>
                      <a:r>
                        <a:rPr kumimoji="0" lang="en-US" sz="1400" b="0" i="1" u="none" strike="noStrike" cap="none" normalizeH="0" baseline="0" dirty="0" smtClean="0">
                          <a:ln>
                            <a:noFill/>
                          </a:ln>
                          <a:solidFill>
                            <a:schemeClr val="tx1"/>
                          </a:solidFill>
                          <a:effectLst/>
                          <a:latin typeface="CordiaUPC" pitchFamily="34" charset="-34"/>
                          <a:ea typeface="Calibri" pitchFamily="34" charset="0"/>
                          <a:cs typeface="+mn-cs"/>
                        </a:rPr>
                        <a:t> of Rental Assets</a:t>
                      </a:r>
                      <a:r>
                        <a:rPr kumimoji="0" lang="th-TH" sz="1400" b="0" i="0" u="none" strike="noStrike" cap="none" normalizeH="0" baseline="0" dirty="0" smtClean="0">
                          <a:ln>
                            <a:noFill/>
                          </a:ln>
                          <a:solidFill>
                            <a:schemeClr val="tx1"/>
                          </a:solidFill>
                          <a:effectLst/>
                          <a:latin typeface="CordiaUPC" pitchFamily="34" charset="-34"/>
                          <a:ea typeface="Calibri" pitchFamily="34" charset="0"/>
                          <a:cs typeface="+mn-cs"/>
                        </a:rPr>
                        <a:t>)</a:t>
                      </a:r>
                      <a:endParaRPr lang="en-US" sz="1400" baseline="0" dirty="0">
                        <a:solidFill>
                          <a:schemeClr val="tx1"/>
                        </a:solidFill>
                        <a:latin typeface="CordiaUPC" pitchFamily="34" charset="-34"/>
                        <a:ea typeface="Times New Roman"/>
                        <a:cs typeface="+mn-cs"/>
                      </a:endParaRPr>
                    </a:p>
                  </a:txBody>
                  <a:tcPr marL="68580" marR="68580" marT="0" marB="0" anchor="ctr"/>
                </a:tc>
                <a:tc>
                  <a:txBody>
                    <a:bodyPr/>
                    <a:lstStyle/>
                    <a:p>
                      <a:pPr algn="r" rtl="0" fontAlgn="ctr"/>
                      <a:r>
                        <a:rPr lang="th-TH" sz="1400" b="0" i="0" u="none" strike="noStrike">
                          <a:solidFill>
                            <a:srgbClr val="000000"/>
                          </a:solidFill>
                          <a:effectLst/>
                          <a:latin typeface="CordiaUPC"/>
                        </a:rPr>
                        <a:t>19.62%</a:t>
                      </a:r>
                    </a:p>
                  </a:txBody>
                  <a:tcPr marL="0" marR="0" marT="0" marB="0" anchor="ctr"/>
                </a:tc>
                <a:tc>
                  <a:txBody>
                    <a:bodyPr/>
                    <a:lstStyle/>
                    <a:p>
                      <a:pPr algn="r" rtl="0" fontAlgn="ctr"/>
                      <a:r>
                        <a:rPr lang="th-TH" sz="1400" b="0" i="0" u="none" strike="noStrike">
                          <a:solidFill>
                            <a:srgbClr val="000000"/>
                          </a:solidFill>
                          <a:effectLst/>
                          <a:latin typeface="CordiaUPC"/>
                        </a:rPr>
                        <a:t>20.95%</a:t>
                      </a:r>
                    </a:p>
                  </a:txBody>
                  <a:tcPr marL="0" marR="0" marT="0" marB="0" anchor="ctr"/>
                </a:tc>
                <a:tc>
                  <a:txBody>
                    <a:bodyPr/>
                    <a:lstStyle/>
                    <a:p>
                      <a:pPr algn="r" rtl="0" fontAlgn="ctr"/>
                      <a:r>
                        <a:rPr lang="th-TH" sz="1400" b="0" i="0" u="none" strike="noStrike">
                          <a:solidFill>
                            <a:srgbClr val="000000"/>
                          </a:solidFill>
                          <a:effectLst/>
                          <a:latin typeface="CordiaUPC"/>
                        </a:rPr>
                        <a:t>18.06%</a:t>
                      </a:r>
                    </a:p>
                  </a:txBody>
                  <a:tcPr marL="0" marR="0" marT="0" marB="0" anchor="ctr"/>
                </a:tc>
              </a:tr>
              <a:tr h="196074">
                <a:tc>
                  <a:txBody>
                    <a:body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ordiaUPC" pitchFamily="34" charset="-34"/>
                          <a:ea typeface="Calibri" pitchFamily="34" charset="0"/>
                          <a:cs typeface="+mn-cs"/>
                        </a:rPr>
                        <a:t>Gross Profit Margin</a:t>
                      </a:r>
                      <a:r>
                        <a:rPr kumimoji="0" lang="th-TH" sz="1400" b="0" i="0" u="none" strike="noStrike" cap="none" normalizeH="0" baseline="0" dirty="0" smtClean="0">
                          <a:ln>
                            <a:noFill/>
                          </a:ln>
                          <a:solidFill>
                            <a:schemeClr val="tx1"/>
                          </a:solidFill>
                          <a:effectLst/>
                          <a:latin typeface="CordiaUPC" pitchFamily="34" charset="-34"/>
                          <a:ea typeface="Calibri" pitchFamily="34" charset="0"/>
                          <a:cs typeface="+mn-cs"/>
                        </a:rPr>
                        <a:t> (</a:t>
                      </a:r>
                      <a:r>
                        <a:rPr kumimoji="0" lang="en-US" sz="1400" b="0" i="0" u="none" strike="noStrike" cap="none" normalizeH="0" baseline="0" dirty="0" smtClean="0">
                          <a:ln>
                            <a:noFill/>
                          </a:ln>
                          <a:solidFill>
                            <a:schemeClr val="tx1"/>
                          </a:solidFill>
                          <a:effectLst/>
                          <a:latin typeface="CordiaUPC" pitchFamily="34" charset="-34"/>
                          <a:ea typeface="Calibri" pitchFamily="34" charset="0"/>
                          <a:cs typeface="+mn-cs"/>
                        </a:rPr>
                        <a:t>Including Profit on Sale</a:t>
                      </a:r>
                      <a:r>
                        <a:rPr kumimoji="0" lang="en-US" sz="1400" b="0" i="1" u="none" strike="noStrike" cap="none" normalizeH="0" baseline="0" dirty="0" smtClean="0">
                          <a:ln>
                            <a:noFill/>
                          </a:ln>
                          <a:solidFill>
                            <a:schemeClr val="tx1"/>
                          </a:solidFill>
                          <a:effectLst/>
                          <a:latin typeface="CordiaUPC" pitchFamily="34" charset="-34"/>
                          <a:ea typeface="Calibri" pitchFamily="34" charset="0"/>
                          <a:cs typeface="+mn-cs"/>
                        </a:rPr>
                        <a:t> of Rental Assets</a:t>
                      </a:r>
                      <a:r>
                        <a:rPr kumimoji="0" lang="th-TH" sz="1400" b="0" i="0" u="none" strike="noStrike" cap="none" normalizeH="0" baseline="0" dirty="0" smtClean="0">
                          <a:ln>
                            <a:noFill/>
                          </a:ln>
                          <a:solidFill>
                            <a:schemeClr val="tx1"/>
                          </a:solidFill>
                          <a:effectLst/>
                          <a:latin typeface="CordiaUPC" pitchFamily="34" charset="-34"/>
                          <a:ea typeface="Calibri" pitchFamily="34" charset="0"/>
                          <a:cs typeface="+mn-cs"/>
                        </a:rPr>
                        <a:t>)</a:t>
                      </a:r>
                      <a:endParaRPr kumimoji="0" lang="en-US" sz="1400" b="0" i="0" u="none" strike="noStrike" cap="none" normalizeH="0" baseline="0" dirty="0" smtClean="0">
                        <a:ln>
                          <a:noFill/>
                        </a:ln>
                        <a:solidFill>
                          <a:schemeClr val="tx1"/>
                        </a:solidFill>
                        <a:effectLst/>
                        <a:latin typeface="CordiaUPC" pitchFamily="34" charset="-34"/>
                        <a:ea typeface="Calibri" pitchFamily="34" charset="0"/>
                        <a:cs typeface="+mn-cs"/>
                      </a:endParaRPr>
                    </a:p>
                  </a:txBody>
                  <a:tcPr marL="68580" marR="68580" marT="0" marB="0" anchor="ctr"/>
                </a:tc>
                <a:tc>
                  <a:txBody>
                    <a:bodyPr/>
                    <a:lstStyle/>
                    <a:p>
                      <a:pPr algn="r" rtl="0" fontAlgn="ctr"/>
                      <a:r>
                        <a:rPr lang="th-TH" sz="1400" b="0" i="0" u="none" strike="noStrike">
                          <a:solidFill>
                            <a:srgbClr val="000000"/>
                          </a:solidFill>
                          <a:effectLst/>
                          <a:latin typeface="CordiaUPC"/>
                        </a:rPr>
                        <a:t>22.80%</a:t>
                      </a:r>
                    </a:p>
                  </a:txBody>
                  <a:tcPr marL="0" marR="0" marT="0" marB="0" anchor="ctr"/>
                </a:tc>
                <a:tc>
                  <a:txBody>
                    <a:bodyPr/>
                    <a:lstStyle/>
                    <a:p>
                      <a:pPr algn="r" rtl="0" fontAlgn="ctr"/>
                      <a:r>
                        <a:rPr lang="th-TH" sz="1400" b="0" i="0" u="none" strike="noStrike">
                          <a:solidFill>
                            <a:srgbClr val="000000"/>
                          </a:solidFill>
                          <a:effectLst/>
                          <a:latin typeface="CordiaUPC"/>
                        </a:rPr>
                        <a:t>26.30%</a:t>
                      </a:r>
                    </a:p>
                  </a:txBody>
                  <a:tcPr marL="0" marR="0" marT="0" marB="0" anchor="ctr"/>
                </a:tc>
                <a:tc>
                  <a:txBody>
                    <a:bodyPr/>
                    <a:lstStyle/>
                    <a:p>
                      <a:pPr algn="r" rtl="0" fontAlgn="ctr"/>
                      <a:r>
                        <a:rPr lang="th-TH" sz="1400" b="0" i="0" u="none" strike="noStrike">
                          <a:solidFill>
                            <a:srgbClr val="000000"/>
                          </a:solidFill>
                          <a:effectLst/>
                          <a:latin typeface="CordiaUPC"/>
                        </a:rPr>
                        <a:t>24.85%</a:t>
                      </a:r>
                    </a:p>
                  </a:txBody>
                  <a:tcPr marL="0" marR="0" marT="0" marB="0" anchor="ctr"/>
                </a:tc>
              </a:tr>
              <a:tr h="196074">
                <a:tc>
                  <a:txBody>
                    <a:bodyPr/>
                    <a:lstStyle/>
                    <a:p>
                      <a:pPr algn="l" rtl="0" fontAlgn="t"/>
                      <a:r>
                        <a:rPr lang="en-US" sz="1400" b="0" i="0" u="none" strike="noStrike" dirty="0" smtClean="0">
                          <a:solidFill>
                            <a:srgbClr val="000000"/>
                          </a:solidFill>
                          <a:latin typeface="CordiaUPC" pitchFamily="34" charset="-34"/>
                          <a:cs typeface="+mn-cs"/>
                        </a:rPr>
                        <a:t>Operating Margin</a:t>
                      </a:r>
                      <a:endParaRPr lang="en-US" sz="1400" b="0" i="0" u="none" strike="noStrike" dirty="0">
                        <a:solidFill>
                          <a:srgbClr val="000000"/>
                        </a:solidFill>
                        <a:latin typeface="CordiaUPC" pitchFamily="34" charset="-34"/>
                        <a:cs typeface="+mn-cs"/>
                      </a:endParaRPr>
                    </a:p>
                  </a:txBody>
                  <a:tcPr marL="68580" marR="68580" marT="0" marB="0" anchor="ctr"/>
                </a:tc>
                <a:tc>
                  <a:txBody>
                    <a:bodyPr/>
                    <a:lstStyle/>
                    <a:p>
                      <a:pPr algn="r" rtl="0" fontAlgn="ctr"/>
                      <a:r>
                        <a:rPr lang="th-TH" sz="1400" b="0" i="0" u="none" strike="noStrike">
                          <a:solidFill>
                            <a:srgbClr val="000000"/>
                          </a:solidFill>
                          <a:effectLst/>
                          <a:latin typeface="CordiaUPC"/>
                        </a:rPr>
                        <a:t>16.49%</a:t>
                      </a:r>
                    </a:p>
                  </a:txBody>
                  <a:tcPr marL="0" marR="0" marT="0" marB="0" anchor="ctr"/>
                </a:tc>
                <a:tc>
                  <a:txBody>
                    <a:bodyPr/>
                    <a:lstStyle/>
                    <a:p>
                      <a:pPr algn="r" rtl="0" fontAlgn="ctr"/>
                      <a:r>
                        <a:rPr lang="th-TH" sz="1400" b="0" i="0" u="none" strike="noStrike">
                          <a:solidFill>
                            <a:srgbClr val="000000"/>
                          </a:solidFill>
                          <a:effectLst/>
                          <a:latin typeface="CordiaUPC"/>
                        </a:rPr>
                        <a:t>19.97%</a:t>
                      </a:r>
                    </a:p>
                  </a:txBody>
                  <a:tcPr marL="0" marR="0" marT="0" marB="0" anchor="ctr"/>
                </a:tc>
                <a:tc>
                  <a:txBody>
                    <a:bodyPr/>
                    <a:lstStyle/>
                    <a:p>
                      <a:pPr algn="r" rtl="0" fontAlgn="ctr"/>
                      <a:r>
                        <a:rPr lang="th-TH" sz="1400" b="0" i="0" u="none" strike="noStrike">
                          <a:solidFill>
                            <a:srgbClr val="000000"/>
                          </a:solidFill>
                          <a:effectLst/>
                          <a:latin typeface="CordiaUPC"/>
                        </a:rPr>
                        <a:t>18.60%</a:t>
                      </a:r>
                    </a:p>
                  </a:txBody>
                  <a:tcPr marL="0" marR="0" marT="0" marB="0" anchor="ctr"/>
                </a:tc>
              </a:tr>
              <a:tr h="196074">
                <a:tc>
                  <a:txBody>
                    <a:body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ordiaUPC" pitchFamily="34" charset="-34"/>
                          <a:ea typeface="Calibri" pitchFamily="34" charset="0"/>
                          <a:cs typeface="+mn-cs"/>
                        </a:rPr>
                        <a:t>Net Profit Margin</a:t>
                      </a:r>
                    </a:p>
                  </a:txBody>
                  <a:tcPr marL="68580" marR="68580" marT="0" marB="0" anchor="ctr"/>
                </a:tc>
                <a:tc>
                  <a:txBody>
                    <a:bodyPr/>
                    <a:lstStyle/>
                    <a:p>
                      <a:pPr algn="r" rtl="0" fontAlgn="ctr"/>
                      <a:r>
                        <a:rPr lang="th-TH" sz="1400" b="0" i="0" u="none" strike="noStrike">
                          <a:solidFill>
                            <a:srgbClr val="000000"/>
                          </a:solidFill>
                          <a:effectLst/>
                          <a:latin typeface="CordiaUPC"/>
                        </a:rPr>
                        <a:t>10.46%</a:t>
                      </a:r>
                    </a:p>
                  </a:txBody>
                  <a:tcPr marL="0" marR="0" marT="0" marB="0" anchor="ctr"/>
                </a:tc>
                <a:tc>
                  <a:txBody>
                    <a:bodyPr/>
                    <a:lstStyle/>
                    <a:p>
                      <a:pPr algn="r" rtl="0" fontAlgn="ctr"/>
                      <a:r>
                        <a:rPr lang="th-TH" sz="1400" b="0" i="0" u="none" strike="noStrike">
                          <a:solidFill>
                            <a:srgbClr val="000000"/>
                          </a:solidFill>
                          <a:effectLst/>
                          <a:latin typeface="CordiaUPC"/>
                        </a:rPr>
                        <a:t>16.51%</a:t>
                      </a:r>
                    </a:p>
                  </a:txBody>
                  <a:tcPr marL="0" marR="0" marT="0" marB="0" anchor="ctr"/>
                </a:tc>
                <a:tc>
                  <a:txBody>
                    <a:bodyPr/>
                    <a:lstStyle/>
                    <a:p>
                      <a:pPr algn="r" rtl="0" fontAlgn="ctr"/>
                      <a:r>
                        <a:rPr lang="th-TH" sz="1400" b="0" i="0" u="none" strike="noStrike">
                          <a:solidFill>
                            <a:srgbClr val="000000"/>
                          </a:solidFill>
                          <a:effectLst/>
                          <a:latin typeface="CordiaUPC"/>
                        </a:rPr>
                        <a:t>16.27%</a:t>
                      </a:r>
                    </a:p>
                  </a:txBody>
                  <a:tcPr marL="0" marR="0" marT="0" marB="0" anchor="ctr"/>
                </a:tc>
              </a:tr>
              <a:tr h="196074">
                <a:tc>
                  <a:txBody>
                    <a:bodyPr/>
                    <a:lstStyle/>
                    <a:p>
                      <a:pPr>
                        <a:spcAft>
                          <a:spcPts val="0"/>
                        </a:spcAft>
                      </a:pPr>
                      <a:r>
                        <a:rPr lang="en-US" sz="1400" b="1" u="sng" dirty="0" smtClean="0">
                          <a:latin typeface="CordiaUPC" pitchFamily="34" charset="-34"/>
                          <a:cs typeface="+mn-cs"/>
                        </a:rPr>
                        <a:t>Liquidity Ratios</a:t>
                      </a:r>
                      <a:endParaRPr lang="en-US" sz="1400" u="sng" baseline="0" dirty="0">
                        <a:latin typeface="CordiaUPC" pitchFamily="34" charset="-34"/>
                        <a:ea typeface="Times New Roman"/>
                        <a:cs typeface="+mn-cs"/>
                      </a:endParaRPr>
                    </a:p>
                  </a:txBody>
                  <a:tcPr marL="68580" marR="6858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r>
              <a:tr h="278127">
                <a:tc>
                  <a:txBody>
                    <a:bodyPr/>
                    <a:lstStyle/>
                    <a:p>
                      <a:pPr>
                        <a:spcAft>
                          <a:spcPts val="0"/>
                        </a:spcAft>
                      </a:pPr>
                      <a:r>
                        <a:rPr lang="en-US" sz="1400" dirty="0" smtClean="0">
                          <a:latin typeface="CordiaUPC" pitchFamily="34" charset="-34"/>
                          <a:cs typeface="+mn-cs"/>
                        </a:rPr>
                        <a:t>Current Ratio  </a:t>
                      </a:r>
                      <a:endParaRPr lang="en-US" sz="1400" baseline="0" dirty="0">
                        <a:latin typeface="CordiaUPC" pitchFamily="34" charset="-34"/>
                        <a:ea typeface="Times New Roman"/>
                        <a:cs typeface="+mn-cs"/>
                      </a:endParaRPr>
                    </a:p>
                  </a:txBody>
                  <a:tcPr marL="68580" marR="68580" marT="0" marB="0" anchor="ctr"/>
                </a:tc>
                <a:tc>
                  <a:txBody>
                    <a:bodyPr/>
                    <a:lstStyle/>
                    <a:p>
                      <a:pPr algn="r" rtl="0" fontAlgn="ctr"/>
                      <a:r>
                        <a:rPr lang="th-TH" sz="1400" b="0" i="0" u="none" strike="noStrike">
                          <a:solidFill>
                            <a:srgbClr val="000000"/>
                          </a:solidFill>
                          <a:effectLst/>
                          <a:latin typeface="CordiaUPC"/>
                        </a:rPr>
                        <a:t>0.47</a:t>
                      </a:r>
                    </a:p>
                  </a:txBody>
                  <a:tcPr marL="0" marR="0" marT="0" marB="0" anchor="ctr"/>
                </a:tc>
                <a:tc>
                  <a:txBody>
                    <a:bodyPr/>
                    <a:lstStyle/>
                    <a:p>
                      <a:pPr algn="r" rtl="0" fontAlgn="ctr"/>
                      <a:r>
                        <a:rPr lang="th-TH" sz="1400" b="0" i="0" u="none" strike="noStrike">
                          <a:solidFill>
                            <a:srgbClr val="000000"/>
                          </a:solidFill>
                          <a:effectLst/>
                          <a:latin typeface="CordiaUPC"/>
                        </a:rPr>
                        <a:t>0.57</a:t>
                      </a:r>
                    </a:p>
                  </a:txBody>
                  <a:tcPr marL="0" marR="0" marT="0" marB="0" anchor="ctr"/>
                </a:tc>
                <a:tc>
                  <a:txBody>
                    <a:bodyPr/>
                    <a:lstStyle/>
                    <a:p>
                      <a:pPr algn="r" rtl="0" fontAlgn="ctr"/>
                      <a:r>
                        <a:rPr lang="th-TH" sz="1400" b="0" i="0" u="none" strike="noStrike">
                          <a:solidFill>
                            <a:srgbClr val="000000"/>
                          </a:solidFill>
                          <a:effectLst/>
                          <a:latin typeface="CordiaUPC"/>
                        </a:rPr>
                        <a:t>          0.53 </a:t>
                      </a:r>
                    </a:p>
                  </a:txBody>
                  <a:tcPr marL="0" marR="0" marT="0" marB="0" anchor="ctr"/>
                </a:tc>
              </a:tr>
              <a:tr h="278127">
                <a:tc>
                  <a:txBody>
                    <a:bodyPr/>
                    <a:lstStyle/>
                    <a:p>
                      <a:pPr>
                        <a:spcAft>
                          <a:spcPts val="0"/>
                        </a:spcAft>
                      </a:pPr>
                      <a:r>
                        <a:rPr lang="en-US" sz="1400" b="1" dirty="0" smtClean="0">
                          <a:latin typeface="CordiaUPC" pitchFamily="34" charset="-34"/>
                          <a:cs typeface="+mn-cs"/>
                        </a:rPr>
                        <a:t>Asset Turnover</a:t>
                      </a:r>
                      <a:endParaRPr lang="en-US" sz="1400" baseline="0" dirty="0">
                        <a:latin typeface="CordiaUPC" pitchFamily="34" charset="-34"/>
                        <a:ea typeface="Times New Roman"/>
                        <a:cs typeface="+mn-cs"/>
                      </a:endParaRPr>
                    </a:p>
                  </a:txBody>
                  <a:tcPr marL="68580" marR="68580" marT="0" marB="0" anchor="ctr"/>
                </a:tc>
                <a:tc>
                  <a:txBody>
                    <a:bodyPr/>
                    <a:lstStyle/>
                    <a:p>
                      <a:pPr algn="r" rtl="0" fontAlgn="ctr"/>
                      <a:r>
                        <a:rPr lang="th-TH" sz="1400" b="0" i="0" u="none" strike="noStrike">
                          <a:solidFill>
                            <a:srgbClr val="000000"/>
                          </a:solidFill>
                          <a:effectLst/>
                          <a:latin typeface="CordiaUPC"/>
                        </a:rPr>
                        <a:t>0.52</a:t>
                      </a:r>
                    </a:p>
                  </a:txBody>
                  <a:tcPr marL="0" marR="0" marT="0" marB="0" anchor="ctr"/>
                </a:tc>
                <a:tc>
                  <a:txBody>
                    <a:bodyPr/>
                    <a:lstStyle/>
                    <a:p>
                      <a:pPr algn="r" rtl="0" fontAlgn="ctr"/>
                      <a:r>
                        <a:rPr lang="th-TH" sz="1400" b="0" i="0" u="none" strike="noStrike">
                          <a:solidFill>
                            <a:srgbClr val="000000"/>
                          </a:solidFill>
                          <a:effectLst/>
                          <a:latin typeface="CordiaUPC"/>
                        </a:rPr>
                        <a:t>0.47</a:t>
                      </a:r>
                    </a:p>
                  </a:txBody>
                  <a:tcPr marL="0" marR="0" marT="0" marB="0" anchor="ctr"/>
                </a:tc>
                <a:tc>
                  <a:txBody>
                    <a:bodyPr/>
                    <a:lstStyle/>
                    <a:p>
                      <a:pPr algn="r" rtl="0" fontAlgn="ctr"/>
                      <a:r>
                        <a:rPr lang="th-TH" sz="1400" b="0" i="0" u="none" strike="noStrike">
                          <a:solidFill>
                            <a:srgbClr val="000000"/>
                          </a:solidFill>
                          <a:effectLst/>
                          <a:latin typeface="CordiaUPC"/>
                        </a:rPr>
                        <a:t>          0.43 </a:t>
                      </a:r>
                    </a:p>
                  </a:txBody>
                  <a:tcPr marL="0" marR="0" marT="0" marB="0" anchor="ctr"/>
                </a:tc>
              </a:tr>
              <a:tr h="196074">
                <a:tc>
                  <a:txBody>
                    <a:bodyPr/>
                    <a:lstStyle/>
                    <a:p>
                      <a:pPr>
                        <a:spcAft>
                          <a:spcPts val="0"/>
                        </a:spcAft>
                      </a:pPr>
                      <a:r>
                        <a:rPr lang="en-US" sz="1400" b="1" u="sng" dirty="0" smtClean="0">
                          <a:latin typeface="CordiaUPC" pitchFamily="34" charset="-34"/>
                          <a:cs typeface="+mn-cs"/>
                        </a:rPr>
                        <a:t>Efficiency Ratio</a:t>
                      </a:r>
                      <a:endParaRPr lang="en-US" sz="1400" u="sng" baseline="0" dirty="0">
                        <a:latin typeface="CordiaUPC" pitchFamily="34" charset="-34"/>
                        <a:ea typeface="Times New Roman"/>
                        <a:cs typeface="+mn-cs"/>
                      </a:endParaRPr>
                    </a:p>
                  </a:txBody>
                  <a:tcPr marL="68580" marR="6858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r>
              <a:tr h="196074">
                <a:tc>
                  <a:txBody>
                    <a:bodyPr/>
                    <a:lstStyle/>
                    <a:p>
                      <a:pPr algn="l" rtl="0" fontAlgn="t"/>
                      <a:r>
                        <a:rPr lang="en-US" sz="1400" b="0" i="0" u="none" strike="noStrike" dirty="0" smtClean="0">
                          <a:solidFill>
                            <a:srgbClr val="000000"/>
                          </a:solidFill>
                          <a:latin typeface="CordiaUPC" pitchFamily="34" charset="-34"/>
                          <a:cs typeface="+mn-cs"/>
                        </a:rPr>
                        <a:t> Return </a:t>
                      </a:r>
                      <a:r>
                        <a:rPr lang="en-US" sz="1400" b="0" i="0" u="none" strike="noStrike" dirty="0">
                          <a:solidFill>
                            <a:srgbClr val="000000"/>
                          </a:solidFill>
                          <a:latin typeface="CordiaUPC" pitchFamily="34" charset="-34"/>
                          <a:cs typeface="+mn-cs"/>
                        </a:rPr>
                        <a:t>on Assets (</a:t>
                      </a:r>
                      <a:r>
                        <a:rPr lang="en-US" sz="1400" b="0" i="0" u="none" strike="noStrike" dirty="0" smtClean="0">
                          <a:solidFill>
                            <a:srgbClr val="000000"/>
                          </a:solidFill>
                          <a:latin typeface="CordiaUPC" pitchFamily="34" charset="-34"/>
                          <a:cs typeface="+mn-cs"/>
                        </a:rPr>
                        <a:t>ROA)</a:t>
                      </a:r>
                      <a:endParaRPr lang="en-US" sz="1400" b="0" i="0" u="none" strike="noStrike" dirty="0">
                        <a:solidFill>
                          <a:srgbClr val="000000"/>
                        </a:solidFill>
                        <a:latin typeface="CordiaUPC" pitchFamily="34" charset="-34"/>
                        <a:cs typeface="+mn-cs"/>
                      </a:endParaRPr>
                    </a:p>
                  </a:txBody>
                  <a:tcPr marL="2991" marR="2991" marT="2991" marB="0"/>
                </a:tc>
                <a:tc>
                  <a:txBody>
                    <a:bodyPr/>
                    <a:lstStyle/>
                    <a:p>
                      <a:pPr algn="r" rtl="0" fontAlgn="ctr"/>
                      <a:r>
                        <a:rPr lang="th-TH" sz="1400" b="0" i="0" u="none" strike="noStrike">
                          <a:solidFill>
                            <a:srgbClr val="000000"/>
                          </a:solidFill>
                          <a:effectLst/>
                          <a:latin typeface="CordiaUPC"/>
                        </a:rPr>
                        <a:t>8.61%</a:t>
                      </a:r>
                    </a:p>
                  </a:txBody>
                  <a:tcPr marL="0" marR="0" marT="0" marB="0" anchor="ctr"/>
                </a:tc>
                <a:tc>
                  <a:txBody>
                    <a:bodyPr/>
                    <a:lstStyle/>
                    <a:p>
                      <a:pPr algn="r" rtl="0" fontAlgn="ctr"/>
                      <a:r>
                        <a:rPr lang="th-TH" sz="1400" b="0" i="0" u="none" strike="noStrike">
                          <a:solidFill>
                            <a:srgbClr val="000000"/>
                          </a:solidFill>
                          <a:effectLst/>
                          <a:latin typeface="CordiaUPC"/>
                        </a:rPr>
                        <a:t>9.46%</a:t>
                      </a:r>
                    </a:p>
                  </a:txBody>
                  <a:tcPr marL="0" marR="0" marT="0" marB="0" anchor="ctr"/>
                </a:tc>
                <a:tc>
                  <a:txBody>
                    <a:bodyPr/>
                    <a:lstStyle/>
                    <a:p>
                      <a:pPr algn="r" rtl="0" fontAlgn="ctr"/>
                      <a:r>
                        <a:rPr lang="th-TH" sz="1400" b="0" i="0" u="none" strike="noStrike">
                          <a:solidFill>
                            <a:srgbClr val="000000"/>
                          </a:solidFill>
                          <a:effectLst/>
                          <a:latin typeface="CordiaUPC"/>
                        </a:rPr>
                        <a:t>8.07%</a:t>
                      </a:r>
                    </a:p>
                  </a:txBody>
                  <a:tcPr marL="0" marR="0" marT="0" marB="0" anchor="ctr"/>
                </a:tc>
              </a:tr>
              <a:tr h="196074">
                <a:tc>
                  <a:txBody>
                    <a:bodyPr/>
                    <a:lstStyle/>
                    <a:p>
                      <a:pPr algn="l" rtl="0" fontAlgn="t"/>
                      <a:r>
                        <a:rPr lang="en-US" sz="1400" b="0" i="0" u="none" strike="noStrike" dirty="0" smtClean="0">
                          <a:solidFill>
                            <a:srgbClr val="000000"/>
                          </a:solidFill>
                          <a:latin typeface="CordiaUPC" pitchFamily="34" charset="-34"/>
                          <a:cs typeface="+mn-cs"/>
                        </a:rPr>
                        <a:t> Return </a:t>
                      </a:r>
                      <a:r>
                        <a:rPr lang="en-US" sz="1400" b="0" i="0" u="none" strike="noStrike" dirty="0">
                          <a:solidFill>
                            <a:srgbClr val="000000"/>
                          </a:solidFill>
                          <a:latin typeface="CordiaUPC" pitchFamily="34" charset="-34"/>
                          <a:cs typeface="+mn-cs"/>
                        </a:rPr>
                        <a:t>on Equity (ROE</a:t>
                      </a:r>
                      <a:r>
                        <a:rPr lang="en-US" sz="1400" b="0" i="0" u="none" strike="noStrike" dirty="0" smtClean="0">
                          <a:solidFill>
                            <a:srgbClr val="000000"/>
                          </a:solidFill>
                          <a:latin typeface="CordiaUPC" pitchFamily="34" charset="-34"/>
                          <a:cs typeface="+mn-cs"/>
                        </a:rPr>
                        <a:t>)</a:t>
                      </a:r>
                      <a:endParaRPr lang="en-US" sz="1400" b="0" i="0" u="none" strike="noStrike" dirty="0">
                        <a:solidFill>
                          <a:srgbClr val="000000"/>
                        </a:solidFill>
                        <a:latin typeface="CordiaUPC" pitchFamily="34" charset="-34"/>
                        <a:cs typeface="+mn-cs"/>
                      </a:endParaRPr>
                    </a:p>
                  </a:txBody>
                  <a:tcPr marL="2991" marR="2991" marT="2991" marB="0"/>
                </a:tc>
                <a:tc>
                  <a:txBody>
                    <a:bodyPr/>
                    <a:lstStyle/>
                    <a:p>
                      <a:pPr algn="r" rtl="0" fontAlgn="ctr"/>
                      <a:r>
                        <a:rPr lang="th-TH" sz="1400" b="0" i="0" u="none" strike="noStrike">
                          <a:solidFill>
                            <a:srgbClr val="000000"/>
                          </a:solidFill>
                          <a:effectLst/>
                          <a:latin typeface="CordiaUPC"/>
                        </a:rPr>
                        <a:t>11.70%</a:t>
                      </a:r>
                    </a:p>
                  </a:txBody>
                  <a:tcPr marL="0" marR="0" marT="0" marB="0" anchor="ctr"/>
                </a:tc>
                <a:tc>
                  <a:txBody>
                    <a:bodyPr/>
                    <a:lstStyle/>
                    <a:p>
                      <a:pPr algn="r" rtl="0" fontAlgn="ctr"/>
                      <a:r>
                        <a:rPr lang="th-TH" sz="1400" b="0" i="0" u="none" strike="noStrike">
                          <a:solidFill>
                            <a:srgbClr val="000000"/>
                          </a:solidFill>
                          <a:effectLst/>
                          <a:latin typeface="CordiaUPC"/>
                        </a:rPr>
                        <a:t>17.54%</a:t>
                      </a:r>
                    </a:p>
                  </a:txBody>
                  <a:tcPr marL="0" marR="0" marT="0" marB="0" anchor="ctr"/>
                </a:tc>
                <a:tc>
                  <a:txBody>
                    <a:bodyPr/>
                    <a:lstStyle/>
                    <a:p>
                      <a:pPr algn="r" rtl="0" fontAlgn="ctr"/>
                      <a:r>
                        <a:rPr lang="th-TH" sz="1400" b="0" i="0" u="none" strike="noStrike">
                          <a:solidFill>
                            <a:srgbClr val="000000"/>
                          </a:solidFill>
                          <a:effectLst/>
                          <a:latin typeface="CordiaUPC"/>
                        </a:rPr>
                        <a:t>17.04%</a:t>
                      </a:r>
                    </a:p>
                  </a:txBody>
                  <a:tcPr marL="0" marR="0" marT="0" marB="0" anchor="ctr"/>
                </a:tc>
              </a:tr>
              <a:tr h="196074">
                <a:tc>
                  <a:txBody>
                    <a:bodyPr/>
                    <a:lstStyle/>
                    <a:p>
                      <a:pPr>
                        <a:spcAft>
                          <a:spcPts val="0"/>
                        </a:spcAft>
                      </a:pPr>
                      <a:r>
                        <a:rPr lang="en-US" sz="1400" b="1" u="sng" dirty="0" smtClean="0">
                          <a:latin typeface="CordiaUPC" pitchFamily="34" charset="-34"/>
                          <a:cs typeface="+mn-cs"/>
                        </a:rPr>
                        <a:t>Leverage Ratio</a:t>
                      </a:r>
                      <a:endParaRPr lang="en-US" sz="1400" u="sng" baseline="0" dirty="0">
                        <a:latin typeface="CordiaUPC" pitchFamily="34" charset="-34"/>
                        <a:ea typeface="Times New Roman"/>
                        <a:cs typeface="+mn-cs"/>
                      </a:endParaRPr>
                    </a:p>
                  </a:txBody>
                  <a:tcPr marL="68580" marR="6858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r>
              <a:tr h="278127">
                <a:tc>
                  <a:txBody>
                    <a:bodyPr/>
                    <a:lstStyle/>
                    <a:p>
                      <a:pPr>
                        <a:spcAft>
                          <a:spcPts val="0"/>
                        </a:spcAft>
                      </a:pPr>
                      <a:r>
                        <a:rPr lang="en-US" sz="1400" dirty="0" smtClean="0">
                          <a:latin typeface="CordiaUPC" pitchFamily="34" charset="-34"/>
                          <a:cs typeface="+mn-cs"/>
                        </a:rPr>
                        <a:t>Debt/Equity Ratio</a:t>
                      </a:r>
                      <a:endParaRPr lang="en-US" sz="1400" baseline="0" dirty="0">
                        <a:latin typeface="CordiaUPC" pitchFamily="34" charset="-34"/>
                        <a:ea typeface="Times New Roman"/>
                        <a:cs typeface="+mn-cs"/>
                      </a:endParaRPr>
                    </a:p>
                  </a:txBody>
                  <a:tcPr marL="68580" marR="68580" marT="0" marB="0" anchor="ctr"/>
                </a:tc>
                <a:tc>
                  <a:txBody>
                    <a:bodyPr/>
                    <a:lstStyle/>
                    <a:p>
                      <a:pPr algn="r" rtl="0" fontAlgn="ctr"/>
                      <a:r>
                        <a:rPr lang="th-TH" sz="1400" b="0" i="0" u="none" strike="noStrike">
                          <a:solidFill>
                            <a:srgbClr val="000000"/>
                          </a:solidFill>
                          <a:effectLst/>
                          <a:latin typeface="CordiaUPC"/>
                        </a:rPr>
                        <a:t>1.14</a:t>
                      </a:r>
                    </a:p>
                  </a:txBody>
                  <a:tcPr marL="0" marR="0" marT="0" marB="0" anchor="ctr"/>
                </a:tc>
                <a:tc>
                  <a:txBody>
                    <a:bodyPr/>
                    <a:lstStyle/>
                    <a:p>
                      <a:pPr algn="r" rtl="0" fontAlgn="ctr"/>
                      <a:r>
                        <a:rPr lang="th-TH" sz="1400" b="0" i="0" u="none" strike="noStrike">
                          <a:solidFill>
                            <a:srgbClr val="000000"/>
                          </a:solidFill>
                          <a:effectLst/>
                          <a:latin typeface="CordiaUPC"/>
                        </a:rPr>
                        <a:t>1.34</a:t>
                      </a:r>
                    </a:p>
                  </a:txBody>
                  <a:tcPr marL="0" marR="0" marT="0" marB="0" anchor="ctr"/>
                </a:tc>
                <a:tc>
                  <a:txBody>
                    <a:bodyPr/>
                    <a:lstStyle/>
                    <a:p>
                      <a:pPr algn="r" rtl="0" fontAlgn="ctr"/>
                      <a:r>
                        <a:rPr lang="th-TH" sz="1400" b="0" i="0" u="none" strike="noStrike">
                          <a:solidFill>
                            <a:srgbClr val="000000"/>
                          </a:solidFill>
                          <a:effectLst/>
                          <a:latin typeface="CordiaUPC"/>
                        </a:rPr>
                        <a:t>          1.48 </a:t>
                      </a:r>
                    </a:p>
                  </a:txBody>
                  <a:tcPr marL="0" marR="0" marT="0" marB="0" anchor="ctr"/>
                </a:tc>
              </a:tr>
              <a:tr h="278127">
                <a:tc>
                  <a:txBody>
                    <a:bodyPr/>
                    <a:lstStyle/>
                    <a:p>
                      <a:pPr>
                        <a:spcAft>
                          <a:spcPts val="0"/>
                        </a:spcAft>
                      </a:pPr>
                      <a:r>
                        <a:rPr lang="en-US" sz="1400" dirty="0" smtClean="0">
                          <a:latin typeface="CordiaUPC" pitchFamily="34" charset="-34"/>
                          <a:cs typeface="+mn-cs"/>
                        </a:rPr>
                        <a:t>Interest Coverage</a:t>
                      </a:r>
                      <a:r>
                        <a:rPr lang="th-TH" sz="1400" dirty="0" smtClean="0">
                          <a:latin typeface="CordiaUPC" pitchFamily="34" charset="-34"/>
                          <a:cs typeface="+mn-cs"/>
                        </a:rPr>
                        <a:t> </a:t>
                      </a:r>
                      <a:r>
                        <a:rPr lang="en-US" sz="1400" dirty="0" smtClean="0">
                          <a:latin typeface="CordiaUPC" pitchFamily="34" charset="-34"/>
                          <a:cs typeface="+mn-cs"/>
                        </a:rPr>
                        <a:t>Ratio</a:t>
                      </a:r>
                      <a:endParaRPr lang="en-US" sz="1400" baseline="0" dirty="0">
                        <a:latin typeface="CordiaUPC" pitchFamily="34" charset="-34"/>
                        <a:ea typeface="Times New Roman"/>
                        <a:cs typeface="+mn-cs"/>
                      </a:endParaRPr>
                    </a:p>
                  </a:txBody>
                  <a:tcPr marL="68580" marR="68580" marT="0" marB="0" anchor="ctr"/>
                </a:tc>
                <a:tc>
                  <a:txBody>
                    <a:bodyPr/>
                    <a:lstStyle/>
                    <a:p>
                      <a:pPr algn="r" rtl="0" fontAlgn="ctr"/>
                      <a:r>
                        <a:rPr lang="th-TH" sz="1400" b="0" i="0" u="none" strike="noStrike">
                          <a:solidFill>
                            <a:srgbClr val="000000"/>
                          </a:solidFill>
                          <a:effectLst/>
                          <a:latin typeface="CordiaUPC"/>
                        </a:rPr>
                        <a:t>4.68</a:t>
                      </a:r>
                    </a:p>
                  </a:txBody>
                  <a:tcPr marL="0" marR="0" marT="0" marB="0" anchor="ctr"/>
                </a:tc>
                <a:tc>
                  <a:txBody>
                    <a:bodyPr/>
                    <a:lstStyle/>
                    <a:p>
                      <a:pPr algn="r" rtl="0" fontAlgn="ctr"/>
                      <a:r>
                        <a:rPr lang="th-TH" sz="1400" b="0" i="0" u="none" strike="noStrike">
                          <a:solidFill>
                            <a:srgbClr val="000000"/>
                          </a:solidFill>
                          <a:effectLst/>
                          <a:latin typeface="CordiaUPC"/>
                        </a:rPr>
                        <a:t>5.93</a:t>
                      </a:r>
                    </a:p>
                  </a:txBody>
                  <a:tcPr marL="0" marR="0" marT="0" marB="0" anchor="ctr"/>
                </a:tc>
                <a:tc>
                  <a:txBody>
                    <a:bodyPr/>
                    <a:lstStyle/>
                    <a:p>
                      <a:pPr algn="r" rtl="0" fontAlgn="ctr"/>
                      <a:r>
                        <a:rPr lang="th-TH" sz="1400" b="0" i="0" u="none" strike="noStrike">
                          <a:solidFill>
                            <a:srgbClr val="000000"/>
                          </a:solidFill>
                          <a:effectLst/>
                          <a:latin typeface="CordiaUPC"/>
                        </a:rPr>
                        <a:t>          5.10 </a:t>
                      </a:r>
                    </a:p>
                  </a:txBody>
                  <a:tcPr marL="0" marR="0" marT="0" marB="0" anchor="ctr"/>
                </a:tc>
              </a:tr>
              <a:tr h="196074">
                <a:tc>
                  <a:txBody>
                    <a:bodyPr/>
                    <a:lstStyle/>
                    <a:p>
                      <a:pPr>
                        <a:spcAft>
                          <a:spcPts val="0"/>
                        </a:spcAft>
                      </a:pPr>
                      <a:r>
                        <a:rPr lang="en-US" sz="1400" dirty="0" smtClean="0">
                          <a:latin typeface="CordiaUPC" pitchFamily="34" charset="-34"/>
                          <a:cs typeface="+mn-cs"/>
                        </a:rPr>
                        <a:t>Dividend Payout Ratio</a:t>
                      </a:r>
                      <a:endParaRPr lang="en-US" sz="1400" baseline="0" dirty="0">
                        <a:solidFill>
                          <a:schemeClr val="tx1"/>
                        </a:solidFill>
                        <a:latin typeface="CordiaUPC" pitchFamily="34" charset="-34"/>
                        <a:ea typeface="Times New Roman"/>
                        <a:cs typeface="+mn-cs"/>
                      </a:endParaRPr>
                    </a:p>
                  </a:txBody>
                  <a:tcPr marL="68580" marR="68580" marT="0" marB="0" anchor="ctr"/>
                </a:tc>
                <a:tc>
                  <a:txBody>
                    <a:bodyPr/>
                    <a:lstStyle/>
                    <a:p>
                      <a:pPr algn="r" rtl="0" fontAlgn="ctr"/>
                      <a:r>
                        <a:rPr lang="th-TH" sz="1400" b="0" i="0" u="none" strike="noStrike">
                          <a:solidFill>
                            <a:srgbClr val="000000"/>
                          </a:solidFill>
                          <a:effectLst/>
                          <a:latin typeface="CordiaUPC"/>
                        </a:rPr>
                        <a:t>55.56%</a:t>
                      </a:r>
                    </a:p>
                  </a:txBody>
                  <a:tcPr marL="0" marR="0" marT="0" marB="0" anchor="ctr"/>
                </a:tc>
                <a:tc>
                  <a:txBody>
                    <a:bodyPr/>
                    <a:lstStyle/>
                    <a:p>
                      <a:pPr algn="r" rtl="0" fontAlgn="ctr"/>
                      <a:r>
                        <a:rPr lang="th-TH" sz="1400" b="0" i="0" u="none" strike="noStrike">
                          <a:solidFill>
                            <a:srgbClr val="000000"/>
                          </a:solidFill>
                          <a:effectLst/>
                          <a:latin typeface="CordiaUPC"/>
                        </a:rPr>
                        <a:t>77.30%</a:t>
                      </a:r>
                    </a:p>
                  </a:txBody>
                  <a:tcPr marL="0" marR="0" marT="0" marB="0" anchor="ctr"/>
                </a:tc>
                <a:tc>
                  <a:txBody>
                    <a:bodyPr/>
                    <a:lstStyle/>
                    <a:p>
                      <a:pPr algn="r" rtl="0" fontAlgn="ctr"/>
                      <a:r>
                        <a:rPr lang="th-TH" sz="1400" b="0" i="0" u="none" strike="noStrike">
                          <a:solidFill>
                            <a:srgbClr val="000000"/>
                          </a:solidFill>
                          <a:effectLst/>
                          <a:latin typeface="CordiaUPC"/>
                        </a:rPr>
                        <a:t>90.44%</a:t>
                      </a:r>
                    </a:p>
                  </a:txBody>
                  <a:tcPr marL="0" marR="0" marT="0" marB="0" anchor="ctr"/>
                </a:tc>
              </a:tr>
              <a:tr h="196074">
                <a:tc>
                  <a:txBody>
                    <a:bodyPr/>
                    <a:lstStyle/>
                    <a:p>
                      <a:pPr algn="l" rtl="0" fontAlgn="b"/>
                      <a:endParaRPr lang="en-US" sz="1400" b="0" i="0" u="none" strike="noStrike" dirty="0">
                        <a:solidFill>
                          <a:srgbClr val="000000"/>
                        </a:solidFill>
                        <a:latin typeface="CordiaUPC" pitchFamily="34" charset="-34"/>
                        <a:cs typeface="+mn-cs"/>
                      </a:endParaRPr>
                    </a:p>
                  </a:txBody>
                  <a:tcPr marL="2991" marR="2991" marT="2991" marB="0" anchor="b"/>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c>
                  <a:txBody>
                    <a:bodyPr/>
                    <a:lstStyle/>
                    <a:p>
                      <a:pPr algn="r" rtl="0" fontAlgn="ctr"/>
                      <a:endParaRPr lang="th-TH" sz="1400" b="0" i="0" u="none" strike="noStrike">
                        <a:solidFill>
                          <a:srgbClr val="000000"/>
                        </a:solidFill>
                        <a:effectLst/>
                        <a:latin typeface="CordiaUPC"/>
                      </a:endParaRPr>
                    </a:p>
                  </a:txBody>
                  <a:tcPr marL="0" marR="0" marT="0" marB="0" anchor="ctr"/>
                </a:tc>
              </a:tr>
              <a:tr h="33887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latin typeface="CordiaUPC" pitchFamily="34" charset="-34"/>
                          <a:cs typeface="+mn-cs"/>
                        </a:rPr>
                        <a:t>Book value per share </a:t>
                      </a:r>
                    </a:p>
                    <a:p>
                      <a:pPr algn="l" rtl="0" fontAlgn="b"/>
                      <a:endParaRPr lang="en-US" sz="1400" b="0" i="0" u="none" strike="noStrike" dirty="0">
                        <a:solidFill>
                          <a:srgbClr val="000000"/>
                        </a:solidFill>
                        <a:latin typeface="CordiaUPC" pitchFamily="34" charset="-34"/>
                        <a:cs typeface="+mn-cs"/>
                      </a:endParaRPr>
                    </a:p>
                  </a:txBody>
                  <a:tcPr marL="2991" marR="2991" marT="2991" marB="0" anchor="b"/>
                </a:tc>
                <a:tc>
                  <a:txBody>
                    <a:bodyPr/>
                    <a:lstStyle/>
                    <a:p>
                      <a:pPr algn="r" rtl="0" fontAlgn="ctr"/>
                      <a:r>
                        <a:rPr lang="th-TH" sz="1400" b="0" i="0" u="none" strike="noStrike">
                          <a:solidFill>
                            <a:srgbClr val="000000"/>
                          </a:solidFill>
                          <a:effectLst/>
                          <a:latin typeface="CordiaUPC"/>
                        </a:rPr>
                        <a:t>7.15</a:t>
                      </a:r>
                    </a:p>
                  </a:txBody>
                  <a:tcPr marL="0" marR="0" marT="0" marB="0" anchor="ctr"/>
                </a:tc>
                <a:tc>
                  <a:txBody>
                    <a:bodyPr/>
                    <a:lstStyle/>
                    <a:p>
                      <a:pPr algn="r" rtl="0" fontAlgn="ctr"/>
                      <a:r>
                        <a:rPr lang="th-TH" sz="1400" b="0" i="0" u="none" strike="noStrike">
                          <a:solidFill>
                            <a:srgbClr val="000000"/>
                          </a:solidFill>
                          <a:effectLst/>
                          <a:latin typeface="CordiaUPC"/>
                        </a:rPr>
                        <a:t>7.93</a:t>
                      </a:r>
                    </a:p>
                  </a:txBody>
                  <a:tcPr marL="0" marR="0" marT="0" marB="0" anchor="ctr"/>
                </a:tc>
                <a:tc>
                  <a:txBody>
                    <a:bodyPr/>
                    <a:lstStyle/>
                    <a:p>
                      <a:pPr algn="r" rtl="0" fontAlgn="ctr"/>
                      <a:r>
                        <a:rPr lang="th-TH" sz="1400" b="0" i="0" u="none" strike="noStrike">
                          <a:solidFill>
                            <a:srgbClr val="000000"/>
                          </a:solidFill>
                          <a:effectLst/>
                          <a:latin typeface="CordiaUPC"/>
                        </a:rPr>
                        <a:t>          8.06 </a:t>
                      </a:r>
                    </a:p>
                  </a:txBody>
                  <a:tcPr marL="0" marR="0" marT="0" marB="0" anchor="ctr"/>
                </a:tc>
              </a:tr>
              <a:tr h="196074">
                <a:tc>
                  <a:txBody>
                    <a:bodyPr/>
                    <a:lstStyle/>
                    <a:p>
                      <a:pPr>
                        <a:spcAft>
                          <a:spcPts val="0"/>
                        </a:spcAft>
                      </a:pPr>
                      <a:r>
                        <a:rPr lang="en-US" sz="1400" b="0" i="0" u="none" strike="noStrike" dirty="0" smtClean="0">
                          <a:solidFill>
                            <a:srgbClr val="000000"/>
                          </a:solidFill>
                          <a:latin typeface="CordiaUPC" pitchFamily="34" charset="-34"/>
                          <a:cs typeface="+mn-cs"/>
                        </a:rPr>
                        <a:t>Profit (Loss) per share (Baht)</a:t>
                      </a:r>
                      <a:endParaRPr lang="en-US" sz="1400" dirty="0">
                        <a:effectLst/>
                        <a:latin typeface="CordiaUPC" pitchFamily="34" charset="-34"/>
                        <a:ea typeface="Times New Roman"/>
                        <a:cs typeface="+mn-cs"/>
                      </a:endParaRPr>
                    </a:p>
                  </a:txBody>
                  <a:tcPr marL="68580" marR="68580" marT="0" marB="0"/>
                </a:tc>
                <a:tc>
                  <a:txBody>
                    <a:bodyPr/>
                    <a:lstStyle/>
                    <a:p>
                      <a:pPr algn="r" rtl="0" fontAlgn="ctr"/>
                      <a:r>
                        <a:rPr lang="th-TH" sz="1400" b="0" i="0" u="none" strike="noStrike">
                          <a:solidFill>
                            <a:srgbClr val="000000"/>
                          </a:solidFill>
                          <a:effectLst/>
                          <a:latin typeface="CordiaUPC"/>
                        </a:rPr>
                        <a:t>0.81</a:t>
                      </a:r>
                    </a:p>
                  </a:txBody>
                  <a:tcPr marL="0" marR="0" marT="0" marB="0" anchor="ctr"/>
                </a:tc>
                <a:tc>
                  <a:txBody>
                    <a:bodyPr/>
                    <a:lstStyle/>
                    <a:p>
                      <a:pPr algn="r" rtl="0" fontAlgn="ctr"/>
                      <a:r>
                        <a:rPr lang="th-TH" sz="1400" b="0" i="0" u="none" strike="noStrike">
                          <a:solidFill>
                            <a:srgbClr val="000000"/>
                          </a:solidFill>
                          <a:effectLst/>
                          <a:latin typeface="CordiaUPC"/>
                        </a:rPr>
                        <a:t>1.32</a:t>
                      </a:r>
                    </a:p>
                  </a:txBody>
                  <a:tcPr marL="0" marR="0" marT="0" marB="0" anchor="ctr"/>
                </a:tc>
                <a:tc>
                  <a:txBody>
                    <a:bodyPr/>
                    <a:lstStyle/>
                    <a:p>
                      <a:pPr algn="r" rtl="0" fontAlgn="ctr"/>
                      <a:r>
                        <a:rPr lang="th-TH" sz="1400" b="0" i="0" u="none" strike="noStrike" dirty="0">
                          <a:solidFill>
                            <a:srgbClr val="000000"/>
                          </a:solidFill>
                          <a:effectLst/>
                          <a:latin typeface="CordiaUPC"/>
                        </a:rPr>
                        <a:t>1.36</a:t>
                      </a:r>
                    </a:p>
                  </a:txBody>
                  <a:tcPr marL="0" marR="0" marT="0" marB="0" anchor="ctr"/>
                </a:tc>
              </a:tr>
            </a:tbl>
          </a:graphicData>
        </a:graphic>
      </p:graphicFrame>
      <p:cxnSp>
        <p:nvCxnSpPr>
          <p:cNvPr id="7" name="Straight Connector 6"/>
          <p:cNvCxnSpPr/>
          <p:nvPr/>
        </p:nvCxnSpPr>
        <p:spPr>
          <a:xfrm>
            <a:off x="404802" y="992560"/>
            <a:ext cx="5976526" cy="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9" name="Straight Connector 8"/>
          <p:cNvCxnSpPr/>
          <p:nvPr/>
        </p:nvCxnSpPr>
        <p:spPr>
          <a:xfrm>
            <a:off x="404664" y="1424608"/>
            <a:ext cx="5976526" cy="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404664" y="3944888"/>
            <a:ext cx="5976526" cy="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12" name="Straight Connector 11"/>
          <p:cNvCxnSpPr/>
          <p:nvPr/>
        </p:nvCxnSpPr>
        <p:spPr>
          <a:xfrm>
            <a:off x="404664" y="5097016"/>
            <a:ext cx="5976526" cy="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13" name="Straight Connector 12"/>
          <p:cNvCxnSpPr/>
          <p:nvPr/>
        </p:nvCxnSpPr>
        <p:spPr>
          <a:xfrm>
            <a:off x="404664" y="5889104"/>
            <a:ext cx="5976526" cy="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14" name="Straight Connector 13"/>
          <p:cNvCxnSpPr/>
          <p:nvPr/>
        </p:nvCxnSpPr>
        <p:spPr>
          <a:xfrm flipV="1">
            <a:off x="3861048" y="992560"/>
            <a:ext cx="0" cy="4896544"/>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grpSp>
        <p:nvGrpSpPr>
          <p:cNvPr id="21" name="Group 20"/>
          <p:cNvGrpSpPr/>
          <p:nvPr/>
        </p:nvGrpSpPr>
        <p:grpSpPr>
          <a:xfrm>
            <a:off x="4797152" y="992560"/>
            <a:ext cx="864096" cy="4896544"/>
            <a:chOff x="4797152" y="1208584"/>
            <a:chExt cx="864096" cy="4680520"/>
          </a:xfrm>
        </p:grpSpPr>
        <p:cxnSp>
          <p:nvCxnSpPr>
            <p:cNvPr id="15" name="Straight Connector 14"/>
            <p:cNvCxnSpPr/>
            <p:nvPr/>
          </p:nvCxnSpPr>
          <p:spPr>
            <a:xfrm flipV="1">
              <a:off x="4797152" y="1208584"/>
              <a:ext cx="0" cy="468052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16" name="Straight Connector 15"/>
            <p:cNvCxnSpPr/>
            <p:nvPr/>
          </p:nvCxnSpPr>
          <p:spPr>
            <a:xfrm flipV="1">
              <a:off x="5661248" y="1208584"/>
              <a:ext cx="0" cy="468052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grpSp>
      <p:sp>
        <p:nvSpPr>
          <p:cNvPr id="17" name="TextBox 16"/>
          <p:cNvSpPr txBox="1"/>
          <p:nvPr/>
        </p:nvSpPr>
        <p:spPr>
          <a:xfrm>
            <a:off x="339842" y="449354"/>
            <a:ext cx="5857916" cy="375487"/>
          </a:xfrm>
          <a:prstGeom prst="rect">
            <a:avLst/>
          </a:prstGeom>
          <a:noFill/>
        </p:spPr>
        <p:txBody>
          <a:bodyPr wrap="square" rtlCol="0">
            <a:spAutoFit/>
          </a:bodyPr>
          <a:lstStyle/>
          <a:p>
            <a:pPr lvl="0" defTabSz="457200" fontAlgn="base">
              <a:lnSpc>
                <a:spcPct val="115000"/>
              </a:lnSpc>
              <a:spcBef>
                <a:spcPct val="0"/>
              </a:spcBef>
              <a:spcAft>
                <a:spcPts val="1000"/>
              </a:spcAft>
            </a:pPr>
            <a:r>
              <a:rPr lang="en-US" sz="1600" b="1" dirty="0" smtClean="0">
                <a:latin typeface="CordiaUPC" pitchFamily="34" charset="-34"/>
                <a:ea typeface="Calibri" pitchFamily="34" charset="0"/>
                <a:cs typeface="CordiaUPC" pitchFamily="34" charset="-34"/>
              </a:rPr>
              <a:t>Financial Ratios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6730" y="914184"/>
            <a:ext cx="5857916" cy="8402300"/>
          </a:xfrm>
          <a:prstGeom prst="rect">
            <a:avLst/>
          </a:prstGeom>
          <a:noFill/>
        </p:spPr>
        <p:txBody>
          <a:bodyPr wrap="square" rtlCol="0">
            <a:spAutoFit/>
          </a:bodyPr>
          <a:lstStyle/>
          <a:p>
            <a:r>
              <a:rPr lang="en-GB" sz="1200" b="1" dirty="0" smtClean="0"/>
              <a:t>Overview </a:t>
            </a:r>
            <a:r>
              <a:rPr lang="en-GB" sz="1200" b="1" dirty="0"/>
              <a:t>of the Business</a:t>
            </a:r>
            <a:endParaRPr lang="en-US" sz="1200" dirty="0"/>
          </a:p>
          <a:p>
            <a:r>
              <a:rPr lang="en-GB" sz="1200" dirty="0"/>
              <a:t> </a:t>
            </a:r>
            <a:endParaRPr lang="en-US" sz="1200" dirty="0"/>
          </a:p>
          <a:p>
            <a:r>
              <a:rPr lang="en-US" sz="1200" dirty="0"/>
              <a:t>The company’s financial position and results of operation of the year as of December 31, 2017, in conclusion are as follow:</a:t>
            </a:r>
          </a:p>
          <a:p>
            <a:r>
              <a:rPr lang="en-US" sz="1200" dirty="0"/>
              <a:t> </a:t>
            </a:r>
          </a:p>
          <a:p>
            <a:r>
              <a:rPr lang="en-US" sz="1200" dirty="0"/>
              <a:t>The consolidated financial statement of the company is 2,092.39 million baht, accounted to 340.44 million baht of net profit, 4,999.09 million baht of total assets. The consolidated financial statement for 2017 increased by 359.09 million baht or 7.8% from the previous year’s financial statement of 4,639.50 million baht. The total assets comprise 8,344 cars for lease and cars awaiting sales worth 3,966.92 million baht, representing an increase from the figure dated December 31, 2016 of 8,226 cars worth 3,812.71 million baht. The increase of total assets emerged from the purchase of 1,774 cars, while the number of sales of lease-expired cars in 2017 of 1,655 cars increased from the previous year by 119 cars. The 2017 book value increased by 207.54 million baht.</a:t>
            </a:r>
          </a:p>
          <a:p>
            <a:r>
              <a:rPr lang="en-US" sz="1200" dirty="0"/>
              <a:t> </a:t>
            </a:r>
          </a:p>
          <a:p>
            <a:r>
              <a:rPr lang="en-US" sz="1200" dirty="0"/>
              <a:t>In addition, the subsidiary company last year concluded the establishment of a new branch of Toyota Sure to support the sales growth of secondhand cars. The book value increased by 28 million baht and the purchase of second-hand cars increased by 10.23 million baht at the end of 2017 to prepare for sales at the new branch.</a:t>
            </a:r>
          </a:p>
          <a:p>
            <a:r>
              <a:rPr lang="en-US" sz="1200" dirty="0"/>
              <a:t> </a:t>
            </a:r>
          </a:p>
          <a:p>
            <a:r>
              <a:rPr lang="en-US" sz="1200" dirty="0"/>
              <a:t>Meanwhile, the total liabilities as of December 31, 2017 accounted to 2,985.18 million baht, representing an increase from the previous year by 327.88 million baht or 12.34% compared to the previous year’s total liabilities of 2,657.29 million baht. The increase of total liabilities emerged from procurement of additional cars for lease, and financial institution debenture. The proportion of fixed-interest long-term loan against floating interest rate in 2018 and 2017 is 81:19 and 73:27 respectively.</a:t>
            </a:r>
          </a:p>
          <a:p>
            <a:r>
              <a:rPr lang="en-US" sz="1200" dirty="0"/>
              <a:t> </a:t>
            </a:r>
          </a:p>
          <a:p>
            <a:r>
              <a:rPr lang="en-US" sz="1200" dirty="0"/>
              <a:t>The total liabilities for the shareholders’ part as of December 31, 2017 accounted to 2,013.91 million baht, representing an increase of 31.70 million baht or 1.60% against 1,982.22 million baht of the previous year. The accrued profit before dividends accounted to 1,908.96 million baht. The company paid out dividends of 307.50 million baht. As of the end of 2017, the company reports the accrued profit of 2017 at 1,601.46 million baht.</a:t>
            </a:r>
          </a:p>
          <a:p>
            <a:r>
              <a:rPr lang="en-US" sz="1200" dirty="0"/>
              <a:t> </a:t>
            </a:r>
          </a:p>
          <a:p>
            <a:r>
              <a:rPr lang="en-US" sz="1200" b="1" dirty="0"/>
              <a:t>Results of Operations</a:t>
            </a:r>
            <a:endParaRPr lang="en-US" sz="1200" dirty="0"/>
          </a:p>
          <a:p>
            <a:r>
              <a:rPr lang="en-US" sz="1200" dirty="0"/>
              <a:t> </a:t>
            </a:r>
          </a:p>
          <a:p>
            <a:r>
              <a:rPr lang="en-US" sz="1200" b="1" dirty="0"/>
              <a:t>Revenue</a:t>
            </a:r>
            <a:endParaRPr lang="en-US" sz="1200" dirty="0"/>
          </a:p>
          <a:p>
            <a:r>
              <a:rPr lang="en-US" sz="1200" dirty="0"/>
              <a:t> </a:t>
            </a:r>
          </a:p>
          <a:p>
            <a:r>
              <a:rPr lang="en-US" sz="1200" dirty="0"/>
              <a:t>In 2017, the company enjoyed a total revenue of 2,092 million baht, representing an increase from the previous year by 89.42 million baht or 4.46% up from the previous year’s total revenue of 2002.97 million baht. The total revenue is from the following operations:</a:t>
            </a:r>
          </a:p>
          <a:p>
            <a:r>
              <a:rPr lang="en-US" sz="1200" dirty="0"/>
              <a:t> </a:t>
            </a:r>
          </a:p>
          <a:p>
            <a:r>
              <a:rPr lang="en-US" sz="1200" b="1" dirty="0"/>
              <a:t>1) Revenue from Car Lease</a:t>
            </a:r>
            <a:endParaRPr lang="en-US" sz="1200" dirty="0"/>
          </a:p>
          <a:p>
            <a:r>
              <a:rPr lang="en-US" sz="1200" dirty="0"/>
              <a:t> </a:t>
            </a:r>
          </a:p>
          <a:p>
            <a:r>
              <a:rPr lang="en-US" sz="1200" dirty="0"/>
              <a:t>The company has received a total of 1,146.92 million baht in lease fees in 2017, representing an increase of 14.12 million baht or 1.25% against the previous year’s figure of 1,132.80. Of the revenue from total car lease fees, the margin (excluding revenue from sales of lease-expired cars) was accounted to 18.06%, representing a drop of 2.89% against the previous year. The proportionate increase in 2017 lease fees was resulted by increased long-term lease contracts of 1,988 cars, 636 cars more than the total number of 1,352 lease-expired cars. This caused an increase in lease fees when compared to the period of lease contracts concluded in 2016 of 3 years. However, the new contracts concluded in 2017 are 4-5 years long, resulting in a slight drop of lease fees per car when compared to the same car models and lease contracts.</a:t>
            </a:r>
          </a:p>
          <a:p>
            <a:pPr algn="thaiDist"/>
            <a:endParaRPr lang="en-US" sz="1200" dirty="0" smtClean="0">
              <a:latin typeface="Cordia New" pitchFamily="34" charset="-34"/>
              <a:cs typeface="Cordia New" pitchFamily="34" charset="-34"/>
            </a:endParaRPr>
          </a:p>
          <a:p>
            <a:pPr algn="thaiDist"/>
            <a:endParaRPr lang="th-TH" sz="1200" dirty="0" smtClean="0">
              <a:latin typeface="Cordia New" pitchFamily="34" charset="-34"/>
              <a:cs typeface="Cordia New"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59</a:t>
            </a:r>
            <a:endParaRPr lang="th-TH" sz="1200" b="1" dirty="0">
              <a:solidFill>
                <a:srgbClr val="0070C0"/>
              </a:solidFill>
              <a:latin typeface="Cordia New" pitchFamily="34" charset="-34"/>
              <a:cs typeface="Cordia New" pitchFamily="34" charset="-34"/>
            </a:endParaRPr>
          </a:p>
        </p:txBody>
      </p:sp>
      <p:sp>
        <p:nvSpPr>
          <p:cNvPr id="9" name="สี่เหลี่ยมผืนผ้า 8"/>
          <p:cNvSpPr/>
          <p:nvPr/>
        </p:nvSpPr>
        <p:spPr>
          <a:xfrm>
            <a:off x="453151" y="567652"/>
            <a:ext cx="5143536" cy="369332"/>
          </a:xfrm>
          <a:prstGeom prst="rect">
            <a:avLst/>
          </a:prstGeom>
        </p:spPr>
        <p:txBody>
          <a:bodyPr wrap="square">
            <a:spAutoFit/>
          </a:bodyPr>
          <a:lstStyle/>
          <a:p>
            <a:r>
              <a:rPr lang="en-US" sz="1800" b="1" dirty="0" smtClean="0">
                <a:latin typeface="CordiaUPC" pitchFamily="34" charset="-34"/>
                <a:cs typeface="CordiaUPC" pitchFamily="34" charset="-34"/>
              </a:rPr>
              <a:t>Management Discussion and Analysis</a:t>
            </a:r>
            <a:endParaRPr lang="en-US" sz="1800" b="1" dirty="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สี่เหลี่ยมผืนผ้า 3"/>
          <p:cNvSpPr/>
          <p:nvPr/>
        </p:nvSpPr>
        <p:spPr>
          <a:xfrm>
            <a:off x="475556" y="632520"/>
            <a:ext cx="5905772" cy="7109639"/>
          </a:xfrm>
          <a:prstGeom prst="rect">
            <a:avLst/>
          </a:prstGeom>
        </p:spPr>
        <p:txBody>
          <a:bodyPr wrap="square">
            <a:spAutoFit/>
          </a:bodyPr>
          <a:lstStyle/>
          <a:p>
            <a:r>
              <a:rPr lang="en-US" sz="1200" b="1" dirty="0"/>
              <a:t>2) Revenue from Sales of Lease-Expired Cars</a:t>
            </a:r>
            <a:endParaRPr lang="en-US" sz="1200" dirty="0"/>
          </a:p>
          <a:p>
            <a:r>
              <a:rPr lang="en-US" sz="1200" dirty="0"/>
              <a:t> </a:t>
            </a:r>
          </a:p>
          <a:p>
            <a:r>
              <a:rPr lang="en-US" sz="1200" dirty="0"/>
              <a:t>The company has received a total of 694.56 million baht from sales of lease-expired cars, representing an increase of 9.75%. The increase was enjoyed due to an increasing number of lease-expired cars sold of 1,655 cars in 2016 or an increase of 195 cars or 13.4%, against the previous year’s number of 1,460 cars. The increase was partly caused by a newly-opened and stimulated online channel opened in 2016, and a recent auction session as a part of the promotional activities to increase the number of cars sold and prices tagged.</a:t>
            </a:r>
          </a:p>
          <a:p>
            <a:r>
              <a:rPr lang="en-US" sz="1200" dirty="0"/>
              <a:t> </a:t>
            </a:r>
          </a:p>
          <a:p>
            <a:r>
              <a:rPr lang="en-US" sz="1200" b="1" dirty="0"/>
              <a:t>3) Revenue from Sales of Cars of Subsidiary Company</a:t>
            </a:r>
            <a:endParaRPr lang="en-US" sz="1200" dirty="0"/>
          </a:p>
          <a:p>
            <a:r>
              <a:rPr lang="en-US" sz="1200" dirty="0"/>
              <a:t> </a:t>
            </a:r>
          </a:p>
          <a:p>
            <a:r>
              <a:rPr lang="en-US" sz="1200" dirty="0"/>
              <a:t>The revenue received by the subsidiary company in 2017 </a:t>
            </a:r>
            <a:r>
              <a:rPr lang="en-US" sz="1200" dirty="0" err="1"/>
              <a:t>totalled</a:t>
            </a:r>
            <a:r>
              <a:rPr lang="en-US" sz="1200" dirty="0"/>
              <a:t> 191.70 million baht, or an increase of 17.85 million baht against the previous year’s revenue of 178.85 million baht, representing an increase of 7.18%. The increase in revenue from car sales was caused by a larger number of medium- and large-sized cars sold in 2017 than in 2016, where as the medium- and large-sized cars are more expensive than small-sized cars even the number of cars sold in 2017 and 2016 were the same, 383 cars.</a:t>
            </a:r>
          </a:p>
          <a:p>
            <a:r>
              <a:rPr lang="en-US" sz="1200" dirty="0"/>
              <a:t> </a:t>
            </a:r>
          </a:p>
          <a:p>
            <a:r>
              <a:rPr lang="en-US" sz="1200" b="1" dirty="0"/>
              <a:t>Costs and Expenses</a:t>
            </a:r>
            <a:endParaRPr lang="en-US" sz="1200" dirty="0"/>
          </a:p>
          <a:p>
            <a:r>
              <a:rPr lang="en-US" sz="1200" dirty="0"/>
              <a:t> </a:t>
            </a:r>
          </a:p>
          <a:p>
            <a:r>
              <a:rPr lang="en-US" sz="1200" dirty="0"/>
              <a:t>1. </a:t>
            </a:r>
            <a:r>
              <a:rPr lang="en-US" sz="1200" b="1" dirty="0"/>
              <a:t>Cost of leasing operation</a:t>
            </a:r>
            <a:r>
              <a:rPr lang="en-US" sz="1200" dirty="0"/>
              <a:t> in 2017 </a:t>
            </a:r>
            <a:r>
              <a:rPr lang="en-US" sz="1200" dirty="0" err="1"/>
              <a:t>totalled</a:t>
            </a:r>
            <a:r>
              <a:rPr lang="en-US" sz="1200" dirty="0"/>
              <a:t> 939.84 million baht, representing an increase by 44.31 million baht from the previous year. In the year 2016, the cost of leasing operation </a:t>
            </a:r>
            <a:r>
              <a:rPr lang="en-US" sz="1200" dirty="0" err="1"/>
              <a:t>totalled</a:t>
            </a:r>
            <a:r>
              <a:rPr lang="en-US" sz="1200" dirty="0"/>
              <a:t> 895.53 million baht, representing an increase of 4.95%. The reason the operation cost in 2017 increased was caused by the increasing depreciation cost incurred from the larger rental car portfolio, and a drop in lease fee collection as most clients switched from the previously concluded 3-year contracts to longer terms of contract of 4-5 years following tighter cost control on the clients’ side, making the receivable lease fees dropped. However, the company did manage well to control the principal costs, where in 2017, the cost of car reparation, maintenance, and insurance fees was equal to the figure recorded at the end of year 2016 although the number of cars in the 2017 fleet of 8,338 exceeded the 2016 fleet of 8,226 by 112 cars. The cost of reparation was spread into the company’s repair </a:t>
            </a:r>
            <a:r>
              <a:rPr lang="en-US" sz="1200" dirty="0" err="1"/>
              <a:t>centres</a:t>
            </a:r>
            <a:r>
              <a:rPr lang="en-US" sz="1200" dirty="0"/>
              <a:t> and mobile units, which helped bringing down the cost of maintenance and reparation. By the means of insurance fees, the company </a:t>
            </a:r>
            <a:r>
              <a:rPr lang="en-US" sz="1200" dirty="0" err="1"/>
              <a:t>organised</a:t>
            </a:r>
            <a:r>
              <a:rPr lang="en-US" sz="1200" dirty="0"/>
              <a:t> an accident control strategy and encourage clients to take safety driving course, bringing the insurance fee per car down considerably compared to that of the previous year.</a:t>
            </a:r>
          </a:p>
          <a:p>
            <a:r>
              <a:rPr lang="en-US" sz="1200" dirty="0"/>
              <a:t> </a:t>
            </a:r>
          </a:p>
          <a:p>
            <a:r>
              <a:rPr lang="en-US" sz="1200" dirty="0"/>
              <a:t>2. </a:t>
            </a:r>
            <a:r>
              <a:rPr lang="en-US" sz="1200" b="1" dirty="0"/>
              <a:t>Cost of operation in sales of lease-expired cars</a:t>
            </a:r>
            <a:r>
              <a:rPr lang="en-US" sz="1200" dirty="0"/>
              <a:t> in 2017 </a:t>
            </a:r>
            <a:r>
              <a:rPr lang="en-US" sz="1200" dirty="0" err="1"/>
              <a:t>totalled</a:t>
            </a:r>
            <a:r>
              <a:rPr lang="en-US" sz="1200" dirty="0"/>
              <a:t> 422.82 million baht, representing an increase of 9.37% or 50.37 million baht against the previous year’s figure of 386.77 million baht. The increasing cost of operation in sales of lease-expired cars perfectly corresponds to the increase in car sales. The cost of sales depended on ages, models, and types of cars.</a:t>
            </a:r>
          </a:p>
          <a:p>
            <a:r>
              <a:rPr lang="en-US" sz="1200" dirty="0"/>
              <a:t> </a:t>
            </a:r>
          </a:p>
          <a:p>
            <a:r>
              <a:rPr lang="en-US" sz="1200" dirty="0"/>
              <a:t>3. </a:t>
            </a:r>
            <a:r>
              <a:rPr lang="en-US" sz="1200" b="1" dirty="0"/>
              <a:t>Cost of operation in sales of second-hand cars by the subsidiary company</a:t>
            </a:r>
            <a:r>
              <a:rPr lang="en-US" sz="1200" dirty="0"/>
              <a:t> in 2017 </a:t>
            </a:r>
            <a:r>
              <a:rPr lang="en-US" sz="1200" dirty="0" err="1"/>
              <a:t>totalled</a:t>
            </a:r>
            <a:r>
              <a:rPr lang="en-US" sz="1200" dirty="0"/>
              <a:t> 165.29 million baht, representing an increase of 14.31 million baht or 9.48% against the previous year’s figure of 150.97 million baht. The increase in the cost of operation was because the car sales in 2017 involved more large- and medium-sized cars, whose prices were higher.</a:t>
            </a:r>
          </a:p>
          <a:p>
            <a:pPr algn="just"/>
            <a:endParaRPr lang="en-US" sz="1200" dirty="0">
              <a:latin typeface="CordiaUPC" pitchFamily="34" charset="-34"/>
              <a:cs typeface="CordiaUPC" pitchFamily="34" charset="-34"/>
            </a:endParaRPr>
          </a:p>
        </p:txBody>
      </p:sp>
      <p:sp>
        <p:nvSpPr>
          <p:cNvPr id="3" name="TextBox 2"/>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60</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391492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61</a:t>
            </a:r>
            <a:endParaRPr lang="th-TH" sz="1200" b="1" dirty="0">
              <a:solidFill>
                <a:srgbClr val="0070C0"/>
              </a:solidFill>
              <a:latin typeface="Cordia New" pitchFamily="34" charset="-34"/>
              <a:cs typeface="Cordia New" pitchFamily="34" charset="-34"/>
            </a:endParaRPr>
          </a:p>
        </p:txBody>
      </p:sp>
      <p:sp>
        <p:nvSpPr>
          <p:cNvPr id="2" name="สี่เหลี่ยมผืนผ้า 1"/>
          <p:cNvSpPr/>
          <p:nvPr/>
        </p:nvSpPr>
        <p:spPr>
          <a:xfrm>
            <a:off x="514508" y="632520"/>
            <a:ext cx="5794812" cy="4524315"/>
          </a:xfrm>
          <a:prstGeom prst="rect">
            <a:avLst/>
          </a:prstGeom>
        </p:spPr>
        <p:txBody>
          <a:bodyPr wrap="square">
            <a:spAutoFit/>
          </a:bodyPr>
          <a:lstStyle/>
          <a:p>
            <a:r>
              <a:rPr lang="en-US" sz="1200" dirty="0"/>
              <a:t>4. </a:t>
            </a:r>
            <a:r>
              <a:rPr lang="en-US" sz="1200" b="1" dirty="0"/>
              <a:t>Administrative costs</a:t>
            </a:r>
            <a:r>
              <a:rPr lang="en-US" sz="1200" dirty="0"/>
              <a:t>, which comprises employee </a:t>
            </a:r>
            <a:r>
              <a:rPr lang="en-US" sz="1200" dirty="0" err="1"/>
              <a:t>spendings</a:t>
            </a:r>
            <a:r>
              <a:rPr lang="en-US" sz="1200" dirty="0"/>
              <a:t>, marketing expenses, advertising and public relation budgets, utility bills, land lease, etc., in 2017 </a:t>
            </a:r>
            <a:r>
              <a:rPr lang="en-US" sz="1200" dirty="0" err="1"/>
              <a:t>totalled</a:t>
            </a:r>
            <a:r>
              <a:rPr lang="en-US" sz="1200" dirty="0"/>
              <a:t> 175.29 million baht, or 8.38% of the total revenue. The cost of operation of 2017 increased by 5.7 million baht of 3.34% against the previous year’s figure of 169.62 million baht, or 8.47%% of the total revenue of 2016. The large proportion of the increase was the in employee spending.</a:t>
            </a:r>
          </a:p>
          <a:p>
            <a:r>
              <a:rPr lang="en-US" sz="1200" dirty="0"/>
              <a:t> </a:t>
            </a:r>
          </a:p>
          <a:p>
            <a:r>
              <a:rPr lang="en-US" sz="1200" b="1" dirty="0"/>
              <a:t>Net Profit and Return</a:t>
            </a:r>
            <a:endParaRPr lang="en-US" sz="1200" dirty="0"/>
          </a:p>
          <a:p>
            <a:r>
              <a:rPr lang="en-US" sz="1200" dirty="0"/>
              <a:t> </a:t>
            </a:r>
          </a:p>
          <a:p>
            <a:r>
              <a:rPr lang="en-US" sz="1200" dirty="0"/>
              <a:t>The company’s net profit recorded as of the end of 2017 accounted to 340.44 million baht, an increase by 9.84 million baht or 2.98% against the previous year’s figure of 330.60 million baht. The increase was rooted from two factors, as follow:</a:t>
            </a:r>
          </a:p>
          <a:p>
            <a:r>
              <a:rPr lang="en-US" sz="1200" dirty="0"/>
              <a:t> </a:t>
            </a:r>
          </a:p>
          <a:p>
            <a:r>
              <a:rPr lang="en-US" sz="1200" dirty="0"/>
              <a:t>1. Increase in profit from leasing fees: In 2017, the profit of leasing fees </a:t>
            </a:r>
            <a:r>
              <a:rPr lang="en-US" sz="1200" dirty="0" err="1"/>
              <a:t>totalled</a:t>
            </a:r>
            <a:r>
              <a:rPr lang="en-US" sz="1200" dirty="0"/>
              <a:t> 1,146.92 million baht, representing an increase of 14.12 million baht or by 1.25%. The previous year’s figure was 1,132.80 million baht. The increased profit perfectly corresponded to the increasing number of long-term lease contracts, which was more than the number of expired contracts.</a:t>
            </a:r>
          </a:p>
          <a:p>
            <a:r>
              <a:rPr lang="en-US" sz="1200" dirty="0"/>
              <a:t> </a:t>
            </a:r>
          </a:p>
          <a:p>
            <a:r>
              <a:rPr lang="en-US" sz="1200" dirty="0"/>
              <a:t>2. Increase in profit from sales of lease-expired cars: In 2017, the profit of lease-expired cars </a:t>
            </a:r>
            <a:r>
              <a:rPr lang="en-US" sz="1200" dirty="0" err="1"/>
              <a:t>totalled</a:t>
            </a:r>
            <a:r>
              <a:rPr lang="en-US" sz="1200" dirty="0"/>
              <a:t> 271.74 million baht, representing an increase of 29.85 million baht or by 12.34%. The previous year’s figure was 241.89 million baht. The increased profit perfectly corresponded to the increasing number of cars sold.</a:t>
            </a:r>
          </a:p>
          <a:p>
            <a:r>
              <a:rPr lang="en-US" sz="1200" dirty="0"/>
              <a:t> </a:t>
            </a:r>
          </a:p>
          <a:p>
            <a:r>
              <a:rPr lang="en-US" sz="1200" dirty="0"/>
              <a:t>3. Drop in payable tax: In 2017, the company reportedly paid 27.64 million baht of tax, representing a drop compared to the previous year’s payable tax of 2.03 million baht. The steep drop was reached thanks to the recent change tax exemption scheme stated in the royal decree issue nº 604 (2016) dated April 18, 2016. The royal decree permits the exemption of corporate income tax for 100% of investment in assets for 5 tax years. As a result, the company was </a:t>
            </a:r>
            <a:r>
              <a:rPr lang="en-US" sz="1200" dirty="0" err="1"/>
              <a:t>economised</a:t>
            </a:r>
            <a:r>
              <a:rPr lang="en-US" sz="1200" dirty="0"/>
              <a:t> of payable tax in 2016 by 60 million baht and in 2017 by 91 million baht, a year-on-year increase of 31 million baht.</a:t>
            </a:r>
          </a:p>
          <a:p>
            <a:pPr marL="361950" indent="-361950" algn="just"/>
            <a:endParaRPr lang="en-US" sz="12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4135" y="622047"/>
            <a:ext cx="5857916" cy="8617744"/>
          </a:xfrm>
          <a:prstGeom prst="rect">
            <a:avLst/>
          </a:prstGeom>
          <a:noFill/>
        </p:spPr>
        <p:txBody>
          <a:bodyPr wrap="square" rtlCol="0">
            <a:spAutoFit/>
          </a:bodyPr>
          <a:lstStyle/>
          <a:p>
            <a:r>
              <a:rPr lang="en-US" sz="1600" b="1" dirty="0" smtClean="0"/>
              <a:t>Assets</a:t>
            </a:r>
            <a:endParaRPr lang="en-US" sz="1600" dirty="0"/>
          </a:p>
          <a:p>
            <a:r>
              <a:rPr lang="en-US" sz="1400" dirty="0"/>
              <a:t> </a:t>
            </a:r>
          </a:p>
          <a:p>
            <a:r>
              <a:rPr lang="en-US" sz="1200" dirty="0"/>
              <a:t>As of December 31, 2017, the company owned a total of 4,999.09 million baht in assets, representing an increase of asset worth in 2016, of 4,639.50 million baht by 359.59 million baht or an increase of 7.8%.</a:t>
            </a:r>
          </a:p>
          <a:p>
            <a:r>
              <a:rPr lang="en-US" sz="1200" dirty="0"/>
              <a:t> </a:t>
            </a:r>
          </a:p>
          <a:p>
            <a:r>
              <a:rPr lang="en-US" sz="1200" dirty="0"/>
              <a:t>The company’s principal assets in the portfolio are 8,344 cars in stock worth 3,966.92 million baht, representing an increase from the previous year’s figure of 8,226 cars worth 3,812.71 million baht. The increase was from 2017 purchase of 1,774 cars for lease. The company sold a total of 1,655 lease-expired cars, making the total number of cars in stock rose by 119 cars, thus rendering the book value of the asset increased by 207.54 million baht.</a:t>
            </a:r>
          </a:p>
          <a:p>
            <a:r>
              <a:rPr lang="en-US" sz="1200" dirty="0"/>
              <a:t> </a:t>
            </a:r>
          </a:p>
          <a:p>
            <a:r>
              <a:rPr lang="en-US" sz="1200" dirty="0"/>
              <a:t>In addition, the subsidiary company last year concluded the establishment of a new branch of Toyota Sure to support the sales growth of secondhand cars. The book value increased by 28 million baht and the purchase of second-hand cars increased by 10.23 million baht at the end of 2017 to prepare for sales at the new branch.</a:t>
            </a:r>
          </a:p>
          <a:p>
            <a:pPr algn="just"/>
            <a:endParaRPr lang="en-US" sz="1400" dirty="0"/>
          </a:p>
          <a:p>
            <a:pPr algn="thaiDist"/>
            <a:endParaRPr lang="en-US" sz="1400" u="sng" dirty="0" smtClean="0">
              <a:latin typeface="CordiaUPC" pitchFamily="34" charset="-34"/>
              <a:cs typeface="CordiaUPC" pitchFamily="34" charset="-34"/>
            </a:endParaRPr>
          </a:p>
          <a:p>
            <a:pPr algn="thaiDist"/>
            <a:endParaRPr lang="en-US" sz="1400" u="sng" dirty="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thaiDist"/>
            <a:endParaRPr lang="th-TH" sz="1400" u="sng" dirty="0" smtClean="0">
              <a:latin typeface="CordiaUPC" pitchFamily="34" charset="-34"/>
              <a:cs typeface="CordiaUPC" pitchFamily="34" charset="-34"/>
            </a:endParaRPr>
          </a:p>
          <a:p>
            <a:pPr algn="just"/>
            <a:r>
              <a:rPr lang="en-US" sz="1400" b="1" i="1" dirty="0">
                <a:latin typeface="CordiaUPC" pitchFamily="34" charset="-34"/>
                <a:cs typeface="CordiaUPC" pitchFamily="34" charset="-34"/>
              </a:rPr>
              <a:t>Accounts receivable </a:t>
            </a:r>
            <a:endParaRPr lang="en-US" sz="1400" i="1" dirty="0">
              <a:latin typeface="CordiaUPC" pitchFamily="34" charset="-34"/>
              <a:cs typeface="CordiaUPC" pitchFamily="34" charset="-34"/>
            </a:endParaRPr>
          </a:p>
          <a:p>
            <a:pPr algn="thaiDist"/>
            <a:r>
              <a:rPr lang="en-US" sz="1400" dirty="0">
                <a:latin typeface="CordiaUPC" pitchFamily="34" charset="-34"/>
                <a:cs typeface="CordiaUPC" pitchFamily="34" charset="-34"/>
              </a:rPr>
              <a:t>Taking into consideration the quality of accounts receivable, the accounts receivable (prior to deduction of allowance for doubtful accounts) as of December 31,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totaled </a:t>
            </a:r>
            <a:r>
              <a:rPr lang="en-US" sz="1400" dirty="0" smtClean="0">
                <a:latin typeface="CordiaUPC" pitchFamily="34" charset="-34"/>
                <a:cs typeface="CordiaUPC" pitchFamily="34" charset="-34"/>
              </a:rPr>
              <a:t>131.21 </a:t>
            </a:r>
            <a:r>
              <a:rPr lang="en-US" sz="1400" dirty="0">
                <a:latin typeface="CordiaUPC" pitchFamily="34" charset="-34"/>
                <a:cs typeface="CordiaUPC" pitchFamily="34" charset="-34"/>
              </a:rPr>
              <a:t>million baht, </a:t>
            </a:r>
            <a:r>
              <a:rPr lang="en-GB" sz="1400" dirty="0" smtClean="0">
                <a:latin typeface="CordiaUPC" pitchFamily="34" charset="-34"/>
                <a:cs typeface="CordiaUPC" pitchFamily="34" charset="-34"/>
              </a:rPr>
              <a:t>decreased </a:t>
            </a:r>
            <a:r>
              <a:rPr lang="en-GB" sz="1400" dirty="0">
                <a:latin typeface="CordiaUPC" pitchFamily="34" charset="-34"/>
                <a:cs typeface="CordiaUPC" pitchFamily="34" charset="-34"/>
              </a:rPr>
              <a:t>by</a:t>
            </a:r>
            <a:r>
              <a:rPr lang="en-US" sz="1400" dirty="0">
                <a:latin typeface="CordiaUPC" pitchFamily="34" charset="-34"/>
                <a:cs typeface="CordiaUPC" pitchFamily="34" charset="-34"/>
              </a:rPr>
              <a:t> </a:t>
            </a:r>
            <a:r>
              <a:rPr lang="en-US" sz="1400" dirty="0" smtClean="0">
                <a:latin typeface="CordiaUPC" pitchFamily="34" charset="-34"/>
                <a:cs typeface="CordiaUPC" pitchFamily="34" charset="-34"/>
              </a:rPr>
              <a:t>5.54 </a:t>
            </a:r>
            <a:r>
              <a:rPr lang="en-US" sz="1400" dirty="0">
                <a:latin typeface="CordiaUPC" pitchFamily="34" charset="-34"/>
                <a:cs typeface="CordiaUPC" pitchFamily="34" charset="-34"/>
              </a:rPr>
              <a:t>million baht or </a:t>
            </a:r>
            <a:r>
              <a:rPr lang="en-US" sz="1400" dirty="0" smtClean="0">
                <a:latin typeface="CordiaUPC" pitchFamily="34" charset="-34"/>
                <a:cs typeface="CordiaUPC" pitchFamily="34" charset="-34"/>
              </a:rPr>
              <a:t>4.05% </a:t>
            </a:r>
            <a:r>
              <a:rPr lang="en-US" sz="1400" dirty="0">
                <a:latin typeface="CordiaUPC" pitchFamily="34" charset="-34"/>
                <a:cs typeface="CordiaUPC" pitchFamily="34" charset="-34"/>
              </a:rPr>
              <a:t>from the previous year, while the accounts receivable as of the end of </a:t>
            </a:r>
            <a:r>
              <a:rPr lang="en-US" sz="1400" dirty="0" smtClean="0">
                <a:latin typeface="CordiaUPC" pitchFamily="34" charset="-34"/>
                <a:cs typeface="CordiaUPC" pitchFamily="34" charset="-34"/>
              </a:rPr>
              <a:t>2016 </a:t>
            </a:r>
            <a:r>
              <a:rPr lang="en-US" sz="1400" dirty="0">
                <a:latin typeface="CordiaUPC" pitchFamily="34" charset="-34"/>
                <a:cs typeface="CordiaUPC" pitchFamily="34" charset="-34"/>
              </a:rPr>
              <a:t>totaled </a:t>
            </a:r>
            <a:r>
              <a:rPr lang="en-US" sz="1400" dirty="0" smtClean="0">
                <a:latin typeface="CordiaUPC" pitchFamily="34" charset="-34"/>
                <a:cs typeface="CordiaUPC" pitchFamily="34" charset="-34"/>
              </a:rPr>
              <a:t>136.75 </a:t>
            </a:r>
            <a:r>
              <a:rPr lang="en-US" sz="1400" dirty="0">
                <a:latin typeface="CordiaUPC" pitchFamily="34" charset="-34"/>
                <a:cs typeface="CordiaUPC" pitchFamily="34" charset="-34"/>
              </a:rPr>
              <a:t>million baht. The accounts receivable (after deduction of allowance for doubtful accounts) as of December 31,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was equal to </a:t>
            </a:r>
            <a:r>
              <a:rPr lang="en-US" sz="1400" dirty="0" smtClean="0">
                <a:latin typeface="CordiaUPC" pitchFamily="34" charset="-34"/>
                <a:cs typeface="CordiaUPC" pitchFamily="34" charset="-34"/>
              </a:rPr>
              <a:t>124.52 </a:t>
            </a:r>
            <a:r>
              <a:rPr lang="en-US" sz="1400" dirty="0">
                <a:latin typeface="CordiaUPC" pitchFamily="34" charset="-34"/>
                <a:cs typeface="CordiaUPC" pitchFamily="34" charset="-34"/>
              </a:rPr>
              <a:t>million baht. Of which, </a:t>
            </a:r>
            <a:r>
              <a:rPr lang="en-US" sz="1400" dirty="0" smtClean="0">
                <a:latin typeface="CordiaUPC" pitchFamily="34" charset="-34"/>
                <a:cs typeface="CordiaUPC" pitchFamily="34" charset="-34"/>
              </a:rPr>
              <a:t>44.62 </a:t>
            </a:r>
            <a:r>
              <a:rPr lang="en-US" sz="1400" dirty="0">
                <a:latin typeface="CordiaUPC" pitchFamily="34" charset="-34"/>
                <a:cs typeface="CordiaUPC" pitchFamily="34" charset="-34"/>
              </a:rPr>
              <a:t>million baht emerged from car sales, and </a:t>
            </a:r>
            <a:r>
              <a:rPr lang="en-US" sz="1400" dirty="0" smtClean="0">
                <a:latin typeface="CordiaUPC" pitchFamily="34" charset="-34"/>
                <a:cs typeface="CordiaUPC" pitchFamily="34" charset="-34"/>
              </a:rPr>
              <a:t>79.90 </a:t>
            </a:r>
            <a:r>
              <a:rPr lang="en-US" sz="1400" dirty="0">
                <a:latin typeface="CordiaUPC" pitchFamily="34" charset="-34"/>
                <a:cs typeface="CordiaUPC" pitchFamily="34" charset="-34"/>
              </a:rPr>
              <a:t>million baht from car lease. The accounts receivable in car sales are the accounts in the financial institutions. As for the accounts receivable in terms of car lease, </a:t>
            </a:r>
            <a:r>
              <a:rPr lang="en-US" sz="1400" dirty="0" smtClean="0">
                <a:latin typeface="CordiaUPC" pitchFamily="34" charset="-34"/>
                <a:cs typeface="CordiaUPC" pitchFamily="34" charset="-34"/>
              </a:rPr>
              <a:t>61.45 </a:t>
            </a:r>
            <a:r>
              <a:rPr lang="en-US" sz="1400" dirty="0">
                <a:latin typeface="CordiaUPC" pitchFamily="34" charset="-34"/>
                <a:cs typeface="CordiaUPC" pitchFamily="34" charset="-34"/>
              </a:rPr>
              <a:t>million baht or </a:t>
            </a:r>
            <a:r>
              <a:rPr lang="en-US" sz="1400" dirty="0" smtClean="0">
                <a:latin typeface="CordiaUPC" pitchFamily="34" charset="-34"/>
                <a:cs typeface="CordiaUPC" pitchFamily="34" charset="-34"/>
              </a:rPr>
              <a:t>76.90% </a:t>
            </a:r>
            <a:r>
              <a:rPr lang="en-US" sz="1400" dirty="0">
                <a:latin typeface="CordiaUPC" pitchFamily="34" charset="-34"/>
                <a:cs typeface="CordiaUPC" pitchFamily="34" charset="-34"/>
              </a:rPr>
              <a:t>is yet to reach payment due. In response to the information, the company is closely monitoring the debt with customer selection criteria based on level of credibility and financial position. The majority or 95% of the company’s customers are corporate accounts from government agencies, state enterprises, and private companies, which have positive histories of payment. However, the company has set a preventive measure by earmarking allowances for doubtful accounts according to the policy as follow:</a:t>
            </a:r>
            <a:endParaRPr lang="en-US" sz="1400" dirty="0"/>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62</a:t>
            </a:r>
            <a:endParaRPr lang="th-TH" sz="1200" b="1" dirty="0">
              <a:solidFill>
                <a:srgbClr val="0070C0"/>
              </a:solidFill>
              <a:latin typeface="Cordia New" pitchFamily="34" charset="-34"/>
              <a:cs typeface="Cordia New" pitchFamily="34" charset="-34"/>
            </a:endParaRPr>
          </a:p>
        </p:txBody>
      </p:sp>
      <p:graphicFrame>
        <p:nvGraphicFramePr>
          <p:cNvPr id="8" name="Table 2"/>
          <p:cNvGraphicFramePr>
            <a:graphicFrameLocks noGrp="1"/>
          </p:cNvGraphicFramePr>
          <p:nvPr>
            <p:extLst>
              <p:ext uri="{D42A27DB-BD31-4B8C-83A1-F6EECF244321}">
                <p14:modId xmlns:p14="http://schemas.microsoft.com/office/powerpoint/2010/main" val="2025112834"/>
              </p:ext>
            </p:extLst>
          </p:nvPr>
        </p:nvGraphicFramePr>
        <p:xfrm>
          <a:off x="599307" y="3584848"/>
          <a:ext cx="5616625" cy="2377440"/>
        </p:xfrm>
        <a:graphic>
          <a:graphicData uri="http://schemas.openxmlformats.org/drawingml/2006/table">
            <a:tbl>
              <a:tblPr/>
              <a:tblGrid>
                <a:gridCol w="3112618"/>
                <a:gridCol w="834669"/>
                <a:gridCol w="834669"/>
                <a:gridCol w="834669"/>
              </a:tblGrid>
              <a:tr h="182880">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Description</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For the year ended 31 December</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82880">
                <a:tc vMerge="1">
                  <a:txBody>
                    <a:bodyPr/>
                    <a:lstStyle/>
                    <a:p>
                      <a:endParaRPr lang="en-US"/>
                    </a:p>
                  </a:txBody>
                  <a:tcPr/>
                </a:tc>
                <a:tc>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2015</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2016</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2017</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182880">
                <a:tc>
                  <a:txBody>
                    <a:bodyPr/>
                    <a:lstStyle/>
                    <a:p>
                      <a:pPr marL="158750" marR="0" lvl="0" indent="0" algn="thaiDist"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Cars at the beginning of the periods</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lang="en-GB" sz="1200" dirty="0" smtClean="0">
                          <a:solidFill>
                            <a:srgbClr val="00000A"/>
                          </a:solidFill>
                          <a:latin typeface="CordiaUPC" pitchFamily="34" charset="-34"/>
                          <a:ea typeface="Calibri"/>
                          <a:cs typeface="CordiaUPC" pitchFamily="34" charset="-34"/>
                        </a:rPr>
                        <a:t>units</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6,562</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6,967</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tcPr>
                </a:tc>
                <a:tc>
                  <a:txBody>
                    <a:bodyPr/>
                    <a:lstStyle/>
                    <a:p>
                      <a:pPr algn="r" fontAlgn="ctr"/>
                      <a:r>
                        <a:rPr lang="th-TH" sz="1200" b="0" i="0" u="none" strike="noStrike">
                          <a:solidFill>
                            <a:srgbClr val="000000"/>
                          </a:solidFill>
                          <a:effectLst/>
                          <a:latin typeface="AngsanaUPC"/>
                        </a:rPr>
                        <a:t>8,226</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tcPr>
                </a:tc>
              </a:tr>
              <a:tr h="182880">
                <a:tc>
                  <a:txBody>
                    <a:bodyPr/>
                    <a:lstStyle/>
                    <a:p>
                      <a:pPr marL="158750" marR="0" lvl="0" indent="0" algn="thaiDist"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Purchased during periods</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lang="en-GB" sz="1200" dirty="0" smtClean="0">
                          <a:solidFill>
                            <a:srgbClr val="00000A"/>
                          </a:solidFill>
                          <a:latin typeface="CordiaUPC" pitchFamily="34" charset="-34"/>
                          <a:ea typeface="Calibri"/>
                          <a:cs typeface="CordiaUPC" pitchFamily="34" charset="-34"/>
                        </a:rPr>
                        <a:t>units</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00"/>
                          </a:solidFill>
                          <a:effectLst/>
                          <a:latin typeface="CordiaUPC" panose="020B0304020202020204" pitchFamily="34" charset="-34"/>
                          <a:cs typeface="CordiaUPC" panose="020B0304020202020204" pitchFamily="34" charset="-34"/>
                        </a:rPr>
                        <a:t>1,633</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2,719</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fontAlgn="ctr"/>
                      <a:r>
                        <a:rPr lang="th-TH" sz="1200" b="0" i="0" u="none" strike="noStrike">
                          <a:solidFill>
                            <a:srgbClr val="000000"/>
                          </a:solidFill>
                          <a:effectLst/>
                          <a:latin typeface="AngsanaUPC"/>
                        </a:rPr>
                        <a:t>1,774</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r>
              <a:tr h="182880">
                <a:tc>
                  <a:txBody>
                    <a:bodyPr/>
                    <a:lstStyle/>
                    <a:p>
                      <a:pPr marL="158750" marR="0" lvl="0" indent="0" algn="thaiDist"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Sold during periods</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lang="en-GB" sz="1200" dirty="0" smtClean="0">
                          <a:solidFill>
                            <a:srgbClr val="00000A"/>
                          </a:solidFill>
                          <a:latin typeface="CordiaUPC" pitchFamily="34" charset="-34"/>
                          <a:ea typeface="Calibri"/>
                          <a:cs typeface="CordiaUPC" pitchFamily="34" charset="-34"/>
                        </a:rPr>
                        <a:t>units</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CordiaUPC" panose="020B0304020202020204" pitchFamily="34" charset="-34"/>
                          <a:cs typeface="CordiaUPC" panose="020B0304020202020204" pitchFamily="34" charset="-34"/>
                        </a:rPr>
                        <a:t>1,228</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1,460</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tcPr>
                </a:tc>
                <a:tc>
                  <a:txBody>
                    <a:bodyPr/>
                    <a:lstStyle/>
                    <a:p>
                      <a:pPr algn="r" fontAlgn="ctr"/>
                      <a:r>
                        <a:rPr lang="th-TH" sz="1200" b="0" i="0" u="none" strike="noStrike">
                          <a:solidFill>
                            <a:srgbClr val="000000"/>
                          </a:solidFill>
                          <a:effectLst/>
                          <a:latin typeface="AngsanaUPC"/>
                        </a:rPr>
                        <a:t>1,655</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tcPr>
                </a:tc>
              </a:tr>
              <a:tr h="182880">
                <a:tc>
                  <a:txBody>
                    <a:bodyPr/>
                    <a:lstStyle/>
                    <a:p>
                      <a:pPr marL="158750" marR="0" lvl="0" indent="0" algn="just"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Cars at the ended of the periods</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lang="en-GB" sz="1200" dirty="0" smtClean="0">
                          <a:solidFill>
                            <a:srgbClr val="00000A"/>
                          </a:solidFill>
                          <a:latin typeface="CordiaUPC" pitchFamily="34" charset="-34"/>
                          <a:ea typeface="Calibri"/>
                          <a:cs typeface="CordiaUPC" pitchFamily="34" charset="-34"/>
                        </a:rPr>
                        <a:t>units</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tcPr>
                </a:tc>
                <a:tc>
                  <a:txBody>
                    <a:bodyPr/>
                    <a:lstStyle/>
                    <a:p>
                      <a:pPr algn="r" rtl="0" fontAlgn="ctr"/>
                      <a:r>
                        <a:rPr lang="en-US" sz="1200" b="0" i="0" u="none" strike="noStrike">
                          <a:solidFill>
                            <a:srgbClr val="000000"/>
                          </a:solidFill>
                          <a:effectLst/>
                          <a:latin typeface="CordiaUPC" panose="020B0304020202020204" pitchFamily="34" charset="-34"/>
                          <a:cs typeface="CordiaUPC" panose="020B0304020202020204" pitchFamily="34" charset="-34"/>
                        </a:rPr>
                        <a:t> </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 </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tcPr>
                </a:tc>
                <a:tc>
                  <a:txBody>
                    <a:bodyPr/>
                    <a:lstStyle/>
                    <a:p>
                      <a:pPr algn="r" fontAlgn="ctr"/>
                      <a:r>
                        <a:rPr lang="th-TH" sz="1200" b="0" i="0" u="none" strike="noStrike">
                          <a:solidFill>
                            <a:srgbClr val="000000"/>
                          </a:solidFill>
                          <a:effectLst/>
                          <a:latin typeface="AngsanaUPC"/>
                        </a:rPr>
                        <a:t> </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tcPr>
                </a:tc>
              </a:tr>
              <a:tr h="182880">
                <a:tc>
                  <a:txBody>
                    <a:bodyPr/>
                    <a:lstStyle/>
                    <a:p>
                      <a:pPr marL="158750" marR="0" lvl="0" indent="0" algn="thaiDist" defTabSz="457200" rtl="0" eaLnBrk="1" fontAlgn="base" latinLnBrk="0" hangingPunct="1">
                        <a:lnSpc>
                          <a:spcPct val="10000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cars held for sales</a:t>
                      </a: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277</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753</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fontAlgn="ctr"/>
                      <a:r>
                        <a:rPr lang="th-TH" sz="1200" b="0" i="0" u="none" strike="noStrike">
                          <a:solidFill>
                            <a:srgbClr val="000000"/>
                          </a:solidFill>
                          <a:effectLst/>
                          <a:latin typeface="AngsanaUPC"/>
                        </a:rPr>
                        <a:t>423</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r>
              <a:tr h="182880">
                <a:tc>
                  <a:txBody>
                    <a:bodyPr/>
                    <a:lstStyle/>
                    <a:p>
                      <a:pPr algn="l"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   </a:t>
                      </a:r>
                      <a:r>
                        <a:rPr lang="th-TH" sz="1200" b="0" i="0" u="none" strike="noStrike" baseline="0" dirty="0" smtClean="0">
                          <a:solidFill>
                            <a:srgbClr val="000000"/>
                          </a:solidFill>
                          <a:effectLst/>
                          <a:latin typeface="CordiaUPC" panose="020B0304020202020204" pitchFamily="34" charset="-34"/>
                          <a:cs typeface="CordiaUPC" panose="020B0304020202020204" pitchFamily="34" charset="-34"/>
                        </a:rPr>
                        <a:t>  </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cars held for leased</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6,690</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7,473</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fontAlgn="ctr"/>
                      <a:r>
                        <a:rPr lang="th-TH" sz="1200" b="0" i="0" u="none" strike="noStrike">
                          <a:solidFill>
                            <a:srgbClr val="000000"/>
                          </a:solidFill>
                          <a:effectLst/>
                          <a:latin typeface="AngsanaUPC"/>
                        </a:rPr>
                        <a:t>7,922</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r>
              <a:tr h="182880">
                <a:tc>
                  <a:txBody>
                    <a:bodyPr/>
                    <a:lstStyle/>
                    <a:p>
                      <a:pPr marL="158750" marR="0" lvl="0" indent="0" algn="thaiDist"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Total cars at the ended of periods</a:t>
                      </a: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5B9BD5"/>
                      </a:solidFill>
                      <a:prstDash val="solid"/>
                      <a:round/>
                      <a:headEnd type="none" w="med" len="med"/>
                      <a:tailEnd type="none" w="med" len="med"/>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6,967</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5B9BD5"/>
                      </a:solidFill>
                      <a:prstDash val="solid"/>
                      <a:round/>
                      <a:headEnd type="none" w="med" len="med"/>
                      <a:tailEnd type="none" w="med" len="med"/>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8,226</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5B9BD5"/>
                      </a:solidFill>
                      <a:prstDash val="solid"/>
                      <a:round/>
                      <a:headEnd type="none" w="med" len="med"/>
                      <a:tailEnd type="none" w="med" len="med"/>
                    </a:lnB>
                  </a:tcPr>
                </a:tc>
                <a:tc>
                  <a:txBody>
                    <a:bodyPr/>
                    <a:lstStyle/>
                    <a:p>
                      <a:pPr algn="r" fontAlgn="ctr"/>
                      <a:r>
                        <a:rPr lang="th-TH" sz="1200" b="0" i="0" u="none" strike="noStrike">
                          <a:solidFill>
                            <a:srgbClr val="000000"/>
                          </a:solidFill>
                          <a:effectLst/>
                          <a:latin typeface="AngsanaUPC"/>
                        </a:rPr>
                        <a:t>8,345</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5B9BD5"/>
                      </a:solidFill>
                      <a:prstDash val="solid"/>
                      <a:round/>
                      <a:headEnd type="none" w="med" len="med"/>
                      <a:tailEnd type="none" w="med" len="med"/>
                    </a:lnB>
                  </a:tcPr>
                </a:tc>
              </a:tr>
              <a:tr h="182880">
                <a:tc>
                  <a:txBody>
                    <a:bodyPr/>
                    <a:lstStyle/>
                    <a:p>
                      <a:pPr marL="15875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Net book value at ended of periods</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Million Baht</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5B9BD5"/>
                      </a:solidFill>
                      <a:prstDash val="solid"/>
                      <a:round/>
                      <a:headEnd type="none" w="med" len="med"/>
                      <a:tailEnd type="none" w="med" len="med"/>
                    </a:lnT>
                    <a:lnB>
                      <a:noFill/>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  </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5B9BD5"/>
                      </a:solidFill>
                      <a:prstDash val="solid"/>
                      <a:round/>
                      <a:headEnd type="none" w="med" len="med"/>
                      <a:tailEnd type="none" w="med" len="med"/>
                    </a:lnT>
                    <a:lnB>
                      <a:noFill/>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  </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5B9BD5"/>
                      </a:solidFill>
                      <a:prstDash val="solid"/>
                      <a:round/>
                      <a:headEnd type="none" w="med" len="med"/>
                      <a:tailEnd type="none" w="med" len="med"/>
                    </a:lnT>
                    <a:lnB>
                      <a:noFill/>
                    </a:lnB>
                  </a:tcPr>
                </a:tc>
                <a:tc>
                  <a:txBody>
                    <a:bodyPr/>
                    <a:lstStyle/>
                    <a:p>
                      <a:pPr algn="r" fontAlgn="ctr"/>
                      <a:r>
                        <a:rPr lang="th-TH" sz="1200" b="0" i="0" u="none" strike="noStrike">
                          <a:solidFill>
                            <a:srgbClr val="000000"/>
                          </a:solidFill>
                          <a:effectLst/>
                          <a:latin typeface="AngsanaUPC"/>
                        </a:rPr>
                        <a:t>  </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5B9BD5"/>
                      </a:solidFill>
                      <a:prstDash val="solid"/>
                      <a:round/>
                      <a:headEnd type="none" w="med" len="med"/>
                      <a:tailEnd type="none" w="med" len="med"/>
                    </a:lnT>
                    <a:lnB>
                      <a:noFill/>
                    </a:lnB>
                  </a:tcPr>
                </a:tc>
              </a:tr>
              <a:tr h="182880">
                <a:tc>
                  <a:txBody>
                    <a:bodyPr/>
                    <a:lstStyle/>
                    <a:p>
                      <a:pPr algn="l" rtl="0" fontAlgn="ctr"/>
                      <a:r>
                        <a:rPr lang="th-TH" sz="1200" b="0" i="0" u="none" strike="noStrike" dirty="0">
                          <a:solidFill>
                            <a:srgbClr val="000000"/>
                          </a:solidFill>
                          <a:effectLst/>
                          <a:latin typeface="CordiaUPC" panose="020B0304020202020204" pitchFamily="34" charset="-34"/>
                          <a:cs typeface="CordiaUPC" panose="020B0304020202020204" pitchFamily="34" charset="-34"/>
                        </a:rPr>
                        <a:t>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 cars held for sales</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85.68</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177.35</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fontAlgn="ctr"/>
                      <a:r>
                        <a:rPr lang="th-TH" sz="1200" b="0" i="0" u="none" strike="noStrike">
                          <a:solidFill>
                            <a:srgbClr val="000000"/>
                          </a:solidFill>
                          <a:effectLst/>
                          <a:latin typeface="AngsanaUPC"/>
                        </a:rPr>
                        <a:t>124.03</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r>
              <a:tr h="182880">
                <a:tc>
                  <a:txBody>
                    <a:bodyPr/>
                    <a:lstStyle/>
                    <a:p>
                      <a:pPr algn="l" rtl="0" fontAlgn="ctr"/>
                      <a:r>
                        <a:rPr lang="th-TH" sz="1200" b="0" i="0" u="none" strike="noStrike" dirty="0">
                          <a:solidFill>
                            <a:srgbClr val="000000"/>
                          </a:solidFill>
                          <a:effectLst/>
                          <a:latin typeface="CordiaUPC" panose="020B0304020202020204" pitchFamily="34" charset="-34"/>
                          <a:cs typeface="CordiaUPC" panose="020B0304020202020204" pitchFamily="34" charset="-34"/>
                        </a:rPr>
                        <a:t>   </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cars held for leased</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sng" strike="noStrike" dirty="0">
                          <a:solidFill>
                            <a:srgbClr val="000000"/>
                          </a:solidFill>
                          <a:effectLst/>
                          <a:latin typeface="CordiaUPC" panose="020B0304020202020204" pitchFamily="34" charset="-34"/>
                          <a:cs typeface="CordiaUPC" panose="020B0304020202020204" pitchFamily="34" charset="-34"/>
                        </a:rPr>
                        <a:t>3,097.45</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rtl="0" fontAlgn="ctr"/>
                      <a:r>
                        <a:rPr lang="en-US" sz="1200" b="0" i="0" u="sng" strike="noStrike" dirty="0" smtClean="0">
                          <a:solidFill>
                            <a:srgbClr val="000000"/>
                          </a:solidFill>
                          <a:effectLst/>
                          <a:latin typeface="CordiaUPC" panose="020B0304020202020204" pitchFamily="34" charset="-34"/>
                          <a:cs typeface="CordiaUPC" panose="020B0304020202020204" pitchFamily="34" charset="-34"/>
                        </a:rPr>
                        <a:t>3,635.35</a:t>
                      </a:r>
                      <a:endParaRPr lang="en-US" sz="1200" b="0" i="0" u="sng"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c>
                  <a:txBody>
                    <a:bodyPr/>
                    <a:lstStyle/>
                    <a:p>
                      <a:pPr algn="r" fontAlgn="ctr"/>
                      <a:r>
                        <a:rPr lang="th-TH" sz="1200" b="0" i="0" u="sng" strike="noStrike">
                          <a:solidFill>
                            <a:srgbClr val="000000"/>
                          </a:solidFill>
                          <a:effectLst/>
                          <a:latin typeface="AngsanaUPC"/>
                        </a:rPr>
                        <a:t>3,842.89</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a:noFill/>
                    </a:lnB>
                  </a:tcPr>
                </a:tc>
              </a:tr>
              <a:tr h="182880">
                <a:tc>
                  <a:txBody>
                    <a:bodyPr/>
                    <a:lstStyle/>
                    <a:p>
                      <a:pPr marL="158750" marR="0" lvl="0" indent="0" algn="thaiDist"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Total Net book value at ended of periods</a:t>
                      </a:r>
                      <a:endParaRPr lang="en-US" sz="1200" baseline="0" dirty="0">
                        <a:latin typeface="CordiaUPC" pitchFamily="34" charset="-34"/>
                        <a:ea typeface="Times New Roman"/>
                        <a:cs typeface="CordiaUPC" pitchFamily="34" charset="-34"/>
                      </a:endParaRPr>
                    </a:p>
                  </a:txBody>
                  <a:tcPr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3,183.13</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3,812.70</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tcPr>
                </a:tc>
                <a:tc>
                  <a:txBody>
                    <a:bodyPr/>
                    <a:lstStyle/>
                    <a:p>
                      <a:pPr algn="r" fontAlgn="ctr"/>
                      <a:r>
                        <a:rPr lang="th-TH" sz="1200" b="0" i="0" u="none" strike="noStrike" dirty="0">
                          <a:solidFill>
                            <a:srgbClr val="000000"/>
                          </a:solidFill>
                          <a:effectLst/>
                          <a:latin typeface="AngsanaUPC"/>
                        </a:rPr>
                        <a:t>3,966.92</a:t>
                      </a: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tcPr>
                </a:tc>
              </a:tr>
            </a:tbl>
          </a:graphicData>
        </a:graphic>
      </p:graphicFrame>
      <p:sp>
        <p:nvSpPr>
          <p:cNvPr id="9" name="Rectangle 8"/>
          <p:cNvSpPr/>
          <p:nvPr/>
        </p:nvSpPr>
        <p:spPr>
          <a:xfrm>
            <a:off x="5805264" y="3277071"/>
            <a:ext cx="433132" cy="307777"/>
          </a:xfrm>
          <a:prstGeom prst="rect">
            <a:avLst/>
          </a:prstGeom>
        </p:spPr>
        <p:txBody>
          <a:bodyPr wrap="none">
            <a:spAutoFit/>
          </a:bodyPr>
          <a:lstStyle/>
          <a:p>
            <a:r>
              <a:rPr lang="en-GB" sz="1400" dirty="0">
                <a:solidFill>
                  <a:srgbClr val="00000A"/>
                </a:solidFill>
                <a:latin typeface="CordiaUPC" pitchFamily="34" charset="-34"/>
                <a:ea typeface="Calibri"/>
                <a:cs typeface="CordiaUPC" pitchFamily="34" charset="-34"/>
              </a:rPr>
              <a:t>units</a:t>
            </a:r>
            <a:endParaRPr lang="th-TH" sz="1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2" y="595282"/>
            <a:ext cx="5953293" cy="9387185"/>
          </a:xfrm>
          <a:prstGeom prst="rect">
            <a:avLst/>
          </a:prstGeom>
          <a:noFill/>
        </p:spPr>
        <p:txBody>
          <a:bodyPr wrap="square" rtlCol="0">
            <a:spAutoFit/>
          </a:bodyPr>
          <a:lstStyle/>
          <a:p>
            <a:pPr lvl="0"/>
            <a:r>
              <a:rPr lang="th-TH" sz="1400" dirty="0" smtClean="0">
                <a:latin typeface="Cordia New" pitchFamily="34" charset="-34"/>
                <a:cs typeface="Cordia New" pitchFamily="34" charset="-34"/>
              </a:rPr>
              <a:t> </a:t>
            </a:r>
            <a:r>
              <a:rPr lang="en-GB" sz="1400" dirty="0">
                <a:latin typeface="CordiaUPC" pitchFamily="34" charset="-34"/>
                <a:cs typeface="CordiaUPC" pitchFamily="34" charset="-34"/>
              </a:rPr>
              <a:t>Outstanding receivables for the period 0f more than 1-2 month(s)		1%</a:t>
            </a:r>
            <a:endParaRPr lang="en-US" sz="1400" dirty="0">
              <a:latin typeface="CordiaUPC" pitchFamily="34" charset="-34"/>
              <a:cs typeface="CordiaUPC" pitchFamily="34" charset="-34"/>
            </a:endParaRPr>
          </a:p>
          <a:p>
            <a:pPr lvl="0"/>
            <a:r>
              <a:rPr lang="en-GB" sz="1400" dirty="0">
                <a:latin typeface="CordiaUPC" pitchFamily="34" charset="-34"/>
                <a:cs typeface="CordiaUPC" pitchFamily="34" charset="-34"/>
              </a:rPr>
              <a:t>Outstanding receivables for the period of more than 2-3 months		2%</a:t>
            </a:r>
            <a:endParaRPr lang="en-US" sz="1400" dirty="0">
              <a:latin typeface="CordiaUPC" pitchFamily="34" charset="-34"/>
              <a:cs typeface="CordiaUPC" pitchFamily="34" charset="-34"/>
            </a:endParaRPr>
          </a:p>
          <a:p>
            <a:pPr lvl="0"/>
            <a:r>
              <a:rPr lang="en-GB" sz="1400" dirty="0">
                <a:latin typeface="CordiaUPC" pitchFamily="34" charset="-34"/>
                <a:cs typeface="CordiaUPC" pitchFamily="34" charset="-34"/>
              </a:rPr>
              <a:t>Outstanding receivables for the period of more than 3-6 months		50%</a:t>
            </a:r>
            <a:endParaRPr lang="en-US" sz="1400" dirty="0">
              <a:latin typeface="CordiaUPC" pitchFamily="34" charset="-34"/>
              <a:cs typeface="CordiaUPC" pitchFamily="34" charset="-34"/>
            </a:endParaRPr>
          </a:p>
          <a:p>
            <a:pPr lvl="0"/>
            <a:r>
              <a:rPr lang="en-GB" sz="1400" dirty="0">
                <a:latin typeface="CordiaUPC" pitchFamily="34" charset="-34"/>
                <a:cs typeface="CordiaUPC" pitchFamily="34" charset="-34"/>
              </a:rPr>
              <a:t>Outstanding receivables for the period of more than 6 </a:t>
            </a:r>
            <a:r>
              <a:rPr lang="en-GB" sz="1400" dirty="0" smtClean="0">
                <a:latin typeface="CordiaUPC" pitchFamily="34" charset="-34"/>
                <a:cs typeface="CordiaUPC" pitchFamily="34" charset="-34"/>
              </a:rPr>
              <a:t>months</a:t>
            </a:r>
            <a:r>
              <a:rPr lang="th-TH" sz="1400" dirty="0" smtClean="0">
                <a:latin typeface="CordiaUPC" pitchFamily="34" charset="-34"/>
                <a:cs typeface="CordiaUPC" pitchFamily="34" charset="-34"/>
              </a:rPr>
              <a:t>		100</a:t>
            </a:r>
            <a:r>
              <a:rPr lang="en-US" sz="1400" dirty="0" smtClean="0">
                <a:latin typeface="CordiaUPC" pitchFamily="34" charset="-34"/>
                <a:cs typeface="CordiaUPC" pitchFamily="34" charset="-34"/>
              </a:rPr>
              <a:t>%</a:t>
            </a:r>
          </a:p>
          <a:p>
            <a:pPr lvl="0"/>
            <a:r>
              <a:rPr lang="en-GB" sz="1400" dirty="0">
                <a:latin typeface="CordiaUPC" pitchFamily="34" charset="-34"/>
                <a:cs typeface="CordiaUPC" pitchFamily="34" charset="-34"/>
              </a:rPr>
              <a:t>	</a:t>
            </a:r>
            <a:endParaRPr lang="th-TH" sz="1400" u="sng" dirty="0" smtClean="0"/>
          </a:p>
          <a:p>
            <a:pPr algn="thaiDist"/>
            <a:r>
              <a:rPr lang="en-US" sz="1400" i="1" u="sng" dirty="0">
                <a:latin typeface="CordiaUPC" pitchFamily="34" charset="-34"/>
                <a:cs typeface="CordiaUPC" pitchFamily="34" charset="-34"/>
              </a:rPr>
              <a:t>Accounts receivable can be analyzed as </a:t>
            </a:r>
            <a:r>
              <a:rPr lang="en-US" sz="1400" i="1" u="sng" dirty="0" smtClean="0">
                <a:latin typeface="CordiaUPC" pitchFamily="34" charset="-34"/>
                <a:cs typeface="CordiaUPC" pitchFamily="34" charset="-34"/>
              </a:rPr>
              <a:t>followings</a:t>
            </a:r>
          </a:p>
          <a:p>
            <a:pPr algn="thaiDist"/>
            <a:endParaRPr lang="en-US" sz="1400" i="1" u="sng" dirty="0">
              <a:latin typeface="CordiaUPC" pitchFamily="34" charset="-34"/>
              <a:cs typeface="CordiaUPC" pitchFamily="34" charset="-34"/>
            </a:endParaRPr>
          </a:p>
          <a:p>
            <a:pPr algn="thaiDist"/>
            <a:endParaRPr lang="th-TH" sz="1400" u="sng" dirty="0" smtClean="0"/>
          </a:p>
          <a:p>
            <a:pPr algn="thaiDist"/>
            <a:endParaRPr lang="th-TH" sz="1400" u="sng" dirty="0" smtClean="0"/>
          </a:p>
          <a:p>
            <a:pPr algn="thaiDist"/>
            <a:endParaRPr lang="th-TH" sz="1400" u="sng" dirty="0" smtClean="0"/>
          </a:p>
          <a:p>
            <a:pPr algn="thaiDist"/>
            <a:endParaRPr lang="th-TH" sz="1400" u="sng" dirty="0" smtClean="0"/>
          </a:p>
          <a:p>
            <a:pPr algn="thaiDist"/>
            <a:endParaRPr lang="th-TH" sz="1400" u="sng" dirty="0" smtClean="0"/>
          </a:p>
          <a:p>
            <a:pPr algn="thaiDist"/>
            <a:endParaRPr lang="th-TH" sz="1400" u="sng" dirty="0" smtClean="0"/>
          </a:p>
          <a:p>
            <a:pPr algn="thaiDist"/>
            <a:endParaRPr lang="th-TH" sz="1400" u="sng" dirty="0" smtClean="0"/>
          </a:p>
          <a:p>
            <a:pPr algn="thaiDist"/>
            <a:endParaRPr lang="th-TH" sz="1400" u="sng" dirty="0" smtClean="0"/>
          </a:p>
          <a:p>
            <a:r>
              <a:rPr lang="en-US" sz="1400" i="1" u="sng" dirty="0">
                <a:latin typeface="CordiaUPC" pitchFamily="34" charset="-34"/>
                <a:cs typeface="CordiaUPC" pitchFamily="34" charset="-34"/>
              </a:rPr>
              <a:t>Details of accounts receivable ledger</a:t>
            </a:r>
            <a:r>
              <a:rPr lang="th-TH" sz="1400" i="1" u="sng" dirty="0">
                <a:latin typeface="CordiaUPC" pitchFamily="34" charset="-34"/>
                <a:cs typeface="CordiaUPC" pitchFamily="34" charset="-34"/>
              </a:rPr>
              <a:t> </a:t>
            </a:r>
          </a:p>
          <a:p>
            <a:pPr algn="thaiDist"/>
            <a:endParaRPr lang="th-TH" sz="1400" u="sng" dirty="0" smtClean="0"/>
          </a:p>
          <a:p>
            <a:pPr algn="thaiDist"/>
            <a:endParaRPr lang="th-TH" sz="1400" u="sng" dirty="0" smtClean="0"/>
          </a:p>
          <a:p>
            <a:pPr algn="thaiDist"/>
            <a:endParaRPr lang="th-TH" sz="1400" u="sng" dirty="0" smtClean="0"/>
          </a:p>
          <a:p>
            <a:pPr algn="thaiDist"/>
            <a:endParaRPr lang="th-TH" sz="1400" u="sng" dirty="0" smtClean="0"/>
          </a:p>
          <a:p>
            <a:pPr algn="thaiDist"/>
            <a:endParaRPr lang="th-TH" sz="1400" u="sng" dirty="0" smtClean="0"/>
          </a:p>
          <a:p>
            <a:pPr algn="thaiDist"/>
            <a:endParaRPr lang="en-US" sz="1400" b="1" dirty="0" smtClean="0"/>
          </a:p>
          <a:p>
            <a:pPr algn="thaiDist"/>
            <a:r>
              <a:rPr lang="en-US" sz="1400" b="1" dirty="0" smtClean="0"/>
              <a:t>Source </a:t>
            </a:r>
            <a:r>
              <a:rPr lang="en-US" sz="1400" b="1" dirty="0"/>
              <a:t>of Funds</a:t>
            </a:r>
            <a:endParaRPr lang="en-US" sz="1400" dirty="0"/>
          </a:p>
          <a:p>
            <a:pPr algn="thaiDist"/>
            <a:endParaRPr lang="en-US" sz="1400" dirty="0" smtClean="0"/>
          </a:p>
          <a:p>
            <a:pPr algn="thaiDist"/>
            <a:r>
              <a:rPr lang="en-US" sz="1600" b="1" i="1" dirty="0">
                <a:latin typeface="CordiaUPC" pitchFamily="34" charset="-34"/>
                <a:cs typeface="CordiaUPC" pitchFamily="34" charset="-34"/>
              </a:rPr>
              <a:t>Liabilities </a:t>
            </a:r>
            <a:r>
              <a:rPr lang="th-TH" sz="1400" dirty="0" smtClean="0"/>
              <a:t>	</a:t>
            </a:r>
          </a:p>
          <a:p>
            <a:pPr algn="just"/>
            <a:r>
              <a:rPr lang="en-US" sz="1400" dirty="0" smtClean="0"/>
              <a:t> </a:t>
            </a:r>
            <a:r>
              <a:rPr lang="en-US" sz="1400" dirty="0"/>
              <a:t>As of December 31, </a:t>
            </a:r>
            <a:r>
              <a:rPr lang="en-US" sz="1400" dirty="0" smtClean="0"/>
              <a:t>2017, </a:t>
            </a:r>
            <a:r>
              <a:rPr lang="en-US" sz="1400" dirty="0"/>
              <a:t>the company had in record a total of </a:t>
            </a:r>
            <a:r>
              <a:rPr lang="en-US" sz="1400" dirty="0" smtClean="0"/>
              <a:t>2,985.18 </a:t>
            </a:r>
            <a:r>
              <a:rPr lang="en-US" sz="1400" dirty="0"/>
              <a:t>million baht in liabilities, representing an increase from December 31, </a:t>
            </a:r>
            <a:r>
              <a:rPr lang="en-US" sz="1400" dirty="0" smtClean="0"/>
              <a:t>2016 </a:t>
            </a:r>
            <a:r>
              <a:rPr lang="en-US" sz="1400" dirty="0"/>
              <a:t>by </a:t>
            </a:r>
            <a:r>
              <a:rPr lang="en-US" sz="1400" dirty="0" smtClean="0"/>
              <a:t>327.89 </a:t>
            </a:r>
            <a:r>
              <a:rPr lang="en-US" sz="1400" dirty="0"/>
              <a:t>million baht or </a:t>
            </a:r>
            <a:r>
              <a:rPr lang="en-US" sz="1400" dirty="0" smtClean="0"/>
              <a:t>12.34% </a:t>
            </a:r>
            <a:r>
              <a:rPr lang="en-US" sz="1400" dirty="0"/>
              <a:t>of the total liabilities recorded at the end of </a:t>
            </a:r>
            <a:r>
              <a:rPr lang="en-US" sz="1400" dirty="0" smtClean="0"/>
              <a:t>2016 </a:t>
            </a:r>
            <a:r>
              <a:rPr lang="en-US" sz="1400" dirty="0"/>
              <a:t>at </a:t>
            </a:r>
            <a:r>
              <a:rPr lang="en-US" sz="1400" dirty="0" smtClean="0"/>
              <a:t>2,657.29 </a:t>
            </a:r>
            <a:r>
              <a:rPr lang="en-US" sz="1400" dirty="0"/>
              <a:t>million baht. The increase of liabilities was produced by purchases of new cars for lease using the loans taken from financial institutions. The total liabilities as of December 31, </a:t>
            </a:r>
            <a:r>
              <a:rPr lang="en-US" sz="1400" dirty="0" smtClean="0"/>
              <a:t>2017 </a:t>
            </a:r>
            <a:r>
              <a:rPr lang="en-US" sz="1400" dirty="0"/>
              <a:t>accounted to </a:t>
            </a:r>
            <a:r>
              <a:rPr lang="en-US" sz="1400" dirty="0" smtClean="0"/>
              <a:t>2,985.18 </a:t>
            </a:r>
            <a:r>
              <a:rPr lang="en-US" sz="1400" dirty="0"/>
              <a:t>million baht, representing </a:t>
            </a:r>
            <a:r>
              <a:rPr lang="en-US" sz="1400" dirty="0" smtClean="0"/>
              <a:t>59.71% </a:t>
            </a:r>
            <a:r>
              <a:rPr lang="en-US" sz="1400" dirty="0"/>
              <a:t>of the total assets. Of which, </a:t>
            </a:r>
            <a:r>
              <a:rPr lang="en-US" sz="1400" dirty="0" smtClean="0"/>
              <a:t>49.64% </a:t>
            </a:r>
            <a:r>
              <a:rPr lang="en-US" sz="1400" dirty="0"/>
              <a:t>was the current liabilities and </a:t>
            </a:r>
            <a:r>
              <a:rPr lang="en-US" sz="1400" dirty="0" smtClean="0"/>
              <a:t>50.36% </a:t>
            </a:r>
            <a:r>
              <a:rPr lang="en-US" sz="1400" dirty="0"/>
              <a:t>was the non-current liabilities, compared with the total liabilities as of December 31, </a:t>
            </a:r>
            <a:r>
              <a:rPr lang="en-US" sz="1400" dirty="0" smtClean="0"/>
              <a:t>2016 </a:t>
            </a:r>
            <a:r>
              <a:rPr lang="en-US" sz="1400" dirty="0"/>
              <a:t>of </a:t>
            </a:r>
            <a:r>
              <a:rPr lang="en-US" sz="1400" dirty="0" smtClean="0"/>
              <a:t>2,657.29 </a:t>
            </a:r>
            <a:r>
              <a:rPr lang="en-US" sz="1400" dirty="0"/>
              <a:t>million baht, or </a:t>
            </a:r>
            <a:r>
              <a:rPr lang="en-US" sz="1400" dirty="0" smtClean="0"/>
              <a:t>57.28% </a:t>
            </a:r>
            <a:r>
              <a:rPr lang="en-US" sz="1400" dirty="0"/>
              <a:t>of the total assets in </a:t>
            </a:r>
            <a:r>
              <a:rPr lang="en-US" sz="1400" dirty="0" smtClean="0"/>
              <a:t>2016. </a:t>
            </a:r>
            <a:r>
              <a:rPr lang="en-US" sz="1400" dirty="0"/>
              <a:t>Of which, </a:t>
            </a:r>
            <a:r>
              <a:rPr lang="en-US" sz="1400" dirty="0" smtClean="0"/>
              <a:t>50.81% </a:t>
            </a:r>
            <a:r>
              <a:rPr lang="en-US" sz="1400" dirty="0"/>
              <a:t>was the current assets while </a:t>
            </a:r>
            <a:r>
              <a:rPr lang="en-US" sz="1400" dirty="0" smtClean="0"/>
              <a:t>50.36% </a:t>
            </a:r>
            <a:r>
              <a:rPr lang="en-US" sz="1400" dirty="0"/>
              <a:t>was the non-current assets.</a:t>
            </a:r>
          </a:p>
          <a:p>
            <a:pPr algn="just"/>
            <a:r>
              <a:rPr lang="en-US" sz="1400" dirty="0"/>
              <a:t> </a:t>
            </a:r>
          </a:p>
          <a:p>
            <a:pPr algn="just"/>
            <a:r>
              <a:rPr lang="en-US" sz="1400" dirty="0"/>
              <a:t>However, such a proportion of liabilities in the system does not affect the liquidity management as the company continuously operates the car rental business. In addition, it could also liquidate from the sales of lease-expired cars. This kind of business operates on liabilities as capital. The company must work to manage the cash inflow and outflow to the perfect balance in order not to risk losing liquidity in terms of both timely manner and interest rates by designating the debt payment period in accordance with the car lease period and by finding the right source of fund with stable interest rates to correspond with the stable lease fees to </a:t>
            </a:r>
            <a:r>
              <a:rPr lang="en-US" sz="1400" dirty="0" err="1"/>
              <a:t>minimise</a:t>
            </a:r>
            <a:r>
              <a:rPr lang="en-US" sz="1400" dirty="0"/>
              <a:t> the risk of interest rate volatility.</a:t>
            </a:r>
          </a:p>
          <a:p>
            <a:pPr algn="thaiDist">
              <a:tabLst>
                <a:tab pos="542925" algn="l"/>
              </a:tabLst>
            </a:pPr>
            <a:endParaRPr lang="en-US" sz="1400" dirty="0"/>
          </a:p>
          <a:p>
            <a:pPr algn="thaiDist">
              <a:tabLst>
                <a:tab pos="542925" algn="l"/>
              </a:tabLst>
            </a:pPr>
            <a:endParaRPr lang="en-US" sz="1400" dirty="0"/>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10" name="รูปภาพ 9"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13" name="TextBox 12"/>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63</a:t>
            </a:r>
            <a:endParaRPr lang="th-TH" sz="1200" b="1" dirty="0">
              <a:solidFill>
                <a:srgbClr val="0070C0"/>
              </a:solidFill>
              <a:latin typeface="Cordia New" pitchFamily="34" charset="-34"/>
              <a:cs typeface="Cordia New" pitchFamily="34" charset="-34"/>
            </a:endParaRPr>
          </a:p>
        </p:txBody>
      </p:sp>
      <p:graphicFrame>
        <p:nvGraphicFramePr>
          <p:cNvPr id="8" name="Table 7"/>
          <p:cNvGraphicFramePr>
            <a:graphicFrameLocks noGrp="1"/>
          </p:cNvGraphicFramePr>
          <p:nvPr>
            <p:extLst>
              <p:ext uri="{D42A27DB-BD31-4B8C-83A1-F6EECF244321}">
                <p14:modId xmlns:p14="http://schemas.microsoft.com/office/powerpoint/2010/main" val="3595667289"/>
              </p:ext>
            </p:extLst>
          </p:nvPr>
        </p:nvGraphicFramePr>
        <p:xfrm>
          <a:off x="479477" y="4160912"/>
          <a:ext cx="5856285" cy="1031240"/>
        </p:xfrm>
        <a:graphic>
          <a:graphicData uri="http://schemas.openxmlformats.org/drawingml/2006/table">
            <a:tbl>
              <a:tblPr/>
              <a:tblGrid>
                <a:gridCol w="2938275"/>
                <a:gridCol w="972670"/>
                <a:gridCol w="972670"/>
                <a:gridCol w="972670"/>
              </a:tblGrid>
              <a:tr h="143560">
                <a:tc>
                  <a:txBody>
                    <a:bodyPr/>
                    <a:lstStyle/>
                    <a:p>
                      <a:pPr marL="4445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Description</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cs typeface="CordiaUPC" pitchFamily="34" charset="-34"/>
                      </a:endParaRPr>
                    </a:p>
                  </a:txBody>
                  <a:tcPr marL="68580" marR="68580" marT="0" marB="0"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015</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016</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017</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70641">
                <a:tc>
                  <a:txBody>
                    <a:bodyPr/>
                    <a:lstStyle/>
                    <a:p>
                      <a:pPr marL="342900" marR="0" lvl="0" indent="-342900" algn="thaiDist"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Receivable from rental car</a:t>
                      </a:r>
                    </a:p>
                  </a:txBody>
                  <a:tcPr marL="58201" marR="58201" marT="0" marB="0" horzOverflow="overflow">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en-US" sz="1400" b="0" i="0" u="none" strike="noStrike" dirty="0">
                          <a:solidFill>
                            <a:srgbClr val="000000"/>
                          </a:solidFill>
                          <a:effectLst/>
                          <a:latin typeface="CordiaUPC" panose="020B0304020202020204" pitchFamily="34" charset="-34"/>
                          <a:cs typeface="CordiaUPC" panose="020B0304020202020204" pitchFamily="34" charset="-34"/>
                        </a:rPr>
                        <a:t>83.85</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th-TH" sz="1400" b="0" i="0" u="none" strike="noStrike" dirty="0" smtClean="0">
                          <a:solidFill>
                            <a:srgbClr val="000000"/>
                          </a:solidFill>
                          <a:effectLst/>
                          <a:latin typeface="CordiaUPC" panose="020B0304020202020204" pitchFamily="34" charset="-34"/>
                          <a:cs typeface="CordiaUPC" panose="020B0304020202020204" pitchFamily="34" charset="-34"/>
                        </a:rPr>
                        <a:t>85.87</a:t>
                      </a:r>
                      <a:endParaRPr lang="en-US" sz="14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en-US" sz="1400" b="0" i="0" u="none" strike="noStrike" dirty="0" smtClean="0">
                          <a:solidFill>
                            <a:srgbClr val="000000"/>
                          </a:solidFill>
                          <a:effectLst/>
                          <a:latin typeface="CordiaUPC" panose="020B0304020202020204" pitchFamily="34" charset="-34"/>
                          <a:cs typeface="CordiaUPC" panose="020B0304020202020204" pitchFamily="34" charset="-34"/>
                        </a:rPr>
                        <a:t>79.90</a:t>
                      </a:r>
                      <a:endParaRPr lang="en-US" sz="14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r>
              <a:tr h="72919">
                <a:tc>
                  <a:txBody>
                    <a:bodyPr/>
                    <a:lstStyle/>
                    <a:p>
                      <a:pPr marL="342900" marR="0" lvl="0" indent="-342900" algn="thaiDist"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Receivable from selling car</a:t>
                      </a:r>
                    </a:p>
                  </a:txBody>
                  <a:tcPr marL="58201" marR="58201" marT="0" marB="0"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ordiaUPC" panose="020B0304020202020204" pitchFamily="34" charset="-34"/>
                          <a:cs typeface="CordiaUPC" panose="020B0304020202020204" pitchFamily="34" charset="-34"/>
                        </a:rPr>
                        <a:t>41.49</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400" b="0" i="0" u="none" strike="noStrike" dirty="0" smtClean="0">
                          <a:solidFill>
                            <a:srgbClr val="000000"/>
                          </a:solidFill>
                          <a:effectLst/>
                          <a:latin typeface="CordiaUPC" panose="020B0304020202020204" pitchFamily="34" charset="-34"/>
                          <a:cs typeface="CordiaUPC" panose="020B0304020202020204" pitchFamily="34" charset="-34"/>
                        </a:rPr>
                        <a:t>44.70</a:t>
                      </a:r>
                      <a:endParaRPr lang="en-US" sz="14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ordiaUPC" panose="020B0304020202020204" pitchFamily="34" charset="-34"/>
                          <a:cs typeface="CordiaUPC" panose="020B0304020202020204" pitchFamily="34" charset="-34"/>
                        </a:rPr>
                        <a:t>44.63</a:t>
                      </a:r>
                      <a:endParaRPr lang="en-US" sz="14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r h="72919">
                <a:tc>
                  <a:txBody>
                    <a:bodyPr/>
                    <a:lstStyle/>
                    <a:p>
                      <a:pPr marL="342900" marR="0" lvl="0" indent="-342900" algn="thaiDist"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Total</a:t>
                      </a:r>
                    </a:p>
                  </a:txBody>
                  <a:tcPr marL="58201" marR="58201" marT="0" marB="0"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ordiaUPC" panose="020B0304020202020204" pitchFamily="34" charset="-34"/>
                          <a:cs typeface="CordiaUPC" panose="020B0304020202020204" pitchFamily="34" charset="-34"/>
                        </a:rPr>
                        <a:t>125.34</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rtl="0" fontAlgn="ctr"/>
                      <a:r>
                        <a:rPr lang="th-TH" sz="1400" b="0" i="0" u="none" strike="noStrike" dirty="0" smtClean="0">
                          <a:solidFill>
                            <a:srgbClr val="000000"/>
                          </a:solidFill>
                          <a:effectLst/>
                          <a:latin typeface="CordiaUPC" panose="020B0304020202020204" pitchFamily="34" charset="-34"/>
                          <a:cs typeface="CordiaUPC" panose="020B0304020202020204" pitchFamily="34" charset="-34"/>
                        </a:rPr>
                        <a:t>130.57</a:t>
                      </a:r>
                      <a:endParaRPr lang="en-US" sz="14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ordiaUPC" panose="020B0304020202020204" pitchFamily="34" charset="-34"/>
                          <a:cs typeface="CordiaUPC" panose="020B0304020202020204" pitchFamily="34" charset="-34"/>
                        </a:rPr>
                        <a:t>124.53</a:t>
                      </a:r>
                      <a:endParaRPr lang="en-US" sz="14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027003650"/>
              </p:ext>
            </p:extLst>
          </p:nvPr>
        </p:nvGraphicFramePr>
        <p:xfrm>
          <a:off x="511235" y="1969122"/>
          <a:ext cx="5845093" cy="1728608"/>
        </p:xfrm>
        <a:graphic>
          <a:graphicData uri="http://schemas.openxmlformats.org/drawingml/2006/table">
            <a:tbl>
              <a:tblPr/>
              <a:tblGrid>
                <a:gridCol w="2932660"/>
                <a:gridCol w="970811"/>
                <a:gridCol w="970811"/>
                <a:gridCol w="970811"/>
              </a:tblGrid>
              <a:tr h="350284">
                <a:tc>
                  <a:txBody>
                    <a:bodyPr/>
                    <a:lstStyle/>
                    <a:p>
                      <a:pPr marL="4445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Description</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cs typeface="CordiaUPC"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017</a:t>
                      </a:r>
                    </a:p>
                  </a:txBody>
                  <a:tcPr marL="0" marR="0" marT="0" marB="0" anchor="ctr">
                    <a:lnL w="12700" cap="flat" cmpd="sng" algn="ctr">
                      <a:noFill/>
                      <a:prstDash val="solid"/>
                      <a:round/>
                      <a:headEnd type="none" w="med" len="med"/>
                      <a:tailEnd type="none" w="med" len="med"/>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r>
              <a:tr h="191064">
                <a:tc>
                  <a:txBody>
                    <a:bodyPr/>
                    <a:lstStyle/>
                    <a:p>
                      <a:pPr marL="342900" marR="0" lvl="0" indent="-34290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Undue </a:t>
                      </a:r>
                    </a:p>
                  </a:txBody>
                  <a:tcPr marL="68580" marR="6858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111.75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101.04</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r" defTabSz="914400" rtl="0" eaLnBrk="1" fontAlgn="ctr" latinLnBrk="0" hangingPunct="1"/>
                      <a:r>
                        <a:rPr lang="th-TH" sz="1200" b="0" i="0" u="none" strike="noStrike" kern="1200" dirty="0">
                          <a:solidFill>
                            <a:srgbClr val="000000"/>
                          </a:solidFill>
                          <a:effectLst/>
                          <a:latin typeface="CordiaUPC" panose="020B0304020202020204" pitchFamily="34" charset="-34"/>
                          <a:ea typeface="+mn-ea"/>
                          <a:cs typeface="CordiaUPC" panose="020B0304020202020204" pitchFamily="34" charset="-34"/>
                        </a:rPr>
                        <a:t> 106.08 </a:t>
                      </a:r>
                    </a:p>
                  </a:txBody>
                  <a:tcPr marL="0" marR="0" marT="0" marB="0" anchor="ctr">
                    <a:lnL w="12700" cap="flat" cmpd="sng" algn="ctr">
                      <a:noFill/>
                      <a:prstDash val="solid"/>
                      <a:round/>
                      <a:headEnd type="none" w="med" len="med"/>
                      <a:tailEnd type="none" w="med" len="med"/>
                    </a:lnL>
                    <a:lnR>
                      <a:noFill/>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r>
              <a:tr h="191064">
                <a:tc>
                  <a:txBody>
                    <a:bodyPr/>
                    <a:lstStyle/>
                    <a:p>
                      <a:pPr marL="342900" marR="0" lvl="0" indent="-34290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Not exceed </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3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months</a:t>
                      </a:r>
                    </a:p>
                  </a:txBody>
                  <a:tcPr marL="68580" marR="6858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12.85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30.99</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r" defTabSz="914400" rtl="0" eaLnBrk="1" fontAlgn="ctr" latinLnBrk="0" hangingPunct="1"/>
                      <a:r>
                        <a:rPr lang="th-TH" sz="1200" b="0" i="0" u="none" strike="noStrike" kern="1200" dirty="0">
                          <a:solidFill>
                            <a:srgbClr val="000000"/>
                          </a:solidFill>
                          <a:effectLst/>
                          <a:latin typeface="CordiaUPC" panose="020B0304020202020204" pitchFamily="34" charset="-34"/>
                          <a:ea typeface="+mn-ea"/>
                          <a:cs typeface="CordiaUPC" panose="020B0304020202020204" pitchFamily="34" charset="-34"/>
                        </a:rPr>
                        <a:t>   16.75 </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191064">
                <a:tc>
                  <a:txBody>
                    <a:bodyPr/>
                    <a:lstStyle/>
                    <a:p>
                      <a:pPr marL="342900" marR="0" lvl="0" indent="-342900" algn="l" defTabSz="457200" rtl="0" eaLnBrk="1" fontAlgn="base" latinLnBrk="0" hangingPunct="1">
                        <a:lnSpc>
                          <a:spcPct val="100000"/>
                        </a:lnSpc>
                        <a:spcBef>
                          <a:spcPct val="0"/>
                        </a:spcBef>
                        <a:spcAft>
                          <a:spcPct val="0"/>
                        </a:spcAft>
                        <a:buClrTx/>
                        <a:buSzTx/>
                        <a:buFont typeface="Wingdings" pitchFamily="2" charset="2"/>
                        <a:buChar char=""/>
                        <a:tabLst/>
                      </a:pPr>
                      <a:r>
                        <a:rPr kumimoji="0" lang="th-TH" sz="1200" b="1"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3 </a:t>
                      </a:r>
                      <a:r>
                        <a:rPr kumimoji="0" lang="en-US" sz="1200" b="1"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t>
                      </a:r>
                      <a:r>
                        <a:rPr kumimoji="0" lang="th-TH" sz="1200" b="1"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6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months</a:t>
                      </a:r>
                    </a:p>
                  </a:txBody>
                  <a:tcPr marL="68580" marR="6858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0.99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1.73</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r" defTabSz="914400" rtl="0" eaLnBrk="1" fontAlgn="ctr" latinLnBrk="0" hangingPunct="1"/>
                      <a:r>
                        <a:rPr lang="th-TH" sz="1200" b="0" i="0" u="none" strike="noStrike" kern="1200" dirty="0">
                          <a:solidFill>
                            <a:srgbClr val="000000"/>
                          </a:solidFill>
                          <a:effectLst/>
                          <a:latin typeface="CordiaUPC" panose="020B0304020202020204" pitchFamily="34" charset="-34"/>
                          <a:ea typeface="+mn-ea"/>
                          <a:cs typeface="CordiaUPC" panose="020B0304020202020204" pitchFamily="34" charset="-34"/>
                        </a:rPr>
                        <a:t>     2.44 </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191064">
                <a:tc>
                  <a:txBody>
                    <a:bodyPr/>
                    <a:lstStyle/>
                    <a:p>
                      <a:pPr marL="342900" marR="0" lvl="0" indent="-34290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Over than</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6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months</a:t>
                      </a:r>
                      <a:r>
                        <a:rPr kumimoji="0" lang="th-TH" sz="1200" b="1"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L="68580" marR="6858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2.59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2.99</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th-TH" sz="1200" b="0" i="0" u="none" strike="noStrike" kern="1200" dirty="0">
                          <a:solidFill>
                            <a:srgbClr val="000000"/>
                          </a:solidFill>
                          <a:effectLst/>
                          <a:latin typeface="CordiaUPC" panose="020B0304020202020204" pitchFamily="34" charset="-34"/>
                          <a:ea typeface="+mn-ea"/>
                          <a:cs typeface="CordiaUPC" panose="020B0304020202020204" pitchFamily="34" charset="-34"/>
                        </a:rPr>
                        <a:t>     5.95 </a:t>
                      </a:r>
                    </a:p>
                  </a:txBody>
                  <a:tcPr marL="0" marR="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91064">
                <a:tc>
                  <a:txBody>
                    <a:bodyPr/>
                    <a:lstStyle/>
                    <a:p>
                      <a:pPr marL="273050" marR="0" lvl="0" indent="-22860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Total</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L="68580" marR="6858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128.18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136.75</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th-TH" sz="1200" b="0" i="0" u="none" strike="noStrike" kern="1200" dirty="0">
                          <a:solidFill>
                            <a:srgbClr val="000000"/>
                          </a:solidFill>
                          <a:effectLst/>
                          <a:latin typeface="CordiaUPC" panose="020B0304020202020204" pitchFamily="34" charset="-34"/>
                          <a:ea typeface="+mn-ea"/>
                          <a:cs typeface="CordiaUPC" panose="020B0304020202020204" pitchFamily="34" charset="-34"/>
                        </a:rPr>
                        <a:t> 131.21 </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91064">
                <a:tc>
                  <a:txBody>
                    <a:bodyPr/>
                    <a:lstStyle/>
                    <a:p>
                      <a:pPr marL="273050" marR="0" lvl="0" indent="-22860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Less: Allowance for doubtful accounts</a:t>
                      </a:r>
                    </a:p>
                  </a:txBody>
                  <a:tcPr marL="68580" marR="6858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a:t>
                      </a:r>
                      <a:r>
                        <a:rPr lang="en-US" sz="1200" b="0" i="0" u="none" strike="noStrike" dirty="0" smtClean="0">
                          <a:solidFill>
                            <a:srgbClr val="000000"/>
                          </a:solidFill>
                          <a:effectLst/>
                          <a:latin typeface="CordiaUPC" panose="020B0304020202020204" pitchFamily="34" charset="-34"/>
                          <a:cs typeface="CordiaUPC" panose="020B0304020202020204" pitchFamily="34" charset="-34"/>
                        </a:rPr>
                        <a:t>2.84)</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(6.18)</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th-TH" sz="1200" b="0" i="0" u="none" strike="noStrike" kern="1200" dirty="0">
                          <a:solidFill>
                            <a:srgbClr val="000000"/>
                          </a:solidFill>
                          <a:effectLst/>
                          <a:latin typeface="CordiaUPC" panose="020B0304020202020204" pitchFamily="34" charset="-34"/>
                          <a:ea typeface="+mn-ea"/>
                          <a:cs typeface="CordiaUPC" panose="020B0304020202020204" pitchFamily="34" charset="-34"/>
                        </a:rPr>
                        <a:t>     6.68 </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r>
              <a:tr h="191064">
                <a:tc>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Net</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125.34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130.57</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th-TH" sz="1200" b="0" i="0" u="none" strike="noStrike" kern="1200" dirty="0">
                          <a:solidFill>
                            <a:srgbClr val="000000"/>
                          </a:solidFill>
                          <a:effectLst/>
                          <a:latin typeface="CordiaUPC" panose="020B0304020202020204" pitchFamily="34" charset="-34"/>
                          <a:ea typeface="+mn-ea"/>
                          <a:cs typeface="CordiaUPC" panose="020B0304020202020204" pitchFamily="34" charset="-34"/>
                        </a:rPr>
                        <a:t> 124.53 </a:t>
                      </a:r>
                    </a:p>
                  </a:txBody>
                  <a:tcPr marL="0" marR="0" marT="0" marB="0" anchor="ctr">
                    <a:lnL w="12700" cap="flat" cmpd="sng" algn="ctr">
                      <a:noFill/>
                      <a:prstDash val="solid"/>
                      <a:round/>
                      <a:headEnd type="none" w="med" len="med"/>
                      <a:tailEnd type="none" w="med" len="med"/>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2" name="TextBox 11"/>
          <p:cNvSpPr txBox="1"/>
          <p:nvPr/>
        </p:nvSpPr>
        <p:spPr>
          <a:xfrm>
            <a:off x="5517233" y="1712640"/>
            <a:ext cx="867545" cy="230832"/>
          </a:xfrm>
          <a:prstGeom prst="rect">
            <a:avLst/>
          </a:prstGeom>
          <a:noFill/>
        </p:spPr>
        <p:txBody>
          <a:bodyPr wrap="none" rtlCol="0">
            <a:spAutoFit/>
          </a:bodyPr>
          <a:lstStyle/>
          <a:p>
            <a:r>
              <a:rPr lang="th-TH" sz="900" dirty="0" smtClean="0">
                <a:latin typeface="BrowalliaUPC" pitchFamily="34" charset="-34"/>
                <a:cs typeface="BrowalliaUPC" pitchFamily="34" charset="-34"/>
              </a:rPr>
              <a:t>(</a:t>
            </a:r>
            <a:r>
              <a:rPr lang="en-US" sz="900" dirty="0">
                <a:latin typeface="BrowalliaUPC" pitchFamily="34" charset="-34"/>
                <a:cs typeface="BrowalliaUPC" pitchFamily="34" charset="-34"/>
              </a:rPr>
              <a:t>Unit : Millions Baht</a:t>
            </a:r>
            <a:r>
              <a:rPr lang="th-TH" sz="900" dirty="0" smtClean="0">
                <a:latin typeface="BrowalliaUPC" pitchFamily="34" charset="-34"/>
                <a:cs typeface="BrowalliaUPC" pitchFamily="34" charset="-34"/>
              </a:rPr>
              <a:t>)</a:t>
            </a:r>
            <a:endParaRPr lang="th-TH" sz="900" dirty="0">
              <a:latin typeface="BrowalliaUPC" pitchFamily="34" charset="-34"/>
              <a:cs typeface="BrowalliaUPC" pitchFamily="34" charset="-34"/>
            </a:endParaRPr>
          </a:p>
        </p:txBody>
      </p:sp>
      <p:sp>
        <p:nvSpPr>
          <p:cNvPr id="14" name="TextBox 13"/>
          <p:cNvSpPr txBox="1"/>
          <p:nvPr/>
        </p:nvSpPr>
        <p:spPr>
          <a:xfrm>
            <a:off x="5517233" y="3944888"/>
            <a:ext cx="867545" cy="230832"/>
          </a:xfrm>
          <a:prstGeom prst="rect">
            <a:avLst/>
          </a:prstGeom>
          <a:noFill/>
        </p:spPr>
        <p:txBody>
          <a:bodyPr wrap="none" rtlCol="0">
            <a:spAutoFit/>
          </a:bodyPr>
          <a:lstStyle/>
          <a:p>
            <a:r>
              <a:rPr lang="th-TH" sz="900" dirty="0" smtClean="0">
                <a:latin typeface="BrowalliaUPC" pitchFamily="34" charset="-34"/>
                <a:cs typeface="BrowalliaUPC" pitchFamily="34" charset="-34"/>
              </a:rPr>
              <a:t>(</a:t>
            </a:r>
            <a:r>
              <a:rPr lang="en-US" sz="900" dirty="0">
                <a:latin typeface="BrowalliaUPC" pitchFamily="34" charset="-34"/>
                <a:cs typeface="BrowalliaUPC" pitchFamily="34" charset="-34"/>
              </a:rPr>
              <a:t>Unit : Millions Baht</a:t>
            </a:r>
            <a:r>
              <a:rPr lang="th-TH" sz="900" dirty="0" smtClean="0">
                <a:latin typeface="BrowalliaUPC" pitchFamily="34" charset="-34"/>
                <a:cs typeface="BrowalliaUPC" pitchFamily="34" charset="-34"/>
              </a:rPr>
              <a:t>)</a:t>
            </a:r>
            <a:endParaRPr lang="th-TH" sz="900" dirty="0">
              <a:latin typeface="BrowalliaUPC" pitchFamily="34" charset="-34"/>
              <a:cs typeface="BrowalliaUPC" pitchFamily="34" charset="-34"/>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8662" y="882532"/>
            <a:ext cx="5857916" cy="7879080"/>
          </a:xfrm>
          <a:prstGeom prst="rect">
            <a:avLst/>
          </a:prstGeom>
          <a:noFill/>
        </p:spPr>
        <p:txBody>
          <a:bodyPr wrap="square" rtlCol="0">
            <a:spAutoFit/>
          </a:bodyPr>
          <a:lstStyle/>
          <a:p>
            <a:pPr algn="just"/>
            <a:r>
              <a:rPr lang="en-US" sz="1400" dirty="0">
                <a:latin typeface="CordiaUPC" pitchFamily="34" charset="-34"/>
                <a:cs typeface="CordiaUPC" pitchFamily="34" charset="-34"/>
              </a:rPr>
              <a:t>The liabilities under hire purchase and finance leased contracts can be summarized as followings:</a:t>
            </a:r>
          </a:p>
          <a:p>
            <a:pPr algn="thaiDist"/>
            <a:endParaRPr lang="th-TH" sz="1400" dirty="0" smtClean="0">
              <a:latin typeface="CordiaUPC" pitchFamily="34" charset="-34"/>
              <a:cs typeface="CordiaUPC" pitchFamily="34" charset="-34"/>
            </a:endParaRPr>
          </a:p>
          <a:p>
            <a:pPr algn="thaiDist"/>
            <a:endParaRPr lang="th-TH" sz="1400" b="1" dirty="0" smtClean="0">
              <a:latin typeface="CordiaUPC" pitchFamily="34" charset="-34"/>
              <a:cs typeface="CordiaUPC" pitchFamily="34" charset="-34"/>
            </a:endParaRPr>
          </a:p>
          <a:p>
            <a:pPr algn="thaiDist"/>
            <a:endParaRPr lang="th-TH" sz="1400" b="1" dirty="0" smtClean="0">
              <a:latin typeface="CordiaUPC" pitchFamily="34" charset="-34"/>
              <a:cs typeface="CordiaUPC" pitchFamily="34" charset="-34"/>
            </a:endParaRPr>
          </a:p>
          <a:p>
            <a:pPr algn="thaiDist"/>
            <a:endParaRPr lang="th-TH" sz="1400" b="1" dirty="0" smtClean="0">
              <a:latin typeface="CordiaUPC" pitchFamily="34" charset="-34"/>
              <a:cs typeface="CordiaUPC" pitchFamily="34" charset="-34"/>
            </a:endParaRPr>
          </a:p>
          <a:p>
            <a:pPr algn="thaiDist"/>
            <a:endParaRPr lang="th-TH" sz="1400" b="1" dirty="0" smtClean="0">
              <a:latin typeface="CordiaUPC" pitchFamily="34" charset="-34"/>
              <a:cs typeface="CordiaUPC" pitchFamily="34" charset="-34"/>
            </a:endParaRPr>
          </a:p>
          <a:p>
            <a:pPr algn="just"/>
            <a:r>
              <a:rPr lang="en-GB" sz="1400" b="1" i="1" dirty="0">
                <a:latin typeface="CordiaUPC" pitchFamily="34" charset="-34"/>
                <a:cs typeface="CordiaUPC" pitchFamily="34" charset="-34"/>
              </a:rPr>
              <a:t>Shareholders’ Equity</a:t>
            </a:r>
            <a:endParaRPr lang="en-US" sz="1400" i="1" dirty="0">
              <a:latin typeface="CordiaUPC" pitchFamily="34" charset="-34"/>
              <a:cs typeface="CordiaUPC" pitchFamily="34" charset="-34"/>
            </a:endParaRPr>
          </a:p>
          <a:p>
            <a:pPr algn="just"/>
            <a:r>
              <a:rPr lang="th-TH" sz="1400" dirty="0">
                <a:latin typeface="CordiaUPC" pitchFamily="34" charset="-34"/>
                <a:cs typeface="CordiaUPC" pitchFamily="34" charset="-34"/>
              </a:rPr>
              <a:t> </a:t>
            </a:r>
            <a:r>
              <a:rPr lang="en-GB" sz="1400" dirty="0">
                <a:latin typeface="CordiaUPC" pitchFamily="34" charset="-34"/>
                <a:cs typeface="CordiaUPC" pitchFamily="34" charset="-34"/>
              </a:rPr>
              <a:t>The company's shareholders’ equity as of December 31, </a:t>
            </a:r>
            <a:r>
              <a:rPr lang="en-GB" sz="1400" dirty="0" smtClean="0">
                <a:latin typeface="CordiaUPC" pitchFamily="34" charset="-34"/>
                <a:cs typeface="CordiaUPC" pitchFamily="34" charset="-34"/>
              </a:rPr>
              <a:t>201</a:t>
            </a:r>
            <a:r>
              <a:rPr lang="th-TH" sz="1400" dirty="0" smtClean="0">
                <a:latin typeface="CordiaUPC" pitchFamily="34" charset="-34"/>
                <a:cs typeface="CordiaUPC" pitchFamily="34" charset="-34"/>
              </a:rPr>
              <a:t>7</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was accounted to </a:t>
            </a:r>
            <a:r>
              <a:rPr lang="th-TH" sz="1400" dirty="0" smtClean="0">
                <a:latin typeface="CordiaUPC" pitchFamily="34" charset="-34"/>
                <a:cs typeface="CordiaUPC" pitchFamily="34" charset="-34"/>
              </a:rPr>
              <a:t>2,013.91 </a:t>
            </a:r>
            <a:r>
              <a:rPr lang="en-GB" sz="1400" dirty="0" smtClean="0">
                <a:latin typeface="CordiaUPC" pitchFamily="34" charset="-34"/>
                <a:cs typeface="CordiaUPC" pitchFamily="34" charset="-34"/>
              </a:rPr>
              <a:t>million </a:t>
            </a:r>
            <a:r>
              <a:rPr lang="en-GB" sz="1400" dirty="0">
                <a:latin typeface="CordiaUPC" pitchFamily="34" charset="-34"/>
                <a:cs typeface="CordiaUPC" pitchFamily="34" charset="-34"/>
              </a:rPr>
              <a:t>baht, which has increased from the previous year’s figure of </a:t>
            </a:r>
            <a:r>
              <a:rPr lang="en-GB" sz="1400" dirty="0" smtClean="0">
                <a:latin typeface="CordiaUPC" pitchFamily="34" charset="-34"/>
                <a:cs typeface="CordiaUPC" pitchFamily="34" charset="-34"/>
              </a:rPr>
              <a:t>1,</a:t>
            </a:r>
            <a:r>
              <a:rPr lang="th-TH" sz="1400" dirty="0" smtClean="0">
                <a:latin typeface="CordiaUPC" pitchFamily="34" charset="-34"/>
                <a:cs typeface="CordiaUPC" pitchFamily="34" charset="-34"/>
              </a:rPr>
              <a:t>982.22</a:t>
            </a:r>
            <a:r>
              <a:rPr lang="en-GB" sz="1400" dirty="0" smtClean="0">
                <a:latin typeface="CordiaUPC" pitchFamily="34" charset="-34"/>
                <a:cs typeface="CordiaUPC" pitchFamily="34" charset="-34"/>
              </a:rPr>
              <a:t> </a:t>
            </a:r>
            <a:r>
              <a:rPr lang="en-GB" sz="1400" dirty="0">
                <a:latin typeface="CordiaUPC" pitchFamily="34" charset="-34"/>
                <a:cs typeface="CordiaUPC" pitchFamily="34" charset="-34"/>
              </a:rPr>
              <a:t>million baht. The increase was produced by the improved performance of the company with a net profit of </a:t>
            </a:r>
            <a:r>
              <a:rPr lang="th-TH" sz="1400" dirty="0" smtClean="0">
                <a:latin typeface="CordiaUPC" pitchFamily="34" charset="-34"/>
                <a:cs typeface="CordiaUPC" pitchFamily="34" charset="-34"/>
              </a:rPr>
              <a:t>339.21</a:t>
            </a:r>
            <a:r>
              <a:rPr lang="en-GB" sz="1400" dirty="0" smtClean="0">
                <a:latin typeface="CordiaUPC" pitchFamily="34" charset="-34"/>
                <a:cs typeface="CordiaUPC" pitchFamily="34" charset="-34"/>
              </a:rPr>
              <a:t> million </a:t>
            </a:r>
            <a:r>
              <a:rPr lang="en-GB" sz="1400" dirty="0">
                <a:latin typeface="CordiaUPC" pitchFamily="34" charset="-34"/>
                <a:cs typeface="CordiaUPC" pitchFamily="34" charset="-34"/>
              </a:rPr>
              <a:t>baht, while dividend was paid twice to its shareholders </a:t>
            </a:r>
            <a:r>
              <a:rPr lang="en-GB" sz="1400" dirty="0" smtClean="0">
                <a:latin typeface="CordiaUPC" pitchFamily="34" charset="-34"/>
                <a:cs typeface="CordiaUPC" pitchFamily="34" charset="-34"/>
              </a:rPr>
              <a:t>in</a:t>
            </a:r>
            <a:r>
              <a:rPr lang="th-TH" sz="1400" dirty="0" smtClean="0">
                <a:latin typeface="CordiaUPC" pitchFamily="34" charset="-34"/>
                <a:cs typeface="CordiaUPC" pitchFamily="34" charset="-34"/>
              </a:rPr>
              <a:t> </a:t>
            </a:r>
            <a:r>
              <a:rPr lang="en-GB" sz="1400" dirty="0" smtClean="0">
                <a:latin typeface="CordiaUPC" pitchFamily="34" charset="-34"/>
                <a:cs typeface="CordiaUPC" pitchFamily="34" charset="-34"/>
              </a:rPr>
              <a:t>201</a:t>
            </a:r>
            <a:r>
              <a:rPr lang="th-TH" sz="1400" dirty="0">
                <a:latin typeface="CordiaUPC" pitchFamily="34" charset="-34"/>
                <a:cs typeface="CordiaUPC" pitchFamily="34" charset="-34"/>
              </a:rPr>
              <a:t>7</a:t>
            </a:r>
            <a:r>
              <a:rPr lang="en-GB" sz="1400" dirty="0" smtClean="0">
                <a:latin typeface="CordiaUPC" pitchFamily="34" charset="-34"/>
                <a:cs typeface="CordiaUPC" pitchFamily="34" charset="-34"/>
              </a:rPr>
              <a:t>.</a:t>
            </a:r>
            <a:endParaRPr lang="en-US" sz="1400" dirty="0">
              <a:latin typeface="CordiaUPC" pitchFamily="34" charset="-34"/>
              <a:cs typeface="CordiaUPC" pitchFamily="34" charset="-34"/>
            </a:endParaRPr>
          </a:p>
          <a:p>
            <a:pPr algn="just"/>
            <a:endParaRPr lang="en-US" sz="1400" dirty="0"/>
          </a:p>
          <a:p>
            <a:pPr indent="449263"/>
            <a:r>
              <a:rPr lang="en-US" sz="1400" dirty="0" smtClean="0"/>
              <a:t>At </a:t>
            </a:r>
            <a:r>
              <a:rPr lang="en-US" sz="1400" dirty="0"/>
              <a:t>the ordinary shareholders’ meeting for the year 2017 held on April 17, 2017, the shareholders unanimously approved to pay dividend from the Company operation year 2016 to the shareholders with Baht 1.02 per share, in the amount of Baht 255 million. The dividend paid in the amount of Baht 75 million, appropriated for 250,000,000 shares of Baht 0.30 each was paid on September 9, 2016, and the remaining in the amount of Baht 180 million, appropriated for 250,000,000 shares of Baht 0.72 each was paid on May 12, 2017.</a:t>
            </a:r>
          </a:p>
          <a:p>
            <a:pPr indent="449263"/>
            <a:r>
              <a:rPr lang="en-US" sz="1400" dirty="0" smtClean="0"/>
              <a:t>And </a:t>
            </a:r>
            <a:r>
              <a:rPr lang="en-US" sz="1400" dirty="0"/>
              <a:t>at the committees’ meeting No 3/2017 held on August 4, 2017, the Committees unanimously approved to pay interim dividend from the Company operation for the period ended June 30, 2017 in the amount of Baht 127.50 million, appropriated for 250,000,000 shares of Baht 0.51 each was paid on September 1, 2017.</a:t>
            </a:r>
          </a:p>
          <a:p>
            <a:pPr indent="449263"/>
            <a:r>
              <a:rPr lang="en-US" sz="1400" dirty="0" smtClean="0"/>
              <a:t>Total </a:t>
            </a:r>
            <a:r>
              <a:rPr lang="en-US" sz="1400" dirty="0"/>
              <a:t>dividend for the year 2017 in the amount of Baht 307.50 million.</a:t>
            </a:r>
          </a:p>
          <a:p>
            <a:pPr indent="449263" algn="thaiDist">
              <a:tabLst>
                <a:tab pos="542925" algn="l"/>
              </a:tabLst>
            </a:pPr>
            <a:endParaRPr lang="en-US" sz="1400" dirty="0" smtClean="0">
              <a:latin typeface="CordiaUPC" pitchFamily="34" charset="-34"/>
              <a:cs typeface="CordiaUPC" pitchFamily="34" charset="-34"/>
            </a:endParaRPr>
          </a:p>
          <a:p>
            <a:pPr algn="just"/>
            <a:r>
              <a:rPr lang="en-US" sz="1600" b="1" i="1" dirty="0">
                <a:latin typeface="CordiaUPC" pitchFamily="34" charset="-34"/>
                <a:cs typeface="CordiaUPC" pitchFamily="34" charset="-34"/>
              </a:rPr>
              <a:t>Capital Structure</a:t>
            </a:r>
            <a:r>
              <a:rPr lang="th-TH" sz="1600" i="1" dirty="0">
                <a:latin typeface="CordiaUPC" pitchFamily="34" charset="-34"/>
                <a:cs typeface="CordiaUPC" pitchFamily="34" charset="-34"/>
              </a:rPr>
              <a:t>  </a:t>
            </a:r>
          </a:p>
          <a:p>
            <a:pPr algn="thaiDist"/>
            <a:endParaRPr lang="en-US" sz="1400" b="1" dirty="0" smtClean="0">
              <a:latin typeface="CordiaUPC" pitchFamily="34" charset="-34"/>
              <a:cs typeface="CordiaUPC" pitchFamily="34" charset="-34"/>
            </a:endParaRPr>
          </a:p>
          <a:p>
            <a:pPr algn="just"/>
            <a:r>
              <a:rPr lang="en-GB" sz="1400" dirty="0" smtClean="0">
                <a:latin typeface="CordiaUPC" pitchFamily="34" charset="-34"/>
                <a:cs typeface="CordiaUPC" pitchFamily="34" charset="-34"/>
              </a:rPr>
              <a:t>The </a:t>
            </a:r>
            <a:r>
              <a:rPr lang="en-GB" sz="1400" dirty="0">
                <a:latin typeface="CordiaUPC" pitchFamily="34" charset="-34"/>
                <a:cs typeface="CordiaUPC" pitchFamily="34" charset="-34"/>
              </a:rPr>
              <a:t>company purchases cars in order to do leasing business by using funds taken according to purchase agreement (as of the end of </a:t>
            </a:r>
            <a:r>
              <a:rPr lang="en-GB" sz="1400" dirty="0" smtClean="0">
                <a:latin typeface="CordiaUPC" pitchFamily="34" charset="-34"/>
                <a:cs typeface="CordiaUPC" pitchFamily="34" charset="-34"/>
              </a:rPr>
              <a:t>2017, </a:t>
            </a:r>
            <a:r>
              <a:rPr lang="en-GB" sz="1400" dirty="0">
                <a:latin typeface="CordiaUPC" pitchFamily="34" charset="-34"/>
                <a:cs typeface="CordiaUPC" pitchFamily="34" charset="-34"/>
              </a:rPr>
              <a:t>representing </a:t>
            </a:r>
            <a:r>
              <a:rPr lang="en-GB" sz="1400" dirty="0" smtClean="0">
                <a:latin typeface="CordiaUPC" pitchFamily="34" charset="-34"/>
                <a:cs typeface="CordiaUPC" pitchFamily="34" charset="-34"/>
              </a:rPr>
              <a:t>80% </a:t>
            </a:r>
            <a:r>
              <a:rPr lang="en-GB" sz="1400" dirty="0">
                <a:latin typeface="CordiaUPC" pitchFamily="34" charset="-34"/>
                <a:cs typeface="CordiaUPC" pitchFamily="34" charset="-34"/>
              </a:rPr>
              <a:t>of a long-term loan) which is a normal practice in this kind of business. As it is a productive loan in return for assets crucial for the company’s business operations,  the loan can be utilised to manage the cash flow of the company, as it is also in conform to the company’s policy of utilisation of sources of funds. Apart from the </a:t>
            </a:r>
            <a:r>
              <a:rPr lang="en-GB" sz="1400" dirty="0" err="1">
                <a:latin typeface="CordiaUPC" pitchFamily="34" charset="-34"/>
                <a:cs typeface="CordiaUPC" pitchFamily="34" charset="-34"/>
              </a:rPr>
              <a:t>balancedness</a:t>
            </a:r>
            <a:r>
              <a:rPr lang="en-GB" sz="1400" dirty="0">
                <a:latin typeface="CordiaUPC" pitchFamily="34" charset="-34"/>
                <a:cs typeface="CordiaUPC" pitchFamily="34" charset="-34"/>
              </a:rPr>
              <a:t> in the company’s cash flow, the management of interest can be done easily thanks to non-volatility nature of the rate of interest.</a:t>
            </a:r>
            <a:endParaRPr lang="en-US" sz="1400" dirty="0">
              <a:latin typeface="CordiaUPC" pitchFamily="34" charset="-34"/>
              <a:cs typeface="CordiaUPC" pitchFamily="34" charset="-34"/>
            </a:endParaRPr>
          </a:p>
          <a:p>
            <a:pPr algn="just"/>
            <a:r>
              <a:rPr lang="en-GB" sz="1400" dirty="0">
                <a:latin typeface="CordiaUPC" pitchFamily="34" charset="-34"/>
                <a:cs typeface="CordiaUPC" pitchFamily="34" charset="-34"/>
              </a:rPr>
              <a:t> </a:t>
            </a:r>
            <a:endParaRPr lang="en-US" sz="1400" dirty="0">
              <a:latin typeface="CordiaUPC" pitchFamily="34" charset="-34"/>
              <a:cs typeface="CordiaUPC" pitchFamily="34" charset="-34"/>
            </a:endParaRPr>
          </a:p>
          <a:p>
            <a:pPr algn="just"/>
            <a:r>
              <a:rPr lang="en-GB" sz="1400" dirty="0">
                <a:latin typeface="CordiaUPC" pitchFamily="34" charset="-34"/>
                <a:cs typeface="CordiaUPC" pitchFamily="34" charset="-34"/>
              </a:rPr>
              <a:t>In conclusion, the company’s selection process of sources of fund involves the balanced movements between cash inflow and outflow, number of lease contracts agreed, and financial cost, to produce the utmost efficiency in financial management and business operations of the company.</a:t>
            </a:r>
            <a:endParaRPr lang="en-US" sz="1400" dirty="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54373" y="9442800"/>
            <a:ext cx="306494"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64 </a:t>
            </a:r>
            <a:endParaRPr lang="th-TH" sz="1200" b="1" dirty="0">
              <a:solidFill>
                <a:srgbClr val="0070C0"/>
              </a:solidFill>
              <a:latin typeface="Cordia New" pitchFamily="34" charset="-34"/>
              <a:cs typeface="Cordia New" pitchFamily="34" charset="-34"/>
            </a:endParaRPr>
          </a:p>
        </p:txBody>
      </p:sp>
      <p:sp>
        <p:nvSpPr>
          <p:cNvPr id="8" name="TextBox 7"/>
          <p:cNvSpPr txBox="1"/>
          <p:nvPr/>
        </p:nvSpPr>
        <p:spPr>
          <a:xfrm>
            <a:off x="5572140" y="809596"/>
            <a:ext cx="893193" cy="230832"/>
          </a:xfrm>
          <a:prstGeom prst="rect">
            <a:avLst/>
          </a:prstGeom>
          <a:noFill/>
        </p:spPr>
        <p:txBody>
          <a:bodyPr wrap="none" rtlCol="0">
            <a:spAutoFit/>
          </a:bodyPr>
          <a:lstStyle/>
          <a:p>
            <a:r>
              <a:rPr lang="th-TH" sz="900" dirty="0" smtClean="0">
                <a:latin typeface="Cordia'"/>
              </a:rPr>
              <a:t>(</a:t>
            </a:r>
            <a:r>
              <a:rPr lang="th-TH" sz="900" dirty="0">
                <a:latin typeface="BrowalliaUPC" pitchFamily="34" charset="-34"/>
                <a:cs typeface="BrowalliaUPC" pitchFamily="34" charset="-34"/>
              </a:rPr>
              <a:t>(</a:t>
            </a:r>
            <a:r>
              <a:rPr lang="en-US" sz="900" dirty="0">
                <a:latin typeface="BrowalliaUPC" pitchFamily="34" charset="-34"/>
                <a:cs typeface="BrowalliaUPC" pitchFamily="34" charset="-34"/>
              </a:rPr>
              <a:t>Unit : Millions Baht</a:t>
            </a:r>
            <a:r>
              <a:rPr lang="th-TH" sz="900" dirty="0" smtClean="0">
                <a:latin typeface="BrowalliaUPC" pitchFamily="34" charset="-34"/>
                <a:cs typeface="BrowalliaUPC" pitchFamily="34" charset="-34"/>
              </a:rPr>
              <a:t>)</a:t>
            </a:r>
            <a:endParaRPr lang="th-TH" sz="900" dirty="0">
              <a:latin typeface="BrowalliaUPC" pitchFamily="34" charset="-34"/>
              <a:cs typeface="BrowalliaUPC" pitchFamily="34" charset="-34"/>
            </a:endParaRPr>
          </a:p>
        </p:txBody>
      </p:sp>
      <p:graphicFrame>
        <p:nvGraphicFramePr>
          <p:cNvPr id="2" name="Table 1"/>
          <p:cNvGraphicFramePr>
            <a:graphicFrameLocks noGrp="1"/>
          </p:cNvGraphicFramePr>
          <p:nvPr>
            <p:extLst>
              <p:ext uri="{D42A27DB-BD31-4B8C-83A1-F6EECF244321}">
                <p14:modId xmlns:p14="http://schemas.microsoft.com/office/powerpoint/2010/main" val="703116526"/>
              </p:ext>
            </p:extLst>
          </p:nvPr>
        </p:nvGraphicFramePr>
        <p:xfrm>
          <a:off x="691020" y="1208584"/>
          <a:ext cx="5667262" cy="1005468"/>
        </p:xfrm>
        <a:graphic>
          <a:graphicData uri="http://schemas.openxmlformats.org/drawingml/2006/table">
            <a:tbl>
              <a:tblPr/>
              <a:tblGrid>
                <a:gridCol w="2066884"/>
                <a:gridCol w="1200126"/>
                <a:gridCol w="1200126"/>
                <a:gridCol w="1200126"/>
              </a:tblGrid>
              <a:tr h="339080">
                <a:tc>
                  <a:txBody>
                    <a:bodyPr/>
                    <a:lstStyle/>
                    <a:p>
                      <a:pPr marL="4445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Description</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a:t>
                      </a:r>
                      <a:endParaRPr kumimoji="0" lang="en-US" sz="1200" b="0" i="0" u="none" strike="noStrike" cap="none" normalizeH="0" baseline="0" dirty="0" smtClean="0">
                        <a:ln>
                          <a:noFill/>
                        </a:ln>
                        <a:solidFill>
                          <a:schemeClr val="tx1"/>
                        </a:solidFill>
                        <a:effectLst/>
                        <a:latin typeface="CordiaUPC" pitchFamily="34" charset="-34"/>
                        <a:cs typeface="CordiaUPC" pitchFamily="34" charset="-34"/>
                      </a:endParaRPr>
                    </a:p>
                  </a:txBody>
                  <a:tcPr marL="68580" marR="68580" marT="0" marB="0"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endParaRPr kumimoji="0" lang="th-TH" sz="12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015</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endParaRPr kumimoji="0" lang="th-TH" sz="12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016</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endParaRPr kumimoji="0" lang="th-TH" sz="1200" b="0" i="0" u="none" strike="noStrike" cap="none" normalizeH="0" baseline="0" dirty="0" smtClean="0">
                        <a:ln>
                          <a:noFill/>
                        </a:ln>
                        <a:solidFill>
                          <a:schemeClr val="tx1"/>
                        </a:solidFill>
                        <a:effectLst/>
                        <a:latin typeface="CordiaUPC" pitchFamily="34" charset="-34"/>
                        <a:cs typeface="CordiaUPC" pitchFamily="34" charset="-34"/>
                      </a:endParaRP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017</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204769">
                <a:tc>
                  <a:txBody>
                    <a:bodyPr/>
                    <a:lstStyle/>
                    <a:p>
                      <a:pPr marL="342900" marR="0" lvl="0" indent="-342900" algn="thaiDist"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Not exceed one year</a:t>
                      </a:r>
                    </a:p>
                  </a:txBody>
                  <a:tcPr marL="60262" marR="60262" marT="0" marB="0" horzOverflow="overflow">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en-US" sz="1200" b="0" i="0" u="none" strike="noStrike">
                          <a:solidFill>
                            <a:srgbClr val="000000"/>
                          </a:solidFill>
                          <a:effectLst/>
                          <a:latin typeface="CordiaUPC" panose="020B0304020202020204" pitchFamily="34" charset="-34"/>
                          <a:cs typeface="CordiaUPC" panose="020B0304020202020204" pitchFamily="34" charset="-34"/>
                        </a:rPr>
                        <a:t>424.47</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329.78</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231.17</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r>
              <a:tr h="211375">
                <a:tc>
                  <a:txBody>
                    <a:bodyPr/>
                    <a:lstStyle/>
                    <a:p>
                      <a:pPr marL="342900" marR="0" lvl="0" indent="-342900" algn="thaiDist" defTabSz="457200" rtl="0" eaLnBrk="1" fontAlgn="base" latinLnBrk="0" hangingPunct="1">
                        <a:lnSpc>
                          <a:spcPct val="100000"/>
                        </a:lnSpc>
                        <a:spcBef>
                          <a:spcPct val="0"/>
                        </a:spcBef>
                        <a:spcAft>
                          <a:spcPct val="0"/>
                        </a:spcAft>
                        <a:buClrTx/>
                        <a:buSzTx/>
                        <a:buFont typeface="Wingdings" pitchFamily="2" charset="2"/>
                        <a:buChar char=""/>
                        <a:tabLst/>
                      </a:pP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1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a:t>
                      </a:r>
                      <a:r>
                        <a:rPr kumimoji="0" lang="th-TH"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 3 </a:t>
                      </a: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years</a:t>
                      </a:r>
                    </a:p>
                  </a:txBody>
                  <a:tcPr marL="60262" marR="60262" marT="0" marB="0"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572.09</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348.53</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114.91</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r h="198164">
                <a:tc>
                  <a:txBody>
                    <a:bodyPr/>
                    <a:lstStyle/>
                    <a:p>
                      <a:pPr marL="0" marR="0" lvl="0" indent="0" algn="thaiDist"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Total</a:t>
                      </a:r>
                      <a:endPar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L="60262" marR="60262" marT="0" marB="0"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rtl="0" fontAlgn="ctr"/>
                      <a:r>
                        <a:rPr lang="en-US" sz="1200" b="1" i="0" u="none" strike="noStrike" dirty="0">
                          <a:solidFill>
                            <a:srgbClr val="000000"/>
                          </a:solidFill>
                          <a:effectLst/>
                          <a:latin typeface="CordiaUPC" panose="020B0304020202020204" pitchFamily="34" charset="-34"/>
                          <a:cs typeface="CordiaUPC" panose="020B0304020202020204" pitchFamily="34" charset="-34"/>
                        </a:rPr>
                        <a:t>996.56</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rtl="0" fontAlgn="ctr"/>
                      <a:r>
                        <a:rPr lang="th-TH" sz="1200" b="1" i="0" u="none" strike="noStrike" dirty="0" smtClean="0">
                          <a:solidFill>
                            <a:srgbClr val="000000"/>
                          </a:solidFill>
                          <a:effectLst/>
                          <a:latin typeface="CordiaUPC" panose="020B0304020202020204" pitchFamily="34" charset="-34"/>
                          <a:cs typeface="CordiaUPC" panose="020B0304020202020204" pitchFamily="34" charset="-34"/>
                        </a:rPr>
                        <a:t>678.31</a:t>
                      </a:r>
                      <a:endParaRPr lang="en-US" sz="1200" b="1"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rtl="0" fontAlgn="ctr"/>
                      <a:r>
                        <a:rPr lang="en-US" sz="1200" b="1" i="0" u="none" strike="noStrike" dirty="0" smtClean="0">
                          <a:solidFill>
                            <a:srgbClr val="000000"/>
                          </a:solidFill>
                          <a:effectLst/>
                          <a:latin typeface="CordiaUPC" panose="020B0304020202020204" pitchFamily="34" charset="-34"/>
                          <a:cs typeface="CordiaUPC" panose="020B0304020202020204" pitchFamily="34" charset="-34"/>
                        </a:rPr>
                        <a:t>346.08</a:t>
                      </a:r>
                      <a:endParaRPr lang="en-US" sz="1200" b="1"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595283"/>
            <a:ext cx="5857916" cy="6986528"/>
          </a:xfrm>
          <a:prstGeom prst="rect">
            <a:avLst/>
          </a:prstGeom>
          <a:noFill/>
        </p:spPr>
        <p:txBody>
          <a:bodyPr wrap="square" rtlCol="0">
            <a:spAutoFit/>
          </a:bodyPr>
          <a:lstStyle/>
          <a:p>
            <a:r>
              <a:rPr lang="en-US" sz="1400" b="1" dirty="0" smtClean="0"/>
              <a:t>Liquidity</a:t>
            </a:r>
            <a:endParaRPr lang="en-US" sz="1400" dirty="0"/>
          </a:p>
          <a:p>
            <a:r>
              <a:rPr lang="en-US" sz="1400" dirty="0"/>
              <a:t> </a:t>
            </a:r>
          </a:p>
          <a:p>
            <a:r>
              <a:rPr lang="en-US" sz="1400" dirty="0"/>
              <a:t>In 2017, the company registered a total of net cash flow of 130.31 million baht from its business operations, which increased by 356.75 million baht compared to the previous year’s figure of 226.44 million baht. It is because in 2017, the company purchased a smaller number of new cars for lease in cash compared to the previous year. Part of the cash flow worth 26.38 million baht was acquired from the company’s investment activities, an increase of the previous year by 27.47 million baht. 29.78 million baht was spent in purchasing fixed asset of a construction of the new Toyota Sure branch. </a:t>
            </a:r>
          </a:p>
          <a:p>
            <a:r>
              <a:rPr lang="en-US" sz="1400" dirty="0"/>
              <a:t> </a:t>
            </a:r>
          </a:p>
          <a:p>
            <a:r>
              <a:rPr lang="en-US" sz="1400" dirty="0"/>
              <a:t>Net earning from sales of securities held for sale worth 56.50 million baht, and earning from interest worth 1.03 million baht. As for the cash flow in the company’s business activities in 2017, a part of cash flow worth 70.60 million baht, representing a steep drop from the previous year by 402.46 million baht. Of which, 112.19 million baht was the taken short-term loan, 517.72 million baht of taken long-term loan, 70.78 million baht of interest expense, 332.23 million baht of loan payment of purchase orders, and 307.50 million of dividend payment. In conclusion, the company’s liquidity in 2017 increased by 86.10 million baht.</a:t>
            </a:r>
          </a:p>
          <a:p>
            <a:pPr algn="thaiDist"/>
            <a:endParaRPr lang="en-US" sz="1400" dirty="0" smtClean="0">
              <a:latin typeface="CordiaUPC" pitchFamily="34" charset="-34"/>
              <a:cs typeface="CordiaUPC" pitchFamily="34" charset="-34"/>
            </a:endParaRPr>
          </a:p>
          <a:p>
            <a:r>
              <a:rPr lang="en-US" sz="1400" dirty="0">
                <a:latin typeface="CordiaUPC" pitchFamily="34" charset="-34"/>
                <a:cs typeface="CordiaUPC" pitchFamily="34" charset="-34"/>
              </a:rPr>
              <a:t>The </a:t>
            </a:r>
            <a:r>
              <a:rPr lang="en-US" sz="1400" dirty="0" smtClean="0">
                <a:latin typeface="CordiaUPC" pitchFamily="34" charset="-34"/>
                <a:cs typeface="CordiaUPC" pitchFamily="34" charset="-34"/>
              </a:rPr>
              <a:t>details </a:t>
            </a:r>
            <a:r>
              <a:rPr lang="en-US" sz="1400" dirty="0">
                <a:latin typeface="CordiaUPC" pitchFamily="34" charset="-34"/>
                <a:cs typeface="CordiaUPC" pitchFamily="34" charset="-34"/>
              </a:rPr>
              <a:t>of future income under operating leased which cannot be terminated are as follows: </a:t>
            </a:r>
            <a:endParaRPr lang="en-US" sz="1400" dirty="0" smtClean="0">
              <a:latin typeface="CordiaUPC" pitchFamily="34" charset="-34"/>
              <a:cs typeface="CordiaUPC" pitchFamily="34" charset="-34"/>
            </a:endParaRPr>
          </a:p>
          <a:p>
            <a:endParaRPr lang="en-US" sz="1400" dirty="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endParaRPr lang="en-US" sz="1400" dirty="0" smtClean="0">
              <a:latin typeface="CordiaUPC" pitchFamily="34" charset="-34"/>
              <a:cs typeface="CordiaUPC" pitchFamily="34" charset="-34"/>
            </a:endParaRPr>
          </a:p>
          <a:p>
            <a:pPr algn="thaiDist"/>
            <a:endParaRPr lang="th-TH" sz="1400" dirty="0" smtClean="0">
              <a:latin typeface="CordiaUPC" pitchFamily="34" charset="-34"/>
              <a:cs typeface="CordiaUPC" pitchFamily="34" charset="-34"/>
            </a:endParaRPr>
          </a:p>
          <a:p>
            <a:pPr algn="thaiDist"/>
            <a:r>
              <a:rPr lang="en-US" sz="1400" b="1" dirty="0" smtClean="0">
                <a:latin typeface="CordiaUPC" pitchFamily="34" charset="-34"/>
                <a:cs typeface="CordiaUPC" pitchFamily="34" charset="-34"/>
              </a:rPr>
              <a:t>Auditors</a:t>
            </a:r>
            <a:r>
              <a:rPr lang="en-US" sz="1400" b="1" dirty="0">
                <a:latin typeface="CordiaUPC" pitchFamily="34" charset="-34"/>
                <a:cs typeface="CordiaUPC" pitchFamily="34" charset="-34"/>
              </a:rPr>
              <a:t>’ </a:t>
            </a:r>
            <a:r>
              <a:rPr lang="en-US" sz="1400" b="1" dirty="0" smtClean="0">
                <a:latin typeface="CordiaUPC" pitchFamily="34" charset="-34"/>
                <a:cs typeface="CordiaUPC" pitchFamily="34" charset="-34"/>
              </a:rPr>
              <a:t>remuneration  Audit </a:t>
            </a:r>
            <a:r>
              <a:rPr lang="en-US" sz="1400" b="1" dirty="0">
                <a:latin typeface="CordiaUPC" pitchFamily="34" charset="-34"/>
                <a:cs typeface="CordiaUPC" pitchFamily="34" charset="-34"/>
              </a:rPr>
              <a:t>fee</a:t>
            </a:r>
          </a:p>
          <a:p>
            <a:pPr algn="thaiDist"/>
            <a:endParaRPr lang="th-TH" sz="1400" dirty="0">
              <a:latin typeface="CordiaUPC" pitchFamily="34" charset="-34"/>
              <a:cs typeface="CordiaUPC" pitchFamily="34" charset="-34"/>
            </a:endParaRPr>
          </a:p>
          <a:p>
            <a:pPr algn="thaiDist"/>
            <a:r>
              <a:rPr lang="en-US" sz="1400" dirty="0">
                <a:latin typeface="CordiaUPC" pitchFamily="34" charset="-34"/>
                <a:cs typeface="CordiaUPC" pitchFamily="34" charset="-34"/>
              </a:rPr>
              <a:t>In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the Company appointed Miss </a:t>
            </a:r>
            <a:r>
              <a:rPr lang="en-US" sz="1400" dirty="0" err="1">
                <a:latin typeface="CordiaUPC" pitchFamily="34" charset="-34"/>
                <a:cs typeface="CordiaUPC" pitchFamily="34" charset="-34"/>
              </a:rPr>
              <a:t>Sulalit</a:t>
            </a:r>
            <a:r>
              <a:rPr lang="en-US" sz="1400" dirty="0">
                <a:latin typeface="CordiaUPC" pitchFamily="34" charset="-34"/>
                <a:cs typeface="CordiaUPC" pitchFamily="34" charset="-34"/>
              </a:rPr>
              <a:t> </a:t>
            </a:r>
            <a:r>
              <a:rPr lang="en-US" sz="1400" dirty="0" err="1">
                <a:latin typeface="CordiaUPC" pitchFamily="34" charset="-34"/>
                <a:cs typeface="CordiaUPC" pitchFamily="34" charset="-34"/>
              </a:rPr>
              <a:t>Ardsawang</a:t>
            </a:r>
            <a:r>
              <a:rPr lang="en-US" sz="1400" dirty="0">
                <a:latin typeface="CordiaUPC" pitchFamily="34" charset="-34"/>
                <a:cs typeface="CordiaUPC" pitchFamily="34" charset="-34"/>
              </a:rPr>
              <a:t>, CPA No. 7517 from </a:t>
            </a:r>
            <a:r>
              <a:rPr lang="en-US" sz="1400" dirty="0" err="1">
                <a:latin typeface="CordiaUPC" pitchFamily="34" charset="-34"/>
                <a:cs typeface="CordiaUPC" pitchFamily="34" charset="-34"/>
              </a:rPr>
              <a:t>Dharmniti</a:t>
            </a:r>
            <a:r>
              <a:rPr lang="en-US" sz="1400" dirty="0">
                <a:latin typeface="CordiaUPC" pitchFamily="34" charset="-34"/>
                <a:cs typeface="CordiaUPC" pitchFamily="34" charset="-34"/>
              </a:rPr>
              <a:t> Auditing Company Limited to serve as the Company’s </a:t>
            </a:r>
            <a:r>
              <a:rPr lang="en-US" sz="1400" i="1" dirty="0">
                <a:latin typeface="CordiaUPC" pitchFamily="34" charset="-34"/>
                <a:cs typeface="CordiaUPC" pitchFamily="34" charset="-34"/>
              </a:rPr>
              <a:t>auditors</a:t>
            </a:r>
            <a:r>
              <a:rPr lang="en-US" sz="1400" dirty="0">
                <a:latin typeface="CordiaUPC" pitchFamily="34" charset="-34"/>
                <a:cs typeface="CordiaUPC" pitchFamily="34" charset="-34"/>
              </a:rPr>
              <a:t> and </a:t>
            </a:r>
            <a:r>
              <a:rPr lang="en-US" sz="1400" i="1" dirty="0">
                <a:latin typeface="CordiaUPC" pitchFamily="34" charset="-34"/>
                <a:cs typeface="CordiaUPC" pitchFamily="34" charset="-34"/>
              </a:rPr>
              <a:t>its subsidiaries</a:t>
            </a:r>
            <a:r>
              <a:rPr lang="en-US" sz="1400" dirty="0">
                <a:latin typeface="CordiaUPC" pitchFamily="34" charset="-34"/>
                <a:cs typeface="CordiaUPC" pitchFamily="34" charset="-34"/>
              </a:rPr>
              <a:t>, respectively.  The total audit fees for the year </a:t>
            </a:r>
            <a:r>
              <a:rPr lang="en-US" sz="1400" dirty="0" smtClean="0">
                <a:latin typeface="CordiaUPC" pitchFamily="34" charset="-34"/>
                <a:cs typeface="CordiaUPC" pitchFamily="34" charset="-34"/>
              </a:rPr>
              <a:t>2017 </a:t>
            </a:r>
            <a:r>
              <a:rPr lang="en-US" sz="1400" dirty="0">
                <a:latin typeface="CordiaUPC" pitchFamily="34" charset="-34"/>
                <a:cs typeface="CordiaUPC" pitchFamily="34" charset="-34"/>
              </a:rPr>
              <a:t>of Baht </a:t>
            </a:r>
            <a:r>
              <a:rPr lang="th-TH" sz="1400" dirty="0" smtClean="0">
                <a:latin typeface="CordiaUPC" pitchFamily="34" charset="-34"/>
                <a:cs typeface="CordiaUPC" pitchFamily="34" charset="-34"/>
              </a:rPr>
              <a:t>1,190,000</a:t>
            </a:r>
            <a:r>
              <a:rPr lang="en-US" sz="1400" dirty="0" smtClean="0">
                <a:latin typeface="CordiaUPC" pitchFamily="34" charset="-34"/>
                <a:cs typeface="CordiaUPC" pitchFamily="34" charset="-34"/>
              </a:rPr>
              <a:t> </a:t>
            </a:r>
            <a:r>
              <a:rPr lang="en-US" sz="1400" dirty="0">
                <a:latin typeface="CordiaUPC" pitchFamily="34" charset="-34"/>
                <a:cs typeface="CordiaUPC" pitchFamily="34" charset="-34"/>
              </a:rPr>
              <a:t>divided into the audit fees for Company of Baht </a:t>
            </a:r>
            <a:r>
              <a:rPr lang="th-TH" sz="1400" dirty="0" smtClean="0">
                <a:latin typeface="CordiaUPC" pitchFamily="34" charset="-34"/>
                <a:cs typeface="CordiaUPC" pitchFamily="34" charset="-34"/>
              </a:rPr>
              <a:t>875,000 </a:t>
            </a:r>
            <a:r>
              <a:rPr lang="en-US" sz="1400" dirty="0">
                <a:latin typeface="CordiaUPC" pitchFamily="34" charset="-34"/>
                <a:cs typeface="CordiaUPC" pitchFamily="34" charset="-34"/>
              </a:rPr>
              <a:t>and its subsidiaries of Baht </a:t>
            </a:r>
            <a:r>
              <a:rPr lang="th-TH" sz="1400" dirty="0" smtClean="0">
                <a:latin typeface="CordiaUPC" pitchFamily="34" charset="-34"/>
                <a:cs typeface="CordiaUPC" pitchFamily="34" charset="-34"/>
              </a:rPr>
              <a:t>315,000</a:t>
            </a:r>
            <a:r>
              <a:rPr lang="en-US" sz="1400" dirty="0">
                <a:latin typeface="CordiaUPC" pitchFamily="34" charset="-34"/>
                <a:cs typeface="CordiaUPC" pitchFamily="34" charset="-34"/>
              </a:rPr>
              <a:t>.</a:t>
            </a:r>
            <a:endParaRPr lang="en-US" sz="1400" b="1" dirty="0">
              <a:latin typeface="CordiaUPC" pitchFamily="34" charset="-34"/>
              <a:cs typeface="CordiaUPC"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8" name="รูปภาพ 7"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9" name="TextBox 8"/>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65</a:t>
            </a:r>
            <a:endParaRPr lang="th-TH" sz="1200" b="1" dirty="0">
              <a:solidFill>
                <a:srgbClr val="0070C0"/>
              </a:solidFill>
              <a:latin typeface="Cordia New" pitchFamily="34" charset="-34"/>
              <a:cs typeface="Cordia New" pitchFamily="34" charset="-34"/>
            </a:endParaRPr>
          </a:p>
        </p:txBody>
      </p:sp>
      <p:graphicFrame>
        <p:nvGraphicFramePr>
          <p:cNvPr id="2" name="Table 1"/>
          <p:cNvGraphicFramePr>
            <a:graphicFrameLocks noGrp="1"/>
          </p:cNvGraphicFramePr>
          <p:nvPr>
            <p:extLst>
              <p:ext uri="{D42A27DB-BD31-4B8C-83A1-F6EECF244321}">
                <p14:modId xmlns:p14="http://schemas.microsoft.com/office/powerpoint/2010/main" val="3271562656"/>
              </p:ext>
            </p:extLst>
          </p:nvPr>
        </p:nvGraphicFramePr>
        <p:xfrm>
          <a:off x="570053" y="4592960"/>
          <a:ext cx="5787906" cy="1099820"/>
        </p:xfrm>
        <a:graphic>
          <a:graphicData uri="http://schemas.openxmlformats.org/drawingml/2006/table">
            <a:tbl>
              <a:tblPr/>
              <a:tblGrid>
                <a:gridCol w="2110884"/>
                <a:gridCol w="1225674"/>
                <a:gridCol w="1225674"/>
                <a:gridCol w="1225674"/>
              </a:tblGrid>
              <a:tr h="228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Future income</a:t>
                      </a:r>
                      <a:endParaRPr kumimoji="0" lang="en-US" sz="10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L="61549" marR="61549" marT="0" marB="0"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015</a:t>
                      </a:r>
                      <a:endParaRPr kumimoji="0" lang="en-US" sz="900" b="0" i="0" u="none" strike="noStrike" cap="none" normalizeH="0" baseline="0" dirty="0" smtClean="0">
                        <a:ln>
                          <a:noFill/>
                        </a:ln>
                        <a:solidFill>
                          <a:schemeClr val="tx1"/>
                        </a:solidFill>
                        <a:effectLst/>
                        <a:latin typeface="CordiaUPC" pitchFamily="34" charset="-34"/>
                        <a:cs typeface="CordiaUPC"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016</a:t>
                      </a:r>
                      <a:endParaRPr kumimoji="0" lang="en-US" sz="900" b="0" i="0" u="none" strike="noStrike" cap="none" normalizeH="0" baseline="0" dirty="0" smtClean="0">
                        <a:ln>
                          <a:noFill/>
                        </a:ln>
                        <a:solidFill>
                          <a:schemeClr val="tx1"/>
                        </a:solidFill>
                        <a:effectLst/>
                        <a:latin typeface="CordiaUPC" pitchFamily="34" charset="-34"/>
                        <a:cs typeface="CordiaUPC"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100"/>
                        </a:spcBef>
                        <a:spcAft>
                          <a:spcPts val="10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cs typeface="CordiaUPC" pitchFamily="34" charset="-34"/>
                        </a:rPr>
                        <a:t>As at</a:t>
                      </a: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31 </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December</a:t>
                      </a:r>
                    </a:p>
                    <a:p>
                      <a:pPr marL="0" marR="0" lvl="0" indent="0" algn="ctr" defTabSz="457200" rtl="0" eaLnBrk="1" fontAlgn="base" latinLnBrk="0" hangingPunct="1">
                        <a:lnSpc>
                          <a:spcPct val="100000"/>
                        </a:lnSpc>
                        <a:spcBef>
                          <a:spcPts val="100"/>
                        </a:spcBef>
                        <a:spcAft>
                          <a:spcPts val="100"/>
                        </a:spcAft>
                        <a:buClrTx/>
                        <a:buSzTx/>
                        <a:buFontTx/>
                        <a:buNone/>
                        <a:tabLst/>
                      </a:pPr>
                      <a:r>
                        <a:rPr kumimoji="0" lang="th-TH" sz="1200" b="0" i="0" u="none" strike="noStrike" cap="none" normalizeH="0" baseline="0" dirty="0" smtClean="0">
                          <a:ln>
                            <a:noFill/>
                          </a:ln>
                          <a:solidFill>
                            <a:schemeClr val="tx1"/>
                          </a:solidFill>
                          <a:effectLst/>
                          <a:latin typeface="CordiaUPC" pitchFamily="34" charset="-34"/>
                          <a:cs typeface="CordiaUPC" pitchFamily="34" charset="-34"/>
                        </a:rPr>
                        <a:t> 2</a:t>
                      </a:r>
                      <a:r>
                        <a:rPr kumimoji="0" lang="en-US" sz="1200" b="0" i="0" u="none" strike="noStrike" cap="none" normalizeH="0" baseline="0" dirty="0" smtClean="0">
                          <a:ln>
                            <a:noFill/>
                          </a:ln>
                          <a:solidFill>
                            <a:schemeClr val="tx1"/>
                          </a:solidFill>
                          <a:effectLst/>
                          <a:latin typeface="CordiaUPC" pitchFamily="34" charset="-34"/>
                          <a:cs typeface="CordiaUPC" pitchFamily="34" charset="-34"/>
                        </a:rPr>
                        <a:t>017</a:t>
                      </a:r>
                      <a:endParaRPr kumimoji="0" lang="en-US" sz="900" b="0" i="0" u="none" strike="noStrike" cap="none" normalizeH="0" baseline="0" dirty="0" smtClean="0">
                        <a:ln>
                          <a:noFill/>
                        </a:ln>
                        <a:solidFill>
                          <a:schemeClr val="tx1"/>
                        </a:solidFill>
                        <a:effectLst/>
                        <a:latin typeface="CordiaUPC" pitchFamily="34" charset="-34"/>
                        <a:cs typeface="CordiaUPC"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236220">
                <a:tc>
                  <a:txBody>
                    <a:bodyPr/>
                    <a:lstStyle/>
                    <a:p>
                      <a:pPr marL="342900" marR="0" lvl="0" indent="-342900" algn="thaiDist"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Not exceed 1 year</a:t>
                      </a:r>
                      <a:endParaRPr kumimoji="0" lang="en-US" sz="10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L="61549" marR="61549" marT="0" marB="0" horzOverflow="overflow">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919.06</a:t>
                      </a: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th-TH" sz="1200" b="0" i="0" u="none" strike="noStrike" dirty="0" smtClean="0">
                          <a:solidFill>
                            <a:srgbClr val="000000"/>
                          </a:solidFill>
                          <a:effectLst/>
                          <a:latin typeface="CordiaUPC" panose="020B0304020202020204" pitchFamily="34" charset="-34"/>
                          <a:cs typeface="CordiaUPC" panose="020B0304020202020204" pitchFamily="34" charset="-34"/>
                        </a:rPr>
                        <a:t>971.33</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1,020.38</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a:noFill/>
                    </a:lnB>
                  </a:tcPr>
                </a:tc>
              </a:tr>
              <a:tr h="243840">
                <a:tc>
                  <a:txBody>
                    <a:bodyPr/>
                    <a:lstStyle/>
                    <a:p>
                      <a:pPr marL="342900" marR="0" lvl="0" indent="-34290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Over 1 year but not exceed 5 years</a:t>
                      </a:r>
                      <a:endParaRPr kumimoji="0" lang="en-US" sz="10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endParaRPr>
                    </a:p>
                  </a:txBody>
                  <a:tcPr marL="61549" marR="61549" marT="0" marB="0" horzOverflow="overflow">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en-US" sz="1200" b="0" i="0" u="none" strike="noStrike" dirty="0">
                          <a:solidFill>
                            <a:srgbClr val="000000"/>
                          </a:solidFill>
                          <a:effectLst/>
                          <a:latin typeface="CordiaUPC" panose="020B0304020202020204" pitchFamily="34" charset="-34"/>
                          <a:cs typeface="CordiaUPC" panose="020B0304020202020204" pitchFamily="34" charset="-34"/>
                        </a:rPr>
                        <a:t>1,218.81</a:t>
                      </a: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1,569.42</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c>
                  <a:txBody>
                    <a:bodyPr/>
                    <a:lstStyle/>
                    <a:p>
                      <a:pPr algn="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1,673.37</a:t>
                      </a: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a:noFill/>
                    </a:lnT>
                    <a:lnB w="12700" cap="flat" cmpd="sng" algn="ctr">
                      <a:solidFill>
                        <a:srgbClr val="00B0F0"/>
                      </a:solidFill>
                      <a:prstDash val="solid"/>
                      <a:round/>
                      <a:headEnd type="none" w="med" len="med"/>
                      <a:tailEnd type="none" w="med" len="med"/>
                    </a:lnB>
                  </a:tcPr>
                </a:tc>
              </a:tr>
              <a:tr h="228600">
                <a:tc>
                  <a:txBody>
                    <a:bodyPr/>
                    <a:lstStyle/>
                    <a:p>
                      <a:pPr marL="0" marR="0" lvl="0" indent="844550" algn="thaiDist"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UPC" pitchFamily="34" charset="-34"/>
                          <a:ea typeface="Times New Roman" pitchFamily="18" charset="0"/>
                          <a:cs typeface="CordiaUPC" pitchFamily="34" charset="-34"/>
                        </a:rPr>
                        <a:t>Total</a:t>
                      </a:r>
                    </a:p>
                  </a:txBody>
                  <a:tcPr marL="61549" marR="61549" marT="0" marB="0" horzOverflow="overflow">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en-US" sz="1200" b="1" i="0" u="none" strike="noStrike" dirty="0">
                          <a:solidFill>
                            <a:srgbClr val="000000"/>
                          </a:solidFill>
                          <a:effectLst/>
                          <a:latin typeface="CordiaUPC" panose="020B0304020202020204" pitchFamily="34" charset="-34"/>
                          <a:cs typeface="CordiaUPC" panose="020B0304020202020204" pitchFamily="34" charset="-34"/>
                        </a:rPr>
                        <a:t>2,137.87</a:t>
                      </a: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en-US" sz="1200" b="1" i="0" u="none" strike="noStrike" dirty="0" smtClean="0">
                          <a:solidFill>
                            <a:srgbClr val="000000"/>
                          </a:solidFill>
                          <a:effectLst/>
                          <a:latin typeface="CordiaUPC" panose="020B0304020202020204" pitchFamily="34" charset="-34"/>
                          <a:cs typeface="CordiaUPC" panose="020B0304020202020204" pitchFamily="34" charset="-34"/>
                        </a:rPr>
                        <a:t>2,540.75</a:t>
                      </a:r>
                      <a:endParaRPr lang="en-US" sz="1200" b="1"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r" rtl="0" fontAlgn="ctr"/>
                      <a:r>
                        <a:rPr lang="en-US" sz="1200" b="1" i="0" u="none" strike="noStrike" dirty="0" smtClean="0">
                          <a:solidFill>
                            <a:srgbClr val="000000"/>
                          </a:solidFill>
                          <a:effectLst/>
                          <a:latin typeface="CordiaUPC" panose="020B0304020202020204" pitchFamily="34" charset="-34"/>
                          <a:cs typeface="CordiaUPC" panose="020B0304020202020204" pitchFamily="34" charset="-34"/>
                        </a:rPr>
                        <a:t>2,693.75</a:t>
                      </a:r>
                      <a:endParaRPr lang="en-US" sz="1200" b="1" i="0" u="none" strike="noStrike" dirty="0">
                        <a:solidFill>
                          <a:srgbClr val="000000"/>
                        </a:solidFill>
                        <a:effectLst/>
                        <a:latin typeface="CordiaUPC" panose="020B0304020202020204" pitchFamily="34" charset="-34"/>
                        <a:cs typeface="CordiaUPC" panose="020B0304020202020204" pitchFamily="34" charset="-34"/>
                      </a:endParaRPr>
                    </a:p>
                  </a:txBody>
                  <a:tcPr marL="0" marR="0" marT="0" marB="0" anchor="ctr">
                    <a:lnL>
                      <a:noFill/>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
        <p:nvSpPr>
          <p:cNvPr id="10" name="TextBox 9"/>
          <p:cNvSpPr txBox="1"/>
          <p:nvPr/>
        </p:nvSpPr>
        <p:spPr>
          <a:xfrm>
            <a:off x="5407058" y="4350156"/>
            <a:ext cx="950901" cy="246221"/>
          </a:xfrm>
          <a:prstGeom prst="rect">
            <a:avLst/>
          </a:prstGeom>
          <a:noFill/>
        </p:spPr>
        <p:txBody>
          <a:bodyPr wrap="none" rtlCol="0">
            <a:spAutoFit/>
          </a:bodyPr>
          <a:lstStyle/>
          <a:p>
            <a:r>
              <a:rPr lang="th-TH" sz="1000" dirty="0" smtClean="0">
                <a:latin typeface="BrowalliaUPC" pitchFamily="34" charset="-34"/>
                <a:cs typeface="BrowalliaUPC" pitchFamily="34" charset="-34"/>
              </a:rPr>
              <a:t>(</a:t>
            </a:r>
            <a:r>
              <a:rPr lang="en-US" sz="1000" dirty="0" smtClean="0">
                <a:latin typeface="BrowalliaUPC" pitchFamily="34" charset="-34"/>
                <a:cs typeface="BrowalliaUPC" pitchFamily="34" charset="-34"/>
              </a:rPr>
              <a:t>Unit : Millions Baht</a:t>
            </a:r>
            <a:r>
              <a:rPr lang="th-TH" sz="1000" dirty="0" smtClean="0">
                <a:latin typeface="BrowalliaUPC" pitchFamily="34" charset="-34"/>
                <a:cs typeface="BrowalliaUPC" pitchFamily="34" charset="-34"/>
              </a:rPr>
              <a:t>)</a:t>
            </a:r>
            <a:endParaRPr lang="th-TH" sz="1000" dirty="0">
              <a:latin typeface="BrowalliaUPC" pitchFamily="34" charset="-34"/>
              <a:cs typeface="BrowalliaUPC" pitchFamily="34" charset="-34"/>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6" name="TextBox 5"/>
          <p:cNvSpPr txBox="1"/>
          <p:nvPr/>
        </p:nvSpPr>
        <p:spPr>
          <a:xfrm>
            <a:off x="3268800" y="9445906"/>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66</a:t>
            </a:r>
            <a:endParaRPr lang="th-TH" sz="1200" b="1" dirty="0">
              <a:solidFill>
                <a:srgbClr val="0070C0"/>
              </a:solidFill>
              <a:latin typeface="Cordia New" pitchFamily="34" charset="-34"/>
              <a:cs typeface="Cordia New" pitchFamily="34" charset="-34"/>
            </a:endParaRPr>
          </a:p>
        </p:txBody>
      </p:sp>
      <p:sp>
        <p:nvSpPr>
          <p:cNvPr id="21" name="สี่เหลี่ยมผืนผ้า 20"/>
          <p:cNvSpPr/>
          <p:nvPr/>
        </p:nvSpPr>
        <p:spPr>
          <a:xfrm>
            <a:off x="415234" y="433002"/>
            <a:ext cx="5966094" cy="338554"/>
          </a:xfrm>
          <a:prstGeom prst="rect">
            <a:avLst/>
          </a:prstGeom>
        </p:spPr>
        <p:txBody>
          <a:bodyPr wrap="square">
            <a:spAutoFit/>
          </a:bodyPr>
          <a:lstStyle/>
          <a:p>
            <a:pPr marL="342900" lvl="0" indent="-342900"/>
            <a:r>
              <a:rPr lang="en-US" sz="1600" b="1" dirty="0" smtClean="0">
                <a:latin typeface="BrowalliaUPC" pitchFamily="34" charset="-34"/>
              </a:rPr>
              <a:t>Directors and Executives’ Profile </a:t>
            </a:r>
            <a:endParaRPr lang="th-TH" sz="1600" b="1" dirty="0" smtClean="0">
              <a:latin typeface="BrowalliaUPC" pitchFamily="34" charset="-34"/>
            </a:endParaRPr>
          </a:p>
        </p:txBody>
      </p:sp>
      <p:graphicFrame>
        <p:nvGraphicFramePr>
          <p:cNvPr id="23" name="ตาราง 8"/>
          <p:cNvGraphicFramePr>
            <a:graphicFrameLocks noGrp="1"/>
          </p:cNvGraphicFramePr>
          <p:nvPr>
            <p:extLst>
              <p:ext uri="{D42A27DB-BD31-4B8C-83A1-F6EECF244321}">
                <p14:modId xmlns:p14="http://schemas.microsoft.com/office/powerpoint/2010/main" val="1752930982"/>
              </p:ext>
            </p:extLst>
          </p:nvPr>
        </p:nvGraphicFramePr>
        <p:xfrm>
          <a:off x="349703" y="1064568"/>
          <a:ext cx="6000793" cy="4722408"/>
        </p:xfrm>
        <a:graphic>
          <a:graphicData uri="http://schemas.openxmlformats.org/drawingml/2006/table">
            <a:tbl>
              <a:tblPr/>
              <a:tblGrid>
                <a:gridCol w="148168"/>
                <a:gridCol w="1111258"/>
                <a:gridCol w="296335"/>
                <a:gridCol w="1037174"/>
                <a:gridCol w="296335"/>
                <a:gridCol w="666755"/>
                <a:gridCol w="592671"/>
                <a:gridCol w="1852097"/>
              </a:tblGrid>
              <a:tr h="139968">
                <a:tc gridSpan="2">
                  <a:txBody>
                    <a:bodyPr/>
                    <a:lstStyle/>
                    <a:p>
                      <a:pPr algn="ctr" fontAlgn="t"/>
                      <a:r>
                        <a:rPr lang="en-US" sz="900" b="1" i="0" u="none" strike="noStrike" dirty="0">
                          <a:solidFill>
                            <a:schemeClr val="tx1"/>
                          </a:solidFill>
                          <a:latin typeface="CordiaUPC" pitchFamily="34" charset="-34"/>
                          <a:cs typeface="CordiaUPC" pitchFamily="34" charset="-34"/>
                        </a:rPr>
                        <a:t>Name</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th-TH"/>
                    </a:p>
                  </a:txBody>
                  <a:tcPr/>
                </a:tc>
                <a:tc>
                  <a:txBody>
                    <a:bodyPr/>
                    <a:lstStyle/>
                    <a:p>
                      <a:pPr algn="ctr" fontAlgn="t"/>
                      <a:r>
                        <a:rPr lang="en-US" sz="900" b="1" i="0" u="none" strike="noStrike" dirty="0">
                          <a:solidFill>
                            <a:schemeClr val="tx1"/>
                          </a:solidFill>
                          <a:latin typeface="CordiaUPC" pitchFamily="34" charset="-34"/>
                          <a:cs typeface="CordiaUPC" pitchFamily="34" charset="-34"/>
                        </a:rPr>
                        <a:t>Age</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4">
                  <a:txBody>
                    <a:bodyPr/>
                    <a:lstStyle/>
                    <a:p>
                      <a:pPr algn="ctr" fontAlgn="t"/>
                      <a:r>
                        <a:rPr lang="en-US" sz="900" b="1" i="0" u="none" strike="noStrike" dirty="0">
                          <a:solidFill>
                            <a:schemeClr val="tx1"/>
                          </a:solidFill>
                          <a:latin typeface="CordiaUPC" pitchFamily="34" charset="-34"/>
                          <a:cs typeface="CordiaUPC" pitchFamily="34" charset="-34"/>
                        </a:rPr>
                        <a:t>Education /List of Management Committee trained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fontAlgn="t"/>
                      <a:r>
                        <a:rPr lang="en-US" sz="900" b="1" i="0" u="none" strike="noStrike" dirty="0">
                          <a:solidFill>
                            <a:schemeClr val="tx1"/>
                          </a:solidFill>
                          <a:latin typeface="CordiaUPC" pitchFamily="34" charset="-34"/>
                          <a:cs typeface="CordiaUPC" pitchFamily="34" charset="-34"/>
                        </a:rPr>
                        <a:t>Holding Shares Proportion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4">
                  <a:txBody>
                    <a:bodyPr/>
                    <a:lstStyle/>
                    <a:p>
                      <a:pPr algn="ctr" fontAlgn="t"/>
                      <a:r>
                        <a:rPr lang="en-US" sz="900" b="1" i="0" u="none" strike="noStrike" dirty="0">
                          <a:solidFill>
                            <a:schemeClr val="tx1"/>
                          </a:solidFill>
                          <a:latin typeface="CordiaUPC" pitchFamily="34" charset="-34"/>
                          <a:cs typeface="CordiaUPC" pitchFamily="34" charset="-34"/>
                        </a:rPr>
                        <a:t>Family Relation during Executives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gridSpan="2">
                  <a:txBody>
                    <a:bodyPr/>
                    <a:lstStyle/>
                    <a:p>
                      <a:pPr algn="ctr" fontAlgn="t"/>
                      <a:r>
                        <a:rPr lang="en-US" sz="900" b="1" i="0" u="none" strike="noStrike" dirty="0">
                          <a:solidFill>
                            <a:schemeClr val="tx1"/>
                          </a:solidFill>
                          <a:latin typeface="CordiaUPC" pitchFamily="34" charset="-34"/>
                          <a:cs typeface="CordiaUPC" pitchFamily="34" charset="-34"/>
                        </a:rPr>
                        <a:t>5 years previous working experience</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hMerge="1">
                  <a:txBody>
                    <a:bodyPr/>
                    <a:lstStyle/>
                    <a:p>
                      <a:endParaRPr lang="th-TH"/>
                    </a:p>
                  </a:txBody>
                  <a:tcPr/>
                </a:tc>
              </a:tr>
              <a:tr h="139968">
                <a:tc gridSpan="2">
                  <a:txBody>
                    <a:bodyPr/>
                    <a:lstStyle/>
                    <a:p>
                      <a:pPr algn="ctr" fontAlgn="t"/>
                      <a:r>
                        <a:rPr lang="en-US" sz="900" b="1" i="0" u="none" strike="noStrike" dirty="0">
                          <a:solidFill>
                            <a:schemeClr val="tx1"/>
                          </a:solidFill>
                          <a:latin typeface="CordiaUPC" pitchFamily="34" charset="-34"/>
                          <a:cs typeface="CordiaUPC" pitchFamily="34" charset="-34"/>
                        </a:rPr>
                        <a:t>Position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th-TH"/>
                    </a:p>
                  </a:txBody>
                  <a:tcPr/>
                </a:tc>
                <a:tc>
                  <a:txBody>
                    <a:bodyPr/>
                    <a:lstStyle/>
                    <a:p>
                      <a:pPr algn="ctr" fontAlgn="t"/>
                      <a:r>
                        <a:rPr lang="en-US" sz="900" b="1" i="0" u="none" strike="noStrike" dirty="0">
                          <a:solidFill>
                            <a:schemeClr val="tx1"/>
                          </a:solidFill>
                          <a:latin typeface="CordiaUPC" pitchFamily="34" charset="-34"/>
                          <a:cs typeface="CordiaUPC" pitchFamily="34" charset="-34"/>
                        </a:rPr>
                        <a:t>(Year)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th-TH"/>
                    </a:p>
                  </a:txBody>
                  <a:tcPr/>
                </a:tc>
                <a:tc vMerge="1">
                  <a:txBody>
                    <a:bodyPr/>
                    <a:lstStyle/>
                    <a:p>
                      <a:endParaRPr lang="th-TH"/>
                    </a:p>
                  </a:txBody>
                  <a:tcPr/>
                </a:tc>
                <a:tc vMerge="1">
                  <a:txBody>
                    <a:bodyPr/>
                    <a:lstStyle/>
                    <a:p>
                      <a:endParaRPr lang="th-TH"/>
                    </a:p>
                  </a:txBody>
                  <a:tcPr/>
                </a:tc>
                <a:tc gridSpan="2" vMerge="1">
                  <a:txBody>
                    <a:bodyPr/>
                    <a:lstStyle/>
                    <a:p>
                      <a:endParaRPr lang="th-TH"/>
                    </a:p>
                  </a:txBody>
                  <a:tcPr/>
                </a:tc>
                <a:tc hMerge="1" vMerge="1">
                  <a:txBody>
                    <a:bodyPr/>
                    <a:lstStyle/>
                    <a:p>
                      <a:endParaRPr lang="th-TH"/>
                    </a:p>
                  </a:txBody>
                  <a:tcPr/>
                </a:tc>
              </a:tr>
              <a:tr h="271512">
                <a:tc gridSpan="2">
                  <a:txBody>
                    <a:bodyPr/>
                    <a:lstStyle/>
                    <a:p>
                      <a:pPr algn="ctr" fontAlgn="t"/>
                      <a:r>
                        <a:rPr lang="en-US" sz="900" b="1" i="0" u="none" strike="noStrike" dirty="0">
                          <a:solidFill>
                            <a:schemeClr val="tx1"/>
                          </a:solidFill>
                          <a:latin typeface="CordiaUPC" pitchFamily="34" charset="-34"/>
                          <a:cs typeface="CordiaUPC" pitchFamily="34" charset="-34"/>
                        </a:rPr>
                        <a:t>Identification Number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th-TH"/>
                    </a:p>
                  </a:txBody>
                  <a:tcPr/>
                </a:tc>
                <a:tc>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th-TH"/>
                    </a:p>
                  </a:txBody>
                  <a:tcPr/>
                </a:tc>
                <a:tc vMerge="1">
                  <a:txBody>
                    <a:bodyPr/>
                    <a:lstStyle/>
                    <a:p>
                      <a:endParaRPr lang="th-TH"/>
                    </a:p>
                  </a:txBody>
                  <a:tcPr/>
                </a:tc>
                <a:tc vMerge="1">
                  <a:txBody>
                    <a:bodyPr/>
                    <a:lstStyle/>
                    <a:p>
                      <a:endParaRPr lang="th-TH"/>
                    </a:p>
                  </a:txBody>
                  <a:tcPr/>
                </a:tc>
                <a:tc gridSpan="2" vMerge="1">
                  <a:txBody>
                    <a:bodyPr/>
                    <a:lstStyle/>
                    <a:p>
                      <a:endParaRPr lang="th-TH"/>
                    </a:p>
                  </a:txBody>
                  <a:tcPr/>
                </a:tc>
                <a:tc hMerge="1" vMerge="1">
                  <a:txBody>
                    <a:bodyPr/>
                    <a:lstStyle/>
                    <a:p>
                      <a:endParaRPr lang="th-TH"/>
                    </a:p>
                  </a:txBody>
                  <a:tcPr/>
                </a:tc>
              </a:tr>
              <a:tr h="139968">
                <a:tc gridSpan="2">
                  <a:txBody>
                    <a:bodyPr/>
                    <a:lstStyle/>
                    <a:p>
                      <a:pPr algn="ctr" fontAlgn="t"/>
                      <a:endParaRPr lang="th-TH" sz="900" b="1" i="0" u="none" strike="noStrike" dirty="0">
                        <a:solidFill>
                          <a:schemeClr val="tx1"/>
                        </a:solidFill>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pPr algn="ctr" fontAlgn="t"/>
                      <a:endParaRPr lang="th-TH" sz="900" b="1" i="0" u="none" strike="noStrike" dirty="0">
                        <a:solidFill>
                          <a:schemeClr val="tx1"/>
                        </a:solidFill>
                        <a:latin typeface="BrowalliaUPC" pitchFamily="34" charset="-34"/>
                        <a:cs typeface="BrowalliaUPC" pitchFamily="34" charset="-34"/>
                      </a:endParaRPr>
                    </a:p>
                  </a:txBody>
                  <a:tcPr marL="2808" marR="2808" marT="2808"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th-TH"/>
                    </a:p>
                  </a:txBody>
                  <a:tcPr/>
                </a:tc>
                <a:tc>
                  <a:txBody>
                    <a:bodyPr/>
                    <a:lstStyle/>
                    <a:p>
                      <a:pPr algn="ctr" fontAlgn="t"/>
                      <a:r>
                        <a:rPr lang="th-TH" sz="900" b="1" i="0" u="none" strike="noStrike" dirty="0">
                          <a:solidFill>
                            <a:schemeClr val="tx1"/>
                          </a:solidFill>
                          <a:latin typeface="CordiaUPC" pitchFamily="34" charset="-34"/>
                          <a:cs typeface="CordiaUPC" pitchFamily="34" charset="-34"/>
                        </a:rPr>
                        <a:t>(%)</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th-TH"/>
                    </a:p>
                  </a:txBody>
                  <a:tcPr/>
                </a:tc>
                <a:tc>
                  <a:txBody>
                    <a:bodyPr/>
                    <a:lstStyle/>
                    <a:p>
                      <a:pPr algn="ctr" fontAlgn="t"/>
                      <a:r>
                        <a:rPr lang="en-US" sz="900" b="1" i="0" u="none" strike="noStrike">
                          <a:solidFill>
                            <a:schemeClr val="tx1"/>
                          </a:solidFill>
                          <a:latin typeface="CordiaUPC" pitchFamily="34" charset="-34"/>
                          <a:cs typeface="CordiaUPC" pitchFamily="34" charset="-34"/>
                        </a:rPr>
                        <a:t>Period</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900" b="1" i="0" u="none" strike="noStrike" dirty="0">
                          <a:solidFill>
                            <a:schemeClr val="tx1"/>
                          </a:solidFill>
                          <a:latin typeface="CordiaUPC" pitchFamily="34" charset="-34"/>
                          <a:cs typeface="CordiaUPC" pitchFamily="34" charset="-34"/>
                        </a:rPr>
                        <a:t>Position/Company</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9968">
                <a:tc rowSpan="10">
                  <a:txBody>
                    <a:bodyPr/>
                    <a:lstStyle/>
                    <a:p>
                      <a:pPr algn="l" fontAlgn="t"/>
                      <a:r>
                        <a:rPr lang="en-US" sz="900" b="1" i="0" u="none" strike="noStrike" dirty="0" smtClean="0">
                          <a:latin typeface="CordiaUPC" pitchFamily="34" charset="-34"/>
                          <a:cs typeface="CordiaUPC" pitchFamily="34" charset="-34"/>
                        </a:rPr>
                        <a:t>1</a:t>
                      </a:r>
                      <a:endParaRPr lang="th-TH" sz="900" b="1" i="0" u="none" strike="noStrike" dirty="0">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latin typeface="CordiaUPC" pitchFamily="34" charset="-34"/>
                          <a:cs typeface="CordiaUPC" pitchFamily="34" charset="-34"/>
                        </a:rPr>
                        <a:t>Mr. Pithep Chantarasereekul  </a:t>
                      </a:r>
                    </a:p>
                  </a:txBody>
                  <a:tcPr marL="2808" marR="2808" marT="2808"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0">
                  <a:txBody>
                    <a:bodyPr/>
                    <a:lstStyle/>
                    <a:p>
                      <a:pPr algn="ctr" fontAlgn="t"/>
                      <a:r>
                        <a:rPr lang="th-TH" sz="900" b="0" i="0" u="none" strike="noStrike" dirty="0" smtClean="0">
                          <a:latin typeface="CordiaUPC" pitchFamily="34" charset="-34"/>
                          <a:cs typeface="CordiaUPC" pitchFamily="34" charset="-34"/>
                        </a:rPr>
                        <a:t>4</a:t>
                      </a:r>
                      <a:r>
                        <a:rPr lang="en-US" sz="900" b="0" i="0" u="none" strike="noStrike" dirty="0" smtClean="0">
                          <a:latin typeface="CordiaUPC" pitchFamily="34" charset="-34"/>
                          <a:cs typeface="CordiaUPC" pitchFamily="34" charset="-34"/>
                        </a:rPr>
                        <a:t>7</a:t>
                      </a:r>
                      <a:endParaRPr lang="th-TH" sz="900" b="0" i="0" u="none" strike="noStrike" dirty="0">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   MBA-Faculty of Finance,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0">
                  <a:txBody>
                    <a:bodyPr/>
                    <a:lstStyle/>
                    <a:p>
                      <a:pPr algn="ctr" fontAlgn="t"/>
                      <a:r>
                        <a:rPr lang="th-TH" sz="900" b="0" i="0" u="none" strike="noStrike" dirty="0" smtClean="0">
                          <a:latin typeface="CordiaUPC" pitchFamily="34" charset="-34"/>
                          <a:cs typeface="CordiaUPC" pitchFamily="34" charset="-34"/>
                        </a:rPr>
                        <a:t>13.6</a:t>
                      </a:r>
                      <a:endParaRPr lang="th-TH" sz="900" b="0" i="0" u="none" strike="noStrike" dirty="0">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t"/>
                      <a:r>
                        <a:rPr lang="en-US" sz="900" b="0" i="0" u="none" strike="noStrike">
                          <a:latin typeface="CordiaUPC" pitchFamily="34" charset="-34"/>
                          <a:cs typeface="CordiaUPC" pitchFamily="34" charset="-34"/>
                        </a:rPr>
                        <a:t>Son of Mr. Paitoon Chantarasereekul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a:latin typeface="CordiaUPC" pitchFamily="34" charset="-34"/>
                          <a:cs typeface="CordiaUPC" pitchFamily="34" charset="-34"/>
                        </a:rPr>
                        <a:t>2004 - Present</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a:latin typeface="CordiaUPC" pitchFamily="34" charset="-34"/>
                          <a:cs typeface="CordiaUPC" pitchFamily="34" charset="-34"/>
                        </a:rPr>
                        <a:t>Director and Managing Director/Executive Director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77128">
                <a:tc vMerge="1">
                  <a:txBody>
                    <a:bodyPr/>
                    <a:lstStyle/>
                    <a:p>
                      <a:endParaRPr lang="th-TH"/>
                    </a:p>
                  </a:txBody>
                  <a:tcPr/>
                </a:tc>
                <a:tc>
                  <a:txBody>
                    <a:bodyPr/>
                    <a:lstStyle/>
                    <a:p>
                      <a:pPr algn="l" fontAlgn="t"/>
                      <a:r>
                        <a:rPr lang="en-US" sz="900" b="0" i="0" u="none" strike="noStrike" dirty="0" smtClean="0">
                          <a:latin typeface="CordiaUPC" pitchFamily="34" charset="-34"/>
                          <a:cs typeface="CordiaUPC" pitchFamily="34" charset="-34"/>
                        </a:rPr>
                        <a:t>The Chairman of the Board of Directors</a:t>
                      </a:r>
                      <a:endParaRPr lang="en-US" sz="900" b="0" i="0" u="none" strike="noStrike" dirty="0">
                        <a:latin typeface="CordiaUPC" pitchFamily="34" charset="-34"/>
                        <a:cs typeface="CordiaUPC" pitchFamily="34" charset="-34"/>
                      </a:endParaRP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Seattle University, United States</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Krungthai Car Rent and Lease Public Company Limited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12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BBA- Business Administration,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2005 - Present</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Director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12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Assumption University</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rowSpan="3">
                  <a:txBody>
                    <a:bodyPr/>
                    <a:lstStyle/>
                    <a:p>
                      <a:pPr algn="l" fontAlgn="t"/>
                      <a:r>
                        <a:rPr lang="en-US" sz="900" b="0" i="0" u="none" strike="noStrike">
                          <a:latin typeface="CordiaUPC" pitchFamily="34" charset="-34"/>
                          <a:cs typeface="CordiaUPC" pitchFamily="34" charset="-34"/>
                        </a:rPr>
                        <a:t>and brother of Mr. Pichit Chantarasereekul</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Krungthai Automobile Company Limited (Buy and Sale Used Cars)</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dirty="0">
                          <a:latin typeface="CordiaUPC" pitchFamily="34" charset="-34"/>
                          <a:cs typeface="CordiaUPC" pitchFamily="34" charset="-34"/>
                        </a:rPr>
                        <a:t>-   DAP 19</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2004 - Present</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Managing Director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r>
                        <a:rPr lang="en-US" sz="900" b="0" i="0" u="none" strike="noStrike" dirty="0" smtClean="0">
                          <a:latin typeface="CordiaUPC" pitchFamily="34" charset="-34"/>
                          <a:cs typeface="CordiaUPC" pitchFamily="34" charset="-34"/>
                        </a:rPr>
                        <a:t>-   DCP 201/2015</a:t>
                      </a:r>
                      <a:endParaRPr lang="th-TH" sz="900" b="0" i="0" u="none" strike="noStrike" dirty="0">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1992 -Present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Toyota Krungthai Company Limited (Toyota Distributor)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1998 - 2003</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Director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Thanapat Property Company Limited (Rental Building)</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Deputy Managing Director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Krungthai Car Rent International Company Limited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14288">
                <a:tc rowSpan="9">
                  <a:txBody>
                    <a:bodyPr/>
                    <a:lstStyle/>
                    <a:p>
                      <a:pPr algn="l" fontAlgn="t"/>
                      <a:r>
                        <a:rPr lang="th-TH" sz="900" b="0" i="0" u="none" strike="noStrike" dirty="0" smtClean="0">
                          <a:latin typeface="CordiaUPC" pitchFamily="34" charset="-34"/>
                          <a:cs typeface="CordiaUPC" pitchFamily="34" charset="-34"/>
                        </a:rPr>
                        <a:t>2</a:t>
                      </a:r>
                      <a:endParaRPr lang="th-TH" sz="900" b="0" i="0" u="none" strike="noStrike" dirty="0">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latin typeface="CordiaUPC" pitchFamily="34" charset="-34"/>
                          <a:cs typeface="CordiaUPC" pitchFamily="34" charset="-34"/>
                        </a:rPr>
                        <a:t>Mr. Pichit Chantarasereekul </a:t>
                      </a:r>
                    </a:p>
                  </a:txBody>
                  <a:tcPr marL="2808" marR="2808" marT="2808"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9">
                  <a:txBody>
                    <a:bodyPr/>
                    <a:lstStyle/>
                    <a:p>
                      <a:pPr algn="ctr" fontAlgn="t"/>
                      <a:r>
                        <a:rPr lang="th-TH" sz="900" b="0" i="0" u="none" strike="noStrike" dirty="0" smtClean="0">
                          <a:latin typeface="CordiaUPC" pitchFamily="34" charset="-34"/>
                          <a:cs typeface="CordiaUPC" pitchFamily="34" charset="-34"/>
                        </a:rPr>
                        <a:t>4</a:t>
                      </a:r>
                      <a:r>
                        <a:rPr lang="en-US" sz="900" b="0" i="0" u="none" strike="noStrike" dirty="0" smtClean="0">
                          <a:latin typeface="CordiaUPC" pitchFamily="34" charset="-34"/>
                          <a:cs typeface="CordiaUPC" pitchFamily="34" charset="-34"/>
                        </a:rPr>
                        <a:t>5</a:t>
                      </a:r>
                      <a:endParaRPr lang="th-TH" sz="900" b="0" i="0" u="none" strike="noStrike" dirty="0">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   MBA- Business Administration,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9">
                  <a:txBody>
                    <a:bodyPr/>
                    <a:lstStyle/>
                    <a:p>
                      <a:pPr algn="ctr" fontAlgn="t"/>
                      <a:r>
                        <a:rPr lang="th-TH" sz="900" b="0" i="0" u="none" strike="noStrike" dirty="0" smtClean="0">
                          <a:latin typeface="CordiaUPC" pitchFamily="34" charset="-34"/>
                          <a:cs typeface="CordiaUPC" pitchFamily="34" charset="-34"/>
                        </a:rPr>
                        <a:t>13.6</a:t>
                      </a:r>
                      <a:endParaRPr lang="th-TH" sz="900" b="0" i="0" u="none" strike="noStrike" dirty="0">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algn="l" fontAlgn="t"/>
                      <a:r>
                        <a:rPr lang="en-US" sz="900" b="0" i="0" u="none" strike="noStrike">
                          <a:latin typeface="CordiaUPC" pitchFamily="34" charset="-34"/>
                          <a:cs typeface="CordiaUPC" pitchFamily="34" charset="-34"/>
                        </a:rPr>
                        <a:t>Son of Mr. Paitoon Chantarasereekul and younger brother of Mr. Pithep Chantarasereekul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2004 - Present</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a:latin typeface="CordiaUPC" pitchFamily="34" charset="-34"/>
                          <a:cs typeface="CordiaUPC" pitchFamily="34" charset="-34"/>
                        </a:rPr>
                        <a:t>Director and Deputy Managing Director/Executive Director Krungthai Car Rent and Lease Public Company Limited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77128">
                <a:tc vMerge="1">
                  <a:txBody>
                    <a:bodyPr/>
                    <a:lstStyle/>
                    <a:p>
                      <a:endParaRPr lang="th-TH"/>
                    </a:p>
                  </a:txBody>
                  <a:tcPr/>
                </a:tc>
                <a:tc rowSpan="2">
                  <a:txBody>
                    <a:bodyPr/>
                    <a:lstStyle/>
                    <a:p>
                      <a:pPr algn="l" fontAlgn="t"/>
                      <a:r>
                        <a:rPr lang="en-US" sz="900" b="0" i="0" u="none" strike="noStrike" dirty="0" smtClean="0">
                          <a:latin typeface="CordiaUPC" pitchFamily="34" charset="-34"/>
                          <a:cs typeface="CordiaUPC" pitchFamily="34" charset="-34"/>
                        </a:rPr>
                        <a:t>Director and Managing Director Executive Director</a:t>
                      </a:r>
                      <a:endParaRPr lang="en-US" sz="900" b="0" i="0" u="none" strike="noStrike" dirty="0">
                        <a:latin typeface="CordiaUPC" pitchFamily="34" charset="-34"/>
                        <a:cs typeface="CordiaUPC" pitchFamily="34" charset="-34"/>
                      </a:endParaRP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University of Toledo, United States</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Director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128">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BBA- Business Administration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2005 - Present</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Krungthai Automobile Company Limited (Buy and Sale Used Cars)</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Assumption University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Managing Director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12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dirty="0">
                          <a:latin typeface="CordiaUPC" pitchFamily="34" charset="-34"/>
                          <a:cs typeface="CordiaUPC" pitchFamily="34" charset="-34"/>
                        </a:rPr>
                        <a:t>-   DAP 19</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2003 - Present</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Siam Nissan Krungthai Company Limited (Nissan Distributor)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dirty="0">
                          <a:latin typeface="CordiaUPC" pitchFamily="34" charset="-34"/>
                          <a:cs typeface="CordiaUPC" pitchFamily="34" charset="-34"/>
                        </a:rPr>
                        <a:t>-   DCP </a:t>
                      </a:r>
                      <a:r>
                        <a:rPr lang="en-US" sz="900" b="0" i="0" u="none" strike="noStrike" dirty="0" smtClean="0">
                          <a:latin typeface="CordiaUPC" pitchFamily="34" charset="-34"/>
                          <a:cs typeface="CordiaUPC" pitchFamily="34" charset="-34"/>
                        </a:rPr>
                        <a:t>85</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Director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th-TH" sz="900" b="0" i="0" u="none" strike="noStrike" dirty="0">
                          <a:latin typeface="CordiaUPC" pitchFamily="34" charset="-34"/>
                          <a:cs typeface="CordiaUPC" pitchFamily="34" charset="-34"/>
                        </a:rPr>
                        <a:t> </a:t>
                      </a:r>
                      <a:r>
                        <a:rPr lang="en-US" sz="900" b="0" i="0" u="none" strike="noStrike" dirty="0" smtClean="0">
                          <a:latin typeface="CordiaUPC" pitchFamily="34" charset="-34"/>
                          <a:cs typeface="CordiaUPC" pitchFamily="34" charset="-34"/>
                        </a:rPr>
                        <a:t>-   CDC 8</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1992 - Present</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Thanapat Property Company Limited (Rental Building)</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39968">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th-TH" sz="900" b="0" i="0" u="none" strike="noStrike" dirty="0">
                          <a:latin typeface="CordiaUPC" pitchFamily="34" charset="-34"/>
                          <a:cs typeface="CordiaUPC" pitchFamily="34" charset="-34"/>
                        </a:rPr>
                        <a:t> </a:t>
                      </a:r>
                      <a:r>
                        <a:rPr lang="en-US" sz="900" b="0" i="0" u="none" strike="noStrike" dirty="0" smtClean="0">
                          <a:latin typeface="CordiaUPC" pitchFamily="34" charset="-34"/>
                          <a:cs typeface="CordiaUPC" pitchFamily="34" charset="-34"/>
                        </a:rPr>
                        <a:t>-      FBS</a:t>
                      </a:r>
                      <a:r>
                        <a:rPr lang="en-US" sz="900" b="0" i="0" u="none" strike="noStrike" baseline="0" dirty="0" smtClean="0">
                          <a:latin typeface="CordiaUPC" pitchFamily="34" charset="-34"/>
                          <a:cs typeface="CordiaUPC" pitchFamily="34" charset="-34"/>
                        </a:rPr>
                        <a:t> 2/2015</a:t>
                      </a:r>
                      <a:endParaRPr lang="en-US" sz="900" b="0" i="0" u="none" strike="noStrike" dirty="0" smtClean="0">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Deputy Managing Director</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14288">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2808" marR="2808" marT="2808"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th-TH" sz="900" b="0" i="0" u="none" strike="noStrike" dirty="0">
                          <a:latin typeface="CordiaUPC" pitchFamily="34" charset="-34"/>
                          <a:cs typeface="CordiaUPC" pitchFamily="34" charset="-34"/>
                        </a:rPr>
                        <a:t> </a:t>
                      </a:r>
                      <a:r>
                        <a:rPr lang="th-TH" sz="900" b="0" i="0" u="none" strike="noStrike" dirty="0" smtClean="0">
                          <a:latin typeface="CordiaUPC" pitchFamily="34" charset="-34"/>
                          <a:cs typeface="CordiaUPC" pitchFamily="34" charset="-34"/>
                        </a:rPr>
                        <a:t> </a:t>
                      </a:r>
                      <a:r>
                        <a:rPr lang="en-US" sz="900" b="0" i="0" u="none" strike="noStrike" dirty="0" smtClean="0">
                          <a:latin typeface="CordiaUPC" pitchFamily="34" charset="-34"/>
                          <a:cs typeface="CordiaUPC" pitchFamily="34" charset="-34"/>
                        </a:rPr>
                        <a:t>-    </a:t>
                      </a:r>
                      <a:r>
                        <a:rPr lang="en-US" sz="900" b="0" i="0" u="none" strike="noStrike" baseline="0" dirty="0" smtClean="0">
                          <a:latin typeface="CordiaUPC" pitchFamily="34" charset="-34"/>
                          <a:cs typeface="CordiaUPC" pitchFamily="34" charset="-34"/>
                        </a:rPr>
                        <a:t>RNG 7/2015</a:t>
                      </a:r>
                    </a:p>
                    <a:p>
                      <a:pPr marL="171450" marR="0" indent="-171450" algn="l" defTabSz="914400" rtl="0" eaLnBrk="1" fontAlgn="t" latinLnBrk="0" hangingPunct="1">
                        <a:lnSpc>
                          <a:spcPct val="100000"/>
                        </a:lnSpc>
                        <a:spcBef>
                          <a:spcPts val="0"/>
                        </a:spcBef>
                        <a:spcAft>
                          <a:spcPts val="0"/>
                        </a:spcAft>
                        <a:buClrTx/>
                        <a:buSzTx/>
                        <a:buFontTx/>
                        <a:buChar char="-"/>
                        <a:tabLst/>
                        <a:defRPr/>
                      </a:pPr>
                      <a:r>
                        <a:rPr lang="en-US" sz="900" b="0" i="0" u="none" strike="noStrike" baseline="0" dirty="0" smtClean="0">
                          <a:latin typeface="CordiaUPC" pitchFamily="34" charset="-34"/>
                          <a:cs typeface="CordiaUPC" pitchFamily="34" charset="-34"/>
                        </a:rPr>
                        <a:t>RCC 20/2015</a:t>
                      </a:r>
                      <a:endParaRPr lang="en-US" sz="900" b="0" i="0" u="none" strike="noStrike" dirty="0" smtClean="0">
                        <a:latin typeface="CordiaUPC" pitchFamily="34" charset="-34"/>
                        <a:cs typeface="CordiaUPC" pitchFamily="34" charset="-34"/>
                      </a:endParaRPr>
                    </a:p>
                    <a:p>
                      <a:pPr algn="l" fontAlgn="t"/>
                      <a:endParaRPr lang="th-TH" sz="900" b="0" i="0" u="none" strike="noStrike" dirty="0">
                        <a:latin typeface="CordiaUPC" pitchFamily="34" charset="-34"/>
                        <a:cs typeface="CordiaUPC" pitchFamily="34" charset="-34"/>
                      </a:endParaRP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th-TH" sz="900" b="0" i="0" u="none" strike="noStrike" dirty="0">
                          <a:latin typeface="CordiaUPC" pitchFamily="34" charset="-34"/>
                          <a:cs typeface="CordiaUPC" pitchFamily="34" charset="-34"/>
                        </a:rPr>
                        <a:t> </a:t>
                      </a:r>
                    </a:p>
                  </a:txBody>
                  <a:tcPr marL="2808" marR="2808" marT="280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2" name="ตาราง 1"/>
          <p:cNvGraphicFramePr>
            <a:graphicFrameLocks noGrp="1"/>
          </p:cNvGraphicFramePr>
          <p:nvPr>
            <p:extLst>
              <p:ext uri="{D42A27DB-BD31-4B8C-83A1-F6EECF244321}">
                <p14:modId xmlns:p14="http://schemas.microsoft.com/office/powerpoint/2010/main" val="1207009388"/>
              </p:ext>
            </p:extLst>
          </p:nvPr>
        </p:nvGraphicFramePr>
        <p:xfrm>
          <a:off x="332656" y="5788872"/>
          <a:ext cx="5976664" cy="1396376"/>
        </p:xfrm>
        <a:graphic>
          <a:graphicData uri="http://schemas.openxmlformats.org/drawingml/2006/table">
            <a:tbl>
              <a:tblPr/>
              <a:tblGrid>
                <a:gridCol w="147572"/>
                <a:gridCol w="1148572"/>
                <a:gridCol w="288032"/>
                <a:gridCol w="1008112"/>
                <a:gridCol w="360040"/>
                <a:gridCol w="576064"/>
                <a:gridCol w="648071"/>
                <a:gridCol w="1800201"/>
              </a:tblGrid>
              <a:tr h="277417">
                <a:tc rowSpan="8">
                  <a:txBody>
                    <a:bodyPr/>
                    <a:lstStyle/>
                    <a:p>
                      <a:pPr algn="l" fontAlgn="t"/>
                      <a:r>
                        <a:rPr lang="th-TH" sz="900" b="1" i="0" u="none" strike="noStrike" dirty="0" smtClean="0">
                          <a:latin typeface="CordiaUPC" pitchFamily="34" charset="-34"/>
                          <a:cs typeface="CordiaUPC" pitchFamily="34" charset="-34"/>
                        </a:rPr>
                        <a:t>3</a:t>
                      </a:r>
                      <a:endParaRPr lang="th-TH" sz="900" b="1" i="0" u="none" strike="noStrike" dirty="0">
                        <a:latin typeface="CordiaUPC" pitchFamily="34" charset="-34"/>
                        <a:cs typeface="CordiaUPC" pitchFamily="34" charset="-34"/>
                      </a:endParaRPr>
                    </a:p>
                  </a:txBody>
                  <a:tcPr marL="3097" marR="3097" marT="3097"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latin typeface="CordiaUPC" pitchFamily="34" charset="-34"/>
                          <a:cs typeface="CordiaUPC" pitchFamily="34" charset="-34"/>
                        </a:rPr>
                        <a:t>Mr. Karoon Laoharatanun</a:t>
                      </a:r>
                    </a:p>
                  </a:txBody>
                  <a:tcPr marL="3097" marR="3097" marT="3097"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8">
                  <a:txBody>
                    <a:bodyPr/>
                    <a:lstStyle/>
                    <a:p>
                      <a:pPr algn="ctr" fontAlgn="t"/>
                      <a:r>
                        <a:rPr lang="th-TH" sz="900" b="0" i="0" u="none" strike="noStrike" dirty="0" smtClean="0">
                          <a:latin typeface="CordiaUPC" pitchFamily="34" charset="-34"/>
                          <a:cs typeface="CordiaUPC" pitchFamily="34" charset="-34"/>
                        </a:rPr>
                        <a:t>6</a:t>
                      </a:r>
                      <a:r>
                        <a:rPr lang="en-US" sz="900" b="0" i="0" u="none" strike="noStrike" dirty="0" smtClean="0">
                          <a:latin typeface="CordiaUPC" pitchFamily="34" charset="-34"/>
                          <a:cs typeface="CordiaUPC" pitchFamily="34" charset="-34"/>
                        </a:rPr>
                        <a:t>1</a:t>
                      </a:r>
                      <a:endParaRPr lang="th-TH" sz="900" b="0" i="0" u="none" strike="noStrike" dirty="0">
                        <a:latin typeface="CordiaUPC" pitchFamily="34" charset="-34"/>
                        <a:cs typeface="CordiaUPC" pitchFamily="34" charset="-34"/>
                      </a:endParaRP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 MBA, Kasetsart University</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8">
                  <a:txBody>
                    <a:bodyPr/>
                    <a:lstStyle/>
                    <a:p>
                      <a:pPr algn="ctr" fontAlgn="t"/>
                      <a:r>
                        <a:rPr lang="en-US" sz="900" b="0" i="0" u="none" strike="noStrike">
                          <a:latin typeface="CordiaUPC" pitchFamily="34" charset="-34"/>
                          <a:cs typeface="CordiaUPC" pitchFamily="34" charset="-34"/>
                        </a:rPr>
                        <a:t>-No-</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algn="ctr" fontAlgn="t"/>
                      <a:r>
                        <a:rPr lang="en-US" sz="900" b="0" i="0" u="none" strike="noStrike">
                          <a:latin typeface="CordiaUPC" pitchFamily="34" charset="-34"/>
                          <a:cs typeface="CordiaUPC" pitchFamily="34" charset="-34"/>
                        </a:rPr>
                        <a:t>-No-</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Mar 2013-Present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a:latin typeface="CordiaUPC" pitchFamily="34" charset="-34"/>
                          <a:cs typeface="CordiaUPC" pitchFamily="34" charset="-34"/>
                        </a:rPr>
                        <a:t>Director</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77417">
                <a:tc vMerge="1">
                  <a:txBody>
                    <a:bodyPr/>
                    <a:lstStyle/>
                    <a:p>
                      <a:endParaRPr lang="th-TH"/>
                    </a:p>
                  </a:txBody>
                  <a:tcPr/>
                </a:tc>
                <a:tc>
                  <a:txBody>
                    <a:bodyPr/>
                    <a:lstStyle/>
                    <a:p>
                      <a:pPr algn="l" fontAlgn="t"/>
                      <a:r>
                        <a:rPr lang="en-US" sz="900" b="0" i="0" u="none" strike="noStrike" dirty="0">
                          <a:latin typeface="CordiaUPC" pitchFamily="34" charset="-34"/>
                          <a:cs typeface="CordiaUPC" pitchFamily="34" charset="-34"/>
                        </a:rPr>
                        <a:t>Director</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Bachelor of Science, Kasetsart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Krungthai Car Rent and Lease Public Company Limited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rowSpan="2">
                  <a:txBody>
                    <a:bodyPr/>
                    <a:lstStyle/>
                    <a:p>
                      <a:pPr algn="l" fontAlgn="t"/>
                      <a:endParaRPr lang="en-US" sz="900" b="0" i="0" u="none" strike="noStrike" dirty="0">
                        <a:latin typeface="CordiaUPC" pitchFamily="34" charset="-34"/>
                        <a:cs typeface="CordiaUPC" pitchFamily="34" charset="-34"/>
                      </a:endParaRP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University</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2008 - 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President of Infonet (Thailand) Co., Ltd.</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DAP 32</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2008 - 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President of Siam Telecom Access Co., Ltd.</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a:txBody>
                    <a:bodyPr/>
                    <a:lstStyle/>
                    <a:p>
                      <a:pPr algn="l" fontAlgn="t"/>
                      <a:endParaRPr lang="en-US" sz="900" b="0" i="0" u="none" strike="noStrike" dirty="0">
                        <a:latin typeface="CordiaUPC" pitchFamily="34" charset="-34"/>
                        <a:cs typeface="CordiaUPC" pitchFamily="34" charset="-34"/>
                      </a:endParaRP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DCP 170</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2008 - 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President of STC Network Corporation Co.,Ltd.</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rowSpan="3">
                  <a:txBody>
                    <a:bodyPr/>
                    <a:lstStyle/>
                    <a:p>
                      <a:pPr algn="ctr" fontAlgn="t"/>
                      <a:r>
                        <a:rPr lang="en-US" sz="900" b="0" i="0" u="none" strike="noStrike" dirty="0">
                          <a:latin typeface="CordiaUPC" pitchFamily="34" charset="-34"/>
                          <a:cs typeface="CordiaUPC" pitchFamily="34" charset="-34"/>
                        </a:rPr>
                        <a:t>-   Automobile Financing Business at Kuala Lumpur, Malaysia</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dirty="0">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th-TH" sz="900" b="0" i="0" u="none" strike="noStrike" dirty="0">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67</a:t>
            </a:r>
            <a:endParaRPr lang="th-TH" sz="1200" b="1" dirty="0">
              <a:solidFill>
                <a:srgbClr val="0070C0"/>
              </a:solidFill>
              <a:latin typeface="Cordia New" pitchFamily="34" charset="-34"/>
              <a:cs typeface="Cordia New" pitchFamily="34" charset="-34"/>
            </a:endParaRPr>
          </a:p>
        </p:txBody>
      </p:sp>
      <p:graphicFrame>
        <p:nvGraphicFramePr>
          <p:cNvPr id="20" name="ตาราง 6"/>
          <p:cNvGraphicFramePr>
            <a:graphicFrameLocks noGrp="1"/>
          </p:cNvGraphicFramePr>
          <p:nvPr>
            <p:extLst>
              <p:ext uri="{D42A27DB-BD31-4B8C-83A1-F6EECF244321}">
                <p14:modId xmlns:p14="http://schemas.microsoft.com/office/powerpoint/2010/main" val="1735534842"/>
              </p:ext>
            </p:extLst>
          </p:nvPr>
        </p:nvGraphicFramePr>
        <p:xfrm>
          <a:off x="429391" y="744280"/>
          <a:ext cx="6000793" cy="4859443"/>
        </p:xfrm>
        <a:graphic>
          <a:graphicData uri="http://schemas.openxmlformats.org/drawingml/2006/table">
            <a:tbl>
              <a:tblPr/>
              <a:tblGrid>
                <a:gridCol w="148168"/>
                <a:gridCol w="1352030"/>
                <a:gridCol w="357190"/>
                <a:gridCol w="857256"/>
                <a:gridCol w="348290"/>
                <a:gridCol w="401411"/>
                <a:gridCol w="610268"/>
                <a:gridCol w="1926180"/>
              </a:tblGrid>
              <a:tr h="0">
                <a:tc gridSpan="2">
                  <a:txBody>
                    <a:bodyPr/>
                    <a:lstStyle/>
                    <a:p>
                      <a:pPr algn="ctr" fontAlgn="t"/>
                      <a:r>
                        <a:rPr lang="en-US" sz="900" b="1" i="0" u="none" strike="noStrike" dirty="0">
                          <a:solidFill>
                            <a:schemeClr val="tx1"/>
                          </a:solidFill>
                          <a:latin typeface="CordiaUPC" pitchFamily="34" charset="-34"/>
                          <a:cs typeface="CordiaUPC" pitchFamily="34" charset="-34"/>
                        </a:rPr>
                        <a:t>Name</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th-TH"/>
                    </a:p>
                  </a:txBody>
                  <a:tcPr/>
                </a:tc>
                <a:tc>
                  <a:txBody>
                    <a:bodyPr/>
                    <a:lstStyle/>
                    <a:p>
                      <a:pPr algn="ctr" fontAlgn="t"/>
                      <a:r>
                        <a:rPr lang="en-US" sz="900" b="1" i="0" u="none" strike="noStrike">
                          <a:solidFill>
                            <a:schemeClr val="tx1"/>
                          </a:solidFill>
                          <a:latin typeface="CordiaUPC" pitchFamily="34" charset="-34"/>
                          <a:cs typeface="CordiaUPC" pitchFamily="34" charset="-34"/>
                        </a:rPr>
                        <a:t>Age</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4">
                  <a:txBody>
                    <a:bodyPr/>
                    <a:lstStyle/>
                    <a:p>
                      <a:pPr algn="ctr" fontAlgn="t"/>
                      <a:r>
                        <a:rPr lang="en-US" sz="900" b="1" i="0" u="none" strike="noStrike" dirty="0">
                          <a:solidFill>
                            <a:schemeClr val="tx1"/>
                          </a:solidFill>
                          <a:latin typeface="CordiaUPC" pitchFamily="34" charset="-34"/>
                          <a:cs typeface="CordiaUPC" pitchFamily="34" charset="-34"/>
                        </a:rPr>
                        <a:t>Education /List of Management Committee trained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fontAlgn="t"/>
                      <a:r>
                        <a:rPr lang="en-US" sz="900" b="1" i="0" u="none" strike="noStrike">
                          <a:solidFill>
                            <a:schemeClr val="tx1"/>
                          </a:solidFill>
                          <a:latin typeface="CordiaUPC" pitchFamily="34" charset="-34"/>
                          <a:cs typeface="CordiaUPC" pitchFamily="34" charset="-34"/>
                        </a:rPr>
                        <a:t>Holding Shares Proportion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4">
                  <a:txBody>
                    <a:bodyPr/>
                    <a:lstStyle/>
                    <a:p>
                      <a:pPr algn="ctr" fontAlgn="t"/>
                      <a:r>
                        <a:rPr lang="en-US" sz="900" b="1" i="0" u="none" strike="noStrike">
                          <a:solidFill>
                            <a:schemeClr val="tx1"/>
                          </a:solidFill>
                          <a:latin typeface="CordiaUPC" pitchFamily="34" charset="-34"/>
                          <a:cs typeface="CordiaUPC" pitchFamily="34" charset="-34"/>
                        </a:rPr>
                        <a:t>Family Relation during Executives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gridSpan="2">
                  <a:txBody>
                    <a:bodyPr/>
                    <a:lstStyle/>
                    <a:p>
                      <a:pPr algn="ctr" fontAlgn="t"/>
                      <a:r>
                        <a:rPr lang="en-US" sz="900" b="1" i="0" u="none" strike="noStrike">
                          <a:solidFill>
                            <a:schemeClr val="tx1"/>
                          </a:solidFill>
                          <a:latin typeface="CordiaUPC" pitchFamily="34" charset="-34"/>
                          <a:cs typeface="CordiaUPC" pitchFamily="34" charset="-34"/>
                        </a:rPr>
                        <a:t>5 years previous working experience</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hMerge="1">
                  <a:txBody>
                    <a:bodyPr/>
                    <a:lstStyle/>
                    <a:p>
                      <a:endParaRPr lang="th-TH"/>
                    </a:p>
                  </a:txBody>
                  <a:tcPr/>
                </a:tc>
              </a:tr>
              <a:tr h="140257">
                <a:tc gridSpan="2">
                  <a:txBody>
                    <a:bodyPr/>
                    <a:lstStyle/>
                    <a:p>
                      <a:pPr algn="ctr" fontAlgn="t"/>
                      <a:r>
                        <a:rPr lang="en-US" sz="900" b="1" i="0" u="none" strike="noStrike" dirty="0">
                          <a:solidFill>
                            <a:schemeClr val="tx1"/>
                          </a:solidFill>
                          <a:latin typeface="CordiaUPC" pitchFamily="34" charset="-34"/>
                          <a:cs typeface="CordiaUPC" pitchFamily="34" charset="-34"/>
                        </a:rPr>
                        <a:t>Position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th-TH"/>
                    </a:p>
                  </a:txBody>
                  <a:tcPr/>
                </a:tc>
                <a:tc>
                  <a:txBody>
                    <a:bodyPr/>
                    <a:lstStyle/>
                    <a:p>
                      <a:pPr algn="ctr" fontAlgn="t"/>
                      <a:r>
                        <a:rPr lang="en-US" sz="900" b="1" i="0" u="none" strike="noStrike" dirty="0">
                          <a:solidFill>
                            <a:schemeClr val="tx1"/>
                          </a:solidFill>
                          <a:latin typeface="CordiaUPC" pitchFamily="34" charset="-34"/>
                          <a:cs typeface="CordiaUPC" pitchFamily="34" charset="-34"/>
                        </a:rPr>
                        <a:t>(Year)</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th-TH"/>
                    </a:p>
                  </a:txBody>
                  <a:tcPr/>
                </a:tc>
                <a:tc vMerge="1">
                  <a:txBody>
                    <a:bodyPr/>
                    <a:lstStyle/>
                    <a:p>
                      <a:endParaRPr lang="th-TH"/>
                    </a:p>
                  </a:txBody>
                  <a:tcPr/>
                </a:tc>
                <a:tc vMerge="1">
                  <a:txBody>
                    <a:bodyPr/>
                    <a:lstStyle/>
                    <a:p>
                      <a:endParaRPr lang="th-TH"/>
                    </a:p>
                  </a:txBody>
                  <a:tcPr/>
                </a:tc>
                <a:tc gridSpan="2" vMerge="1">
                  <a:txBody>
                    <a:bodyPr/>
                    <a:lstStyle/>
                    <a:p>
                      <a:endParaRPr lang="th-TH"/>
                    </a:p>
                  </a:txBody>
                  <a:tcPr/>
                </a:tc>
                <a:tc hMerge="1" vMerge="1">
                  <a:txBody>
                    <a:bodyPr/>
                    <a:lstStyle/>
                    <a:p>
                      <a:endParaRPr lang="th-TH"/>
                    </a:p>
                  </a:txBody>
                  <a:tcPr/>
                </a:tc>
              </a:tr>
              <a:tr h="271223">
                <a:tc gridSpan="2">
                  <a:txBody>
                    <a:bodyPr/>
                    <a:lstStyle/>
                    <a:p>
                      <a:pPr algn="ctr" fontAlgn="t"/>
                      <a:r>
                        <a:rPr lang="en-US" sz="900" b="1" i="0" u="none" strike="noStrike" dirty="0">
                          <a:solidFill>
                            <a:schemeClr val="tx1"/>
                          </a:solidFill>
                          <a:latin typeface="CordiaUPC" pitchFamily="34" charset="-34"/>
                          <a:cs typeface="CordiaUPC" pitchFamily="34" charset="-34"/>
                        </a:rPr>
                        <a:t>Identification Number</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th-TH"/>
                    </a:p>
                  </a:txBody>
                  <a:tcPr/>
                </a:tc>
                <a:tc>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th-TH"/>
                    </a:p>
                  </a:txBody>
                  <a:tcPr/>
                </a:tc>
                <a:tc vMerge="1">
                  <a:txBody>
                    <a:bodyPr/>
                    <a:lstStyle/>
                    <a:p>
                      <a:endParaRPr lang="th-TH"/>
                    </a:p>
                  </a:txBody>
                  <a:tcPr/>
                </a:tc>
                <a:tc vMerge="1">
                  <a:txBody>
                    <a:bodyPr/>
                    <a:lstStyle/>
                    <a:p>
                      <a:endParaRPr lang="th-TH"/>
                    </a:p>
                  </a:txBody>
                  <a:tcPr/>
                </a:tc>
                <a:tc gridSpan="2" vMerge="1">
                  <a:txBody>
                    <a:bodyPr/>
                    <a:lstStyle/>
                    <a:p>
                      <a:endParaRPr lang="th-TH"/>
                    </a:p>
                  </a:txBody>
                  <a:tcPr/>
                </a:tc>
                <a:tc hMerge="1" vMerge="1">
                  <a:txBody>
                    <a:bodyPr/>
                    <a:lstStyle/>
                    <a:p>
                      <a:endParaRPr lang="th-TH"/>
                    </a:p>
                  </a:txBody>
                  <a:tcPr/>
                </a:tc>
              </a:tr>
              <a:tr h="140257">
                <a:tc>
                  <a:txBody>
                    <a:bodyPr/>
                    <a:lstStyle/>
                    <a:p>
                      <a:pPr algn="ctr" fontAlgn="t"/>
                      <a:r>
                        <a:rPr lang="th-TH" sz="900" b="1" i="0" u="none" strike="noStrike" dirty="0">
                          <a:solidFill>
                            <a:srgbClr val="FFFFFF"/>
                          </a:solidFill>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th-TH"/>
                    </a:p>
                  </a:txBody>
                  <a:tcPr/>
                </a:tc>
                <a:tc>
                  <a:txBody>
                    <a:bodyPr/>
                    <a:lstStyle/>
                    <a:p>
                      <a:pPr algn="ctr" fontAlgn="t"/>
                      <a:r>
                        <a:rPr lang="th-TH" sz="900" b="1" i="0" u="none" strike="noStrike" dirty="0">
                          <a:solidFill>
                            <a:schemeClr val="tx1"/>
                          </a:solidFill>
                          <a:latin typeface="CordiaUPC" pitchFamily="34" charset="-34"/>
                          <a:cs typeface="CordiaUPC" pitchFamily="34" charset="-34"/>
                        </a:rPr>
                        <a: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th-TH"/>
                    </a:p>
                  </a:txBody>
                  <a:tcPr/>
                </a:tc>
                <a:tc>
                  <a:txBody>
                    <a:bodyPr/>
                    <a:lstStyle/>
                    <a:p>
                      <a:pPr algn="ctr" fontAlgn="t"/>
                      <a:r>
                        <a:rPr lang="en-US" sz="900" b="1" i="0" u="none" strike="noStrike">
                          <a:solidFill>
                            <a:schemeClr val="tx1"/>
                          </a:solidFill>
                          <a:latin typeface="CordiaUPC" pitchFamily="34" charset="-34"/>
                          <a:cs typeface="CordiaUPC" pitchFamily="34" charset="-34"/>
                        </a:rPr>
                        <a:t>Period</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900" b="1" i="0" u="none" strike="noStrike" dirty="0">
                          <a:solidFill>
                            <a:schemeClr val="tx1"/>
                          </a:solidFill>
                          <a:latin typeface="CordiaUPC" pitchFamily="34" charset="-34"/>
                          <a:cs typeface="CordiaUPC" pitchFamily="34" charset="-34"/>
                        </a:rPr>
                        <a:t>Position/Company</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7417">
                <a:tc rowSpan="7">
                  <a:txBody>
                    <a:bodyPr/>
                    <a:lstStyle/>
                    <a:p>
                      <a:pPr algn="l" fontAlgn="t"/>
                      <a:r>
                        <a:rPr lang="en-US" sz="900" b="0" i="0" u="none" strike="noStrike" dirty="0" smtClean="0">
                          <a:latin typeface="CordiaUPC" pitchFamily="34" charset="-34"/>
                          <a:cs typeface="CordiaUPC" pitchFamily="34" charset="-34"/>
                        </a:rPr>
                        <a:t>4</a:t>
                      </a:r>
                      <a:endParaRPr lang="th-TH" sz="900" b="0" i="0" u="none" strike="noStrike" dirty="0">
                        <a:latin typeface="CordiaUPC" pitchFamily="34" charset="-34"/>
                        <a:cs typeface="CordiaUPC" pitchFamily="34" charset="-34"/>
                      </a:endParaRPr>
                    </a:p>
                  </a:txBody>
                  <a:tcPr marL="3097" marR="3097" marT="3097"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latin typeface="CordiaUPC" pitchFamily="34" charset="-34"/>
                          <a:cs typeface="CordiaUPC" pitchFamily="34" charset="-34"/>
                        </a:rPr>
                        <a:t>Mr. Chaiwat Atsawintarangkun</a:t>
                      </a:r>
                    </a:p>
                  </a:txBody>
                  <a:tcPr marL="3097" marR="3097" marT="3097"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7">
                  <a:txBody>
                    <a:bodyPr/>
                    <a:lstStyle/>
                    <a:p>
                      <a:pPr algn="ctr" fontAlgn="t"/>
                      <a:r>
                        <a:rPr lang="th-TH" sz="900" b="0" i="0" u="none" strike="noStrike" dirty="0" smtClean="0">
                          <a:latin typeface="CordiaUPC" pitchFamily="34" charset="-34"/>
                          <a:cs typeface="CordiaUPC" pitchFamily="34" charset="-34"/>
                        </a:rPr>
                        <a:t>65</a:t>
                      </a:r>
                      <a:endParaRPr lang="th-TH" sz="900" b="0" i="0" u="none" strike="noStrike" dirty="0">
                        <a:latin typeface="CordiaUPC" pitchFamily="34" charset="-34"/>
                        <a:cs typeface="CordiaUPC" pitchFamily="34" charset="-34"/>
                      </a:endParaRP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   Thai-Barrister-At-Law -The Thai Bar Association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7">
                  <a:txBody>
                    <a:bodyPr/>
                    <a:lstStyle/>
                    <a:p>
                      <a:pPr algn="ctr" fontAlgn="t"/>
                      <a:r>
                        <a:rPr lang="en-US" sz="900" b="0" i="0" u="none" strike="noStrike">
                          <a:latin typeface="CordiaUPC" pitchFamily="34" charset="-34"/>
                          <a:cs typeface="CordiaUPC" pitchFamily="34" charset="-34"/>
                        </a:rPr>
                        <a:t>- No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fontAlgn="t"/>
                      <a:r>
                        <a:rPr lang="en-US" sz="900" b="0" i="0" u="none" strike="noStrike">
                          <a:latin typeface="CordiaUPC" pitchFamily="34" charset="-34"/>
                          <a:cs typeface="CordiaUPC" pitchFamily="34" charset="-34"/>
                        </a:rPr>
                        <a:t>- No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2004 - 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dirty="0">
                          <a:latin typeface="CordiaUPC" pitchFamily="34" charset="-34"/>
                          <a:cs typeface="CordiaUPC" pitchFamily="34" charset="-34"/>
                        </a:rPr>
                        <a:t>Director and the Chairman of Audit Committee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77417">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Director and the Chairman of Audit Committee</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MBA</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Krungthai Car Rent and Lease Public Company Limited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41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dirty="0">
                          <a:latin typeface="CordiaUPC" pitchFamily="34" charset="-34"/>
                          <a:cs typeface="CordiaUPC" pitchFamily="34" charset="-34"/>
                        </a:rPr>
                        <a:t>Business Administration </a:t>
                      </a:r>
                      <a:r>
                        <a:rPr lang="en-US" sz="900" b="0" i="0" u="none" strike="noStrike" dirty="0" err="1">
                          <a:latin typeface="CordiaUPC" pitchFamily="34" charset="-34"/>
                          <a:cs typeface="CordiaUPC" pitchFamily="34" charset="-34"/>
                        </a:rPr>
                        <a:t>Thammasat</a:t>
                      </a:r>
                      <a:r>
                        <a:rPr lang="en-US" sz="900" b="0" i="0" u="none" strike="noStrike" dirty="0">
                          <a:latin typeface="CordiaUPC" pitchFamily="34" charset="-34"/>
                          <a:cs typeface="CordiaUPC" pitchFamily="34" charset="-34"/>
                        </a:rPr>
                        <a:t> University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1997 - 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Executive Partner</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41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BBA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Prospect Consulting Company Limited (Auditing and Finance Advisory)</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1457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Business Administration Ramkhamhaeng University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2001 - 2002</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dirty="0">
                          <a:latin typeface="CordiaUPC" pitchFamily="34" charset="-34"/>
                          <a:cs typeface="CordiaUPC" pitchFamily="34" charset="-34"/>
                        </a:rPr>
                        <a:t>Subcommittee of Financial Advisory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1457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Faculty of Law Ramkhamhaeng University</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Forest Industry Organization</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41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a:txBody>
                    <a:bodyPr/>
                    <a:lstStyle/>
                    <a:p>
                      <a:pPr algn="l" fontAlgn="t"/>
                      <a:r>
                        <a:rPr lang="nl-NL" sz="900" b="0" i="0" u="none" strike="noStrike" dirty="0">
                          <a:latin typeface="CordiaUPC" pitchFamily="34" charset="-34"/>
                          <a:cs typeface="CordiaUPC" pitchFamily="34" charset="-34"/>
                        </a:rPr>
                        <a:t>-   DAP 24, DCP 81, </a:t>
                      </a:r>
                      <a:endParaRPr lang="nl-NL" sz="900" b="0" i="0" u="none" strike="noStrike" dirty="0" smtClean="0">
                        <a:latin typeface="CordiaUPC" pitchFamily="34" charset="-34"/>
                        <a:cs typeface="CordiaUPC" pitchFamily="34" charset="-34"/>
                      </a:endParaRPr>
                    </a:p>
                    <a:p>
                      <a:pPr algn="l" fontAlgn="t"/>
                      <a:r>
                        <a:rPr lang="nl-NL" sz="900" b="0" i="0" u="none" strike="noStrike" dirty="0" smtClean="0">
                          <a:latin typeface="CordiaUPC" pitchFamily="34" charset="-34"/>
                          <a:cs typeface="CordiaUPC" pitchFamily="34" charset="-34"/>
                        </a:rPr>
                        <a:t>ACP </a:t>
                      </a:r>
                      <a:r>
                        <a:rPr lang="nl-NL" sz="900" b="0" i="0" u="none" strike="noStrike" dirty="0">
                          <a:latin typeface="CordiaUPC" pitchFamily="34" charset="-34"/>
                          <a:cs typeface="CordiaUPC" pitchFamily="34" charset="-34"/>
                        </a:rPr>
                        <a:t>12</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40257">
                <a:tc rowSpan="10">
                  <a:txBody>
                    <a:bodyPr/>
                    <a:lstStyle/>
                    <a:p>
                      <a:pPr algn="l" fontAlgn="t"/>
                      <a:r>
                        <a:rPr lang="en-US" sz="900" b="1" i="0" u="none" strike="noStrike" dirty="0" smtClean="0">
                          <a:latin typeface="CordiaUPC" pitchFamily="34" charset="-34"/>
                          <a:cs typeface="CordiaUPC" pitchFamily="34" charset="-34"/>
                        </a:rPr>
                        <a:t>5</a:t>
                      </a:r>
                      <a:endParaRPr lang="th-TH" sz="900" b="1" i="0" u="none" strike="noStrike" dirty="0">
                        <a:latin typeface="CordiaUPC" pitchFamily="34" charset="-34"/>
                        <a:cs typeface="CordiaUPC" pitchFamily="34" charset="-34"/>
                      </a:endParaRPr>
                    </a:p>
                  </a:txBody>
                  <a:tcPr marL="3097" marR="3097" marT="3097"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latin typeface="CordiaUPC" pitchFamily="34" charset="-34"/>
                          <a:cs typeface="CordiaUPC" pitchFamily="34" charset="-34"/>
                        </a:rPr>
                        <a:t>Mrs. Supaporn Jittmittraparp</a:t>
                      </a:r>
                    </a:p>
                  </a:txBody>
                  <a:tcPr marL="3097" marR="3097" marT="3097"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0">
                  <a:txBody>
                    <a:bodyPr/>
                    <a:lstStyle/>
                    <a:p>
                      <a:pPr algn="ctr" fontAlgn="t"/>
                      <a:r>
                        <a:rPr lang="th-TH" sz="900" b="0" i="0" u="none" strike="noStrike" dirty="0" smtClean="0">
                          <a:latin typeface="CordiaUPC" pitchFamily="34" charset="-34"/>
                          <a:cs typeface="CordiaUPC" pitchFamily="34" charset="-34"/>
                        </a:rPr>
                        <a:t>51</a:t>
                      </a:r>
                      <a:endParaRPr lang="th-TH" sz="900" b="0" i="0" u="none" strike="noStrike" dirty="0">
                        <a:latin typeface="CordiaUPC" pitchFamily="34" charset="-34"/>
                        <a:cs typeface="CordiaUPC" pitchFamily="34" charset="-34"/>
                      </a:endParaRP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   MBA- Faculty of Law,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0">
                  <a:txBody>
                    <a:bodyPr/>
                    <a:lstStyle/>
                    <a:p>
                      <a:pPr algn="ctr" fontAlgn="t"/>
                      <a:r>
                        <a:rPr lang="en-US" sz="900" b="0" i="0" u="none" strike="noStrike">
                          <a:latin typeface="CordiaUPC" pitchFamily="34" charset="-34"/>
                          <a:cs typeface="CordiaUPC" pitchFamily="34" charset="-34"/>
                        </a:rPr>
                        <a:t>- No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0">
                  <a:txBody>
                    <a:bodyPr/>
                    <a:lstStyle/>
                    <a:p>
                      <a:pPr algn="ctr" fontAlgn="t"/>
                      <a:r>
                        <a:rPr lang="en-US" sz="900" b="0" i="0" u="none" strike="noStrike">
                          <a:latin typeface="CordiaUPC" pitchFamily="34" charset="-34"/>
                          <a:cs typeface="CordiaUPC" pitchFamily="34" charset="-34"/>
                        </a:rPr>
                        <a:t>- No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2004 - 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a:latin typeface="CordiaUPC" pitchFamily="34" charset="-34"/>
                          <a:cs typeface="CordiaUPC" pitchFamily="34" charset="-34"/>
                        </a:rPr>
                        <a:t>Director and Audit Committee member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77417">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Director and Audit Committee member</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Villanova University , United States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Krungthai Car Rent and Lease Public Company Limited</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DAP 23, DCP 160</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2002 - 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Managing Director</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417">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Smart Home System Company Limited   (Electronic System and Securities Consulting)</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2002 - 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Managing Director</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41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Pacific Challenge Holding Company Limited (Investment in other companies)</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2002 - Present</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Managing Director</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Innovative Technology System Company Limited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417">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(Production, Design.  Creation and distribution the Innovation)</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57">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th-TH" sz="900" b="0" i="0" u="none" strike="noStrike" dirty="0">
                          <a:latin typeface="CordiaUPC" pitchFamily="34" charset="-34"/>
                          <a:cs typeface="CordiaUPC" pitchFamily="34" charset="-34"/>
                        </a:rPr>
                        <a:t> </a:t>
                      </a:r>
                    </a:p>
                  </a:txBody>
                  <a:tcPr marL="3097" marR="3097" marT="30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22" name="สี่เหลี่ยมผืนผ้า 21"/>
          <p:cNvSpPr/>
          <p:nvPr/>
        </p:nvSpPr>
        <p:spPr>
          <a:xfrm>
            <a:off x="285753" y="360457"/>
            <a:ext cx="5966094" cy="338554"/>
          </a:xfrm>
          <a:prstGeom prst="rect">
            <a:avLst/>
          </a:prstGeom>
        </p:spPr>
        <p:txBody>
          <a:bodyPr wrap="square">
            <a:spAutoFit/>
          </a:bodyPr>
          <a:lstStyle/>
          <a:p>
            <a:pPr marL="342900" lvl="0" indent="-342900"/>
            <a:r>
              <a:rPr lang="en-US" sz="1600" b="1" dirty="0" smtClean="0">
                <a:latin typeface="BrowalliaUPC" pitchFamily="34" charset="-34"/>
              </a:rPr>
              <a:t>Directors and Executives’ Profile </a:t>
            </a:r>
            <a:endParaRPr lang="th-TH" sz="1600" b="1" dirty="0" smtClean="0">
              <a:latin typeface="BrowalliaUPC" pitchFamily="34" charset="-34"/>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2919" y="640390"/>
            <a:ext cx="2406761" cy="4431983"/>
          </a:xfrm>
          <a:prstGeom prst="rect">
            <a:avLst/>
          </a:prstGeom>
          <a:noFill/>
        </p:spPr>
        <p:txBody>
          <a:bodyPr wrap="square" rtlCol="0">
            <a:spAutoFit/>
          </a:bodyPr>
          <a:lstStyle/>
          <a:p>
            <a:pPr algn="thaiDist"/>
            <a:r>
              <a:rPr lang="th-TH" sz="1600" b="1" dirty="0">
                <a:solidFill>
                  <a:srgbClr val="0070C0"/>
                </a:solidFill>
                <a:latin typeface="CordiaUPC" pitchFamily="34" charset="-34"/>
              </a:rPr>
              <a:t> </a:t>
            </a:r>
            <a:r>
              <a:rPr lang="en-US" sz="1600" b="1" dirty="0">
                <a:latin typeface="CordiaUPC" pitchFamily="34" charset="-34"/>
              </a:rPr>
              <a:t>Vision &amp; Corporate Policy</a:t>
            </a:r>
          </a:p>
          <a:p>
            <a:pPr algn="thaiDist"/>
            <a:endParaRPr lang="en-US" sz="1400" dirty="0"/>
          </a:p>
          <a:p>
            <a:pPr algn="thaiDist"/>
            <a:r>
              <a:rPr lang="th-TH" sz="1400" b="1" dirty="0"/>
              <a:t> </a:t>
            </a:r>
            <a:endParaRPr lang="th-TH" sz="1400" dirty="0" smtClean="0"/>
          </a:p>
          <a:p>
            <a:pPr algn="thaiDist"/>
            <a:r>
              <a:rPr lang="en-US" sz="1400" b="1" i="1" dirty="0" smtClean="0">
                <a:solidFill>
                  <a:srgbClr val="0070C0"/>
                </a:solidFill>
              </a:rPr>
              <a:t>EXCELLENCE </a:t>
            </a:r>
            <a:r>
              <a:rPr lang="en-US" sz="1400" b="1" i="1" dirty="0">
                <a:solidFill>
                  <a:srgbClr val="0070C0"/>
                </a:solidFill>
              </a:rPr>
              <a:t>SERVICE</a:t>
            </a:r>
            <a:endParaRPr lang="th-TH" sz="1400" b="1" i="1" dirty="0">
              <a:solidFill>
                <a:srgbClr val="0070C0"/>
              </a:solidFill>
            </a:endParaRPr>
          </a:p>
          <a:p>
            <a:r>
              <a:rPr lang="en-US" sz="1400" dirty="0">
                <a:latin typeface="CordiaUPC" pitchFamily="34" charset="-34"/>
              </a:rPr>
              <a:t>Vision &amp; Corporate Policy</a:t>
            </a:r>
          </a:p>
          <a:p>
            <a:pPr algn="just"/>
            <a:endParaRPr lang="en-US" sz="1400" dirty="0">
              <a:latin typeface="CordiaUPC" pitchFamily="34" charset="-34"/>
            </a:endParaRPr>
          </a:p>
          <a:p>
            <a:pPr algn="just"/>
            <a:r>
              <a:rPr lang="en-US" sz="1400" dirty="0">
                <a:latin typeface="CordiaUPC" pitchFamily="34" charset="-34"/>
              </a:rPr>
              <a:t>“The Leading Car Rental company focusing on distinguished services, underlining the business growth in sustainability way, emphasizing on the business partners collaboration and customer-value creation philosophy, developing staff skills to progress and professional-liked while nourishing them the morality, community, social and environment responsibilities under the good corporate governance practices.” </a:t>
            </a:r>
          </a:p>
          <a:p>
            <a:pPr algn="thaiDist"/>
            <a:r>
              <a:rPr lang="en-US" sz="1400" dirty="0"/>
              <a:t> </a:t>
            </a:r>
          </a:p>
          <a:p>
            <a:pPr algn="thaiDist"/>
            <a:endParaRPr lang="en-US" sz="1400" i="1" dirty="0">
              <a:latin typeface="Cordia New" pitchFamily="34" charset="-34"/>
            </a:endParaRPr>
          </a:p>
          <a:p>
            <a:pPr algn="thaiDist"/>
            <a:endParaRPr lang="en-US" sz="1400" i="1" dirty="0" smtClean="0">
              <a:latin typeface="Cordia New" pitchFamily="34" charset="-34"/>
            </a:endParaRPr>
          </a:p>
        </p:txBody>
      </p:sp>
      <p:pic>
        <p:nvPicPr>
          <p:cNvPr id="3" name="รูปภาพ 2" descr="KCAR WAY PPD.png"/>
          <p:cNvPicPr>
            <a:picLocks noChangeAspect="1"/>
          </p:cNvPicPr>
          <p:nvPr/>
        </p:nvPicPr>
        <p:blipFill>
          <a:blip r:embed="rId2"/>
          <a:stretch>
            <a:fillRect/>
          </a:stretch>
        </p:blipFill>
        <p:spPr>
          <a:xfrm>
            <a:off x="2371769" y="5169024"/>
            <a:ext cx="2071702" cy="1470239"/>
          </a:xfrm>
          <a:prstGeom prst="rect">
            <a:avLst/>
          </a:prstGeom>
          <a:noFill/>
          <a:ln>
            <a:noFill/>
          </a:ln>
        </p:spPr>
      </p:pic>
      <p:pic>
        <p:nvPicPr>
          <p:cNvPr id="5" name="รูปภาพ 4"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7" name="TextBox 6"/>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05</a:t>
            </a:r>
            <a:endParaRPr lang="th-TH" sz="1200" b="1" dirty="0">
              <a:solidFill>
                <a:srgbClr val="0070C0"/>
              </a:solidFill>
              <a:latin typeface="Cordia New" pitchFamily="34" charset="-34"/>
              <a:cs typeface="Cordia New" pitchFamily="34" charset="-34"/>
            </a:endParaRPr>
          </a:p>
        </p:txBody>
      </p:sp>
      <p:sp>
        <p:nvSpPr>
          <p:cNvPr id="10" name="Rectangle 9"/>
          <p:cNvSpPr/>
          <p:nvPr/>
        </p:nvSpPr>
        <p:spPr>
          <a:xfrm>
            <a:off x="606499" y="7113240"/>
            <a:ext cx="5832648" cy="1169551"/>
          </a:xfrm>
          <a:prstGeom prst="rect">
            <a:avLst/>
          </a:prstGeom>
        </p:spPr>
        <p:txBody>
          <a:bodyPr wrap="square">
            <a:spAutoFit/>
          </a:bodyPr>
          <a:lstStyle/>
          <a:p>
            <a:pPr lvl="0"/>
            <a:endParaRPr lang="en-US" sz="1400" dirty="0">
              <a:solidFill>
                <a:prstClr val="black"/>
              </a:solidFill>
              <a:latin typeface="Cordia New" pitchFamily="34" charset="-34"/>
            </a:endParaRPr>
          </a:p>
          <a:p>
            <a:pPr>
              <a:tabLst>
                <a:tab pos="1257300" algn="l"/>
              </a:tabLst>
            </a:pPr>
            <a:r>
              <a:rPr lang="ca-ES" sz="1400" b="1" dirty="0">
                <a:latin typeface="CordiaUPC" pitchFamily="34" charset="-34"/>
              </a:rPr>
              <a:t>Professionalism</a:t>
            </a:r>
            <a:r>
              <a:rPr lang="ca-ES" sz="1400" dirty="0">
                <a:latin typeface="CordiaUPC" pitchFamily="34" charset="-34"/>
              </a:rPr>
              <a:t>: proficiency and responsibility to ensure the </a:t>
            </a:r>
            <a:r>
              <a:rPr lang="ca-ES" sz="1400" dirty="0" smtClean="0">
                <a:latin typeface="CordiaUPC" pitchFamily="34" charset="-34"/>
              </a:rPr>
              <a:t>excellence </a:t>
            </a:r>
            <a:r>
              <a:rPr lang="ca-ES" sz="1400" dirty="0">
                <a:latin typeface="CordiaUPC" pitchFamily="34" charset="-34"/>
              </a:rPr>
              <a:t>of quality</a:t>
            </a:r>
            <a:endParaRPr lang="en-US" sz="1400" dirty="0">
              <a:latin typeface="CordiaUPC" pitchFamily="34" charset="-34"/>
            </a:endParaRPr>
          </a:p>
          <a:p>
            <a:pPr lvl="0">
              <a:tabLst>
                <a:tab pos="1257300" algn="l"/>
              </a:tabLst>
            </a:pPr>
            <a:r>
              <a:rPr lang="ca-ES" sz="1400" b="1" dirty="0" smtClean="0">
                <a:latin typeface="CordiaUPC" pitchFamily="34" charset="-34"/>
              </a:rPr>
              <a:t>Partnership</a:t>
            </a:r>
            <a:r>
              <a:rPr lang="ca-ES" sz="1400" dirty="0">
                <a:latin typeface="CordiaUPC" pitchFamily="34" charset="-34"/>
              </a:rPr>
              <a:t>: service and relationship which bring about customers' top </a:t>
            </a:r>
            <a:r>
              <a:rPr lang="ca-ES" sz="1400" dirty="0" smtClean="0">
                <a:latin typeface="CordiaUPC" pitchFamily="34" charset="-34"/>
              </a:rPr>
              <a:t>satisfaction</a:t>
            </a:r>
            <a:endParaRPr lang="en-US" sz="1400" dirty="0">
              <a:latin typeface="CordiaUPC" pitchFamily="34" charset="-34"/>
            </a:endParaRPr>
          </a:p>
          <a:p>
            <a:pPr lvl="0">
              <a:tabLst>
                <a:tab pos="1257300" algn="l"/>
              </a:tabLst>
            </a:pPr>
            <a:r>
              <a:rPr lang="ca-ES" sz="1400" b="1" dirty="0" smtClean="0">
                <a:latin typeface="CordiaUPC" pitchFamily="34" charset="-34"/>
              </a:rPr>
              <a:t>Dynamism</a:t>
            </a:r>
            <a:r>
              <a:rPr lang="ca-ES" sz="1400" dirty="0">
                <a:latin typeface="CordiaUPC" pitchFamily="34" charset="-34"/>
              </a:rPr>
              <a:t>: determination, dedication, and continual amelioration to secure </a:t>
            </a:r>
            <a:r>
              <a:rPr lang="ca-ES" sz="1400" dirty="0" smtClean="0">
                <a:latin typeface="CordiaUPC" pitchFamily="34" charset="-34"/>
              </a:rPr>
              <a:t>the </a:t>
            </a:r>
            <a:r>
              <a:rPr lang="ca-ES" sz="1400" dirty="0">
                <a:latin typeface="CordiaUPC" pitchFamily="34" charset="-34"/>
              </a:rPr>
              <a:t>standpoint of car rental business on a sustainable basis</a:t>
            </a:r>
            <a:endParaRPr lang="en-US" sz="1400" dirty="0">
              <a:latin typeface="CordiaUPC" pitchFamily="34" charset="-34"/>
            </a:endParaRPr>
          </a:p>
        </p:txBody>
      </p:sp>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680" y="1280592"/>
            <a:ext cx="3246477" cy="2164318"/>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67</a:t>
            </a:r>
            <a:endParaRPr lang="th-TH" sz="1200" b="1" dirty="0">
              <a:solidFill>
                <a:srgbClr val="0070C0"/>
              </a:solidFill>
              <a:latin typeface="Cordia New" pitchFamily="34" charset="-34"/>
              <a:cs typeface="Cordia New" pitchFamily="34" charset="-34"/>
            </a:endParaRPr>
          </a:p>
        </p:txBody>
      </p:sp>
      <p:pic>
        <p:nvPicPr>
          <p:cNvPr id="7"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68</a:t>
            </a:r>
            <a:endParaRPr lang="th-TH" sz="1200" b="1" dirty="0">
              <a:solidFill>
                <a:srgbClr val="0070C0"/>
              </a:solidFill>
              <a:latin typeface="Cordia New" pitchFamily="34" charset="-34"/>
              <a:cs typeface="Cordia New" pitchFamily="34" charset="-34"/>
            </a:endParaRPr>
          </a:p>
        </p:txBody>
      </p:sp>
      <p:sp>
        <p:nvSpPr>
          <p:cNvPr id="22" name="สี่เหลี่ยมผืนผ้า 21"/>
          <p:cNvSpPr/>
          <p:nvPr/>
        </p:nvSpPr>
        <p:spPr>
          <a:xfrm>
            <a:off x="343226" y="560512"/>
            <a:ext cx="5966094" cy="338554"/>
          </a:xfrm>
          <a:prstGeom prst="rect">
            <a:avLst/>
          </a:prstGeom>
        </p:spPr>
        <p:txBody>
          <a:bodyPr wrap="square">
            <a:spAutoFit/>
          </a:bodyPr>
          <a:lstStyle/>
          <a:p>
            <a:pPr marL="342900" lvl="0" indent="-342900"/>
            <a:r>
              <a:rPr lang="en-US" sz="1600" b="1" dirty="0" smtClean="0">
                <a:solidFill>
                  <a:srgbClr val="0070C0"/>
                </a:solidFill>
                <a:latin typeface="BrowalliaUPC" pitchFamily="34" charset="-34"/>
              </a:rPr>
              <a:t>Directors and Executives’ Profile </a:t>
            </a:r>
            <a:endParaRPr lang="th-TH" sz="1600" b="1" dirty="0" smtClean="0">
              <a:solidFill>
                <a:srgbClr val="0070C0"/>
              </a:solidFill>
              <a:latin typeface="BrowalliaUPC" pitchFamily="34" charset="-34"/>
            </a:endParaRPr>
          </a:p>
        </p:txBody>
      </p:sp>
      <p:graphicFrame>
        <p:nvGraphicFramePr>
          <p:cNvPr id="23" name="ตาราง 6"/>
          <p:cNvGraphicFramePr>
            <a:graphicFrameLocks noGrp="1"/>
          </p:cNvGraphicFramePr>
          <p:nvPr>
            <p:extLst>
              <p:ext uri="{D42A27DB-BD31-4B8C-83A1-F6EECF244321}">
                <p14:modId xmlns:p14="http://schemas.microsoft.com/office/powerpoint/2010/main" val="2283024186"/>
              </p:ext>
            </p:extLst>
          </p:nvPr>
        </p:nvGraphicFramePr>
        <p:xfrm>
          <a:off x="404665" y="1072460"/>
          <a:ext cx="6000793" cy="6375898"/>
        </p:xfrm>
        <a:graphic>
          <a:graphicData uri="http://schemas.openxmlformats.org/drawingml/2006/table">
            <a:tbl>
              <a:tblPr/>
              <a:tblGrid>
                <a:gridCol w="146361"/>
                <a:gridCol w="1390428"/>
                <a:gridCol w="439082"/>
                <a:gridCol w="1024526"/>
                <a:gridCol w="292722"/>
                <a:gridCol w="512263"/>
                <a:gridCol w="552336"/>
                <a:gridCol w="1643075"/>
              </a:tblGrid>
              <a:tr h="140245">
                <a:tc gridSpan="2">
                  <a:txBody>
                    <a:bodyPr/>
                    <a:lstStyle/>
                    <a:p>
                      <a:pPr algn="ctr" fontAlgn="t"/>
                      <a:r>
                        <a:rPr lang="en-US" sz="900" b="1" i="0" u="none" strike="noStrike" dirty="0">
                          <a:solidFill>
                            <a:schemeClr val="tx1"/>
                          </a:solidFill>
                          <a:latin typeface="CordiaUPC" pitchFamily="34" charset="-34"/>
                          <a:cs typeface="CordiaUPC" pitchFamily="34" charset="-34"/>
                        </a:rPr>
                        <a:t>Name</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th-TH"/>
                    </a:p>
                  </a:txBody>
                  <a:tcPr/>
                </a:tc>
                <a:tc>
                  <a:txBody>
                    <a:bodyPr/>
                    <a:lstStyle/>
                    <a:p>
                      <a:pPr algn="ctr" fontAlgn="t"/>
                      <a:r>
                        <a:rPr lang="en-US" sz="900" b="1" i="0" u="none" strike="noStrike">
                          <a:solidFill>
                            <a:schemeClr val="tx1"/>
                          </a:solidFill>
                          <a:latin typeface="CordiaUPC" pitchFamily="34" charset="-34"/>
                          <a:cs typeface="CordiaUPC" pitchFamily="34" charset="-34"/>
                        </a:rPr>
                        <a:t>Age</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5">
                  <a:txBody>
                    <a:bodyPr/>
                    <a:lstStyle/>
                    <a:p>
                      <a:pPr algn="ctr" fontAlgn="t"/>
                      <a:r>
                        <a:rPr lang="en-US" sz="900" b="1" i="0" u="none" strike="noStrike">
                          <a:solidFill>
                            <a:schemeClr val="tx1"/>
                          </a:solidFill>
                          <a:latin typeface="CordiaUPC" pitchFamily="34" charset="-34"/>
                          <a:cs typeface="CordiaUPC" pitchFamily="34" charset="-34"/>
                        </a:rPr>
                        <a:t>Education /List of Management Committee trained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ctr" fontAlgn="t"/>
                      <a:r>
                        <a:rPr lang="en-US" sz="900" b="1" i="0" u="none" strike="noStrike">
                          <a:solidFill>
                            <a:schemeClr val="tx1"/>
                          </a:solidFill>
                          <a:latin typeface="CordiaUPC" pitchFamily="34" charset="-34"/>
                          <a:cs typeface="CordiaUPC" pitchFamily="34" charset="-34"/>
                        </a:rPr>
                        <a:t>Holding Shares Proportion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5">
                  <a:txBody>
                    <a:bodyPr/>
                    <a:lstStyle/>
                    <a:p>
                      <a:pPr algn="ctr" fontAlgn="t"/>
                      <a:r>
                        <a:rPr lang="en-US" sz="900" b="1" i="0" u="none" strike="noStrike">
                          <a:solidFill>
                            <a:schemeClr val="tx1"/>
                          </a:solidFill>
                          <a:latin typeface="CordiaUPC" pitchFamily="34" charset="-34"/>
                          <a:cs typeface="CordiaUPC" pitchFamily="34" charset="-34"/>
                        </a:rPr>
                        <a:t>Family Relation during Executives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gridSpan="2">
                  <a:txBody>
                    <a:bodyPr/>
                    <a:lstStyle/>
                    <a:p>
                      <a:pPr algn="ctr" fontAlgn="t"/>
                      <a:r>
                        <a:rPr lang="en-US" sz="900" b="1" i="0" u="none" strike="noStrike">
                          <a:solidFill>
                            <a:schemeClr val="tx1"/>
                          </a:solidFill>
                          <a:latin typeface="CordiaUPC" pitchFamily="34" charset="-34"/>
                          <a:cs typeface="CordiaUPC" pitchFamily="34" charset="-34"/>
                        </a:rPr>
                        <a:t>5 years previous working experience</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hMerge="1">
                  <a:txBody>
                    <a:bodyPr/>
                    <a:lstStyle/>
                    <a:p>
                      <a:endParaRPr lang="th-TH"/>
                    </a:p>
                  </a:txBody>
                  <a:tcPr/>
                </a:tc>
              </a:tr>
              <a:tr h="140245">
                <a:tc gridSpan="2">
                  <a:txBody>
                    <a:bodyPr/>
                    <a:lstStyle/>
                    <a:p>
                      <a:pPr algn="ctr" fontAlgn="t"/>
                      <a:r>
                        <a:rPr lang="en-US" sz="900" b="1" i="0" u="none" strike="noStrike" dirty="0">
                          <a:solidFill>
                            <a:schemeClr val="tx1"/>
                          </a:solidFill>
                          <a:latin typeface="CordiaUPC" pitchFamily="34" charset="-34"/>
                          <a:cs typeface="CordiaUPC" pitchFamily="34" charset="-34"/>
                        </a:rPr>
                        <a:t>Position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th-TH"/>
                    </a:p>
                  </a:txBody>
                  <a:tcPr/>
                </a:tc>
                <a:tc>
                  <a:txBody>
                    <a:bodyPr/>
                    <a:lstStyle/>
                    <a:p>
                      <a:pPr algn="ctr" fontAlgn="t"/>
                      <a:r>
                        <a:rPr lang="en-US" sz="900" b="1" i="0" u="none" strike="noStrike">
                          <a:solidFill>
                            <a:schemeClr val="tx1"/>
                          </a:solidFill>
                          <a:latin typeface="CordiaUPC" pitchFamily="34" charset="-34"/>
                          <a:cs typeface="CordiaUPC" pitchFamily="34" charset="-34"/>
                        </a:rPr>
                        <a:t>(Year)</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th-TH"/>
                    </a:p>
                  </a:txBody>
                  <a:tcPr/>
                </a:tc>
                <a:tc vMerge="1">
                  <a:txBody>
                    <a:bodyPr/>
                    <a:lstStyle/>
                    <a:p>
                      <a:endParaRPr lang="th-TH"/>
                    </a:p>
                  </a:txBody>
                  <a:tcPr/>
                </a:tc>
                <a:tc vMerge="1">
                  <a:txBody>
                    <a:bodyPr/>
                    <a:lstStyle/>
                    <a:p>
                      <a:endParaRPr lang="th-TH"/>
                    </a:p>
                  </a:txBody>
                  <a:tcPr/>
                </a:tc>
                <a:tc gridSpan="2" vMerge="1">
                  <a:txBody>
                    <a:bodyPr/>
                    <a:lstStyle/>
                    <a:p>
                      <a:endParaRPr lang="th-TH"/>
                    </a:p>
                  </a:txBody>
                  <a:tcPr/>
                </a:tc>
                <a:tc hMerge="1" vMerge="1">
                  <a:txBody>
                    <a:bodyPr/>
                    <a:lstStyle/>
                    <a:p>
                      <a:endParaRPr lang="th-TH"/>
                    </a:p>
                  </a:txBody>
                  <a:tcPr/>
                </a:tc>
              </a:tr>
              <a:tr h="140245">
                <a:tc gridSpan="2">
                  <a:txBody>
                    <a:bodyPr/>
                    <a:lstStyle/>
                    <a:p>
                      <a:pPr algn="ctr" fontAlgn="t"/>
                      <a:r>
                        <a:rPr lang="en-US" sz="900" b="1" i="0" u="none" strike="noStrike">
                          <a:solidFill>
                            <a:schemeClr val="tx1"/>
                          </a:solidFill>
                          <a:latin typeface="CordiaUPC" pitchFamily="34" charset="-34"/>
                          <a:cs typeface="CordiaUPC" pitchFamily="34" charset="-34"/>
                        </a:rPr>
                        <a:t>Identification Number</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th-TH"/>
                    </a:p>
                  </a:txBody>
                  <a:tcPr/>
                </a:tc>
                <a:tc>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th-TH"/>
                    </a:p>
                  </a:txBody>
                  <a:tcPr/>
                </a:tc>
                <a:tc vMerge="1">
                  <a:txBody>
                    <a:bodyPr/>
                    <a:lstStyle/>
                    <a:p>
                      <a:endParaRPr lang="th-TH"/>
                    </a:p>
                  </a:txBody>
                  <a:tcPr/>
                </a:tc>
                <a:tc vMerge="1">
                  <a:txBody>
                    <a:bodyPr/>
                    <a:lstStyle/>
                    <a:p>
                      <a:endParaRPr lang="th-TH"/>
                    </a:p>
                  </a:txBody>
                  <a:tcPr/>
                </a:tc>
                <a:tc gridSpan="2" vMerge="1">
                  <a:txBody>
                    <a:bodyPr/>
                    <a:lstStyle/>
                    <a:p>
                      <a:endParaRPr lang="th-TH"/>
                    </a:p>
                  </a:txBody>
                  <a:tcPr/>
                </a:tc>
                <a:tc hMerge="1" vMerge="1">
                  <a:txBody>
                    <a:bodyPr/>
                    <a:lstStyle/>
                    <a:p>
                      <a:endParaRPr lang="th-TH"/>
                    </a:p>
                  </a:txBody>
                  <a:tcPr/>
                </a:tc>
              </a:tr>
              <a:tr h="150765">
                <a:tc rowSpan="2">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rowSpan="2">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rowSpan="2">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th-TH"/>
                    </a:p>
                  </a:txBody>
                  <a:tcPr/>
                </a:tc>
                <a:tc vMerge="1">
                  <a:txBody>
                    <a:bodyPr/>
                    <a:lstStyle/>
                    <a:p>
                      <a:endParaRPr lang="th-TH"/>
                    </a:p>
                  </a:txBody>
                  <a:tcPr/>
                </a:tc>
                <a:tc vMerge="1">
                  <a:txBody>
                    <a:bodyPr/>
                    <a:lstStyle/>
                    <a:p>
                      <a:endParaRPr lang="th-TH"/>
                    </a:p>
                  </a:txBody>
                  <a:tcPr/>
                </a:tc>
                <a:tc gridSpan="2" vMerge="1">
                  <a:txBody>
                    <a:bodyPr/>
                    <a:lstStyle/>
                    <a:p>
                      <a:endParaRPr lang="th-TH"/>
                    </a:p>
                  </a:txBody>
                  <a:tcPr/>
                </a:tc>
                <a:tc hMerge="1" vMerge="1">
                  <a:txBody>
                    <a:bodyPr/>
                    <a:lstStyle/>
                    <a:p>
                      <a:endParaRPr lang="th-TH"/>
                    </a:p>
                  </a:txBody>
                  <a:tcPr/>
                </a:tc>
              </a:tr>
              <a:tr h="214314">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ctr" fontAlgn="t"/>
                      <a:r>
                        <a:rPr lang="th-TH" sz="900" b="1" i="0" u="none" strike="noStrike" dirty="0">
                          <a:solidFill>
                            <a:schemeClr val="tx1"/>
                          </a:solidFill>
                          <a:latin typeface="CordiaUPC" pitchFamily="34" charset="-34"/>
                          <a:cs typeface="CordiaUPC" pitchFamily="34" charset="-34"/>
                        </a:rPr>
                        <a:t>(%)</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th-TH"/>
                    </a:p>
                  </a:txBody>
                  <a:tcPr/>
                </a:tc>
                <a:tc>
                  <a:txBody>
                    <a:bodyPr/>
                    <a:lstStyle/>
                    <a:p>
                      <a:pPr algn="ctr" fontAlgn="t"/>
                      <a:r>
                        <a:rPr lang="en-US" sz="900" b="1" i="0" u="none" strike="noStrike" dirty="0">
                          <a:solidFill>
                            <a:schemeClr val="tx1"/>
                          </a:solidFill>
                          <a:latin typeface="CordiaUPC" pitchFamily="34" charset="-34"/>
                          <a:cs typeface="CordiaUPC" pitchFamily="34" charset="-34"/>
                        </a:rPr>
                        <a:t>Period</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900" b="1" i="0" u="none" strike="noStrike" dirty="0">
                          <a:solidFill>
                            <a:schemeClr val="tx1"/>
                          </a:solidFill>
                          <a:latin typeface="CordiaUPC" pitchFamily="34" charset="-34"/>
                          <a:cs typeface="CordiaUPC" pitchFamily="34" charset="-34"/>
                        </a:rPr>
                        <a:t>Position/Company</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42398">
                <a:tc rowSpan="6">
                  <a:txBody>
                    <a:bodyPr/>
                    <a:lstStyle/>
                    <a:p>
                      <a:pPr algn="l" fontAlgn="t"/>
                      <a:r>
                        <a:rPr lang="en-US" sz="900" b="1" i="0" u="none" strike="noStrike" dirty="0" smtClean="0">
                          <a:latin typeface="CordiaUPC" pitchFamily="34" charset="-34"/>
                          <a:cs typeface="CordiaUPC" pitchFamily="34" charset="-34"/>
                        </a:rPr>
                        <a:t>6</a:t>
                      </a:r>
                      <a:endParaRPr lang="th-TH" sz="900" b="1"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t"/>
                      <a:r>
                        <a:rPr lang="en-GB" sz="1000" kern="1200" dirty="0" err="1" smtClean="0">
                          <a:solidFill>
                            <a:schemeClr val="tx1"/>
                          </a:solidFill>
                          <a:effectLst/>
                          <a:latin typeface="+mn-lt"/>
                          <a:ea typeface="+mn-ea"/>
                          <a:cs typeface="+mn-cs"/>
                        </a:rPr>
                        <a:t>Assoc</a:t>
                      </a:r>
                      <a:r>
                        <a:rPr lang="en-GB" sz="1000" kern="1200" dirty="0" smtClean="0">
                          <a:solidFill>
                            <a:schemeClr val="tx1"/>
                          </a:solidFill>
                          <a:effectLst/>
                          <a:latin typeface="+mn-lt"/>
                          <a:ea typeface="+mn-ea"/>
                          <a:cs typeface="+mn-cs"/>
                        </a:rPr>
                        <a:t> Prof Dr </a:t>
                      </a:r>
                      <a:r>
                        <a:rPr lang="en-GB" sz="1000" kern="1200" dirty="0" err="1" smtClean="0">
                          <a:solidFill>
                            <a:schemeClr val="tx1"/>
                          </a:solidFill>
                          <a:effectLst/>
                          <a:latin typeface="+mn-lt"/>
                          <a:ea typeface="+mn-ea"/>
                          <a:cs typeface="+mn-cs"/>
                        </a:rPr>
                        <a:t>Pasu</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Decharin</a:t>
                      </a:r>
                      <a:r>
                        <a:rPr lang="en-GB" sz="1000" kern="1200" dirty="0" smtClean="0">
                          <a:solidFill>
                            <a:schemeClr val="tx1"/>
                          </a:solidFill>
                          <a:effectLst/>
                          <a:latin typeface="+mn-lt"/>
                          <a:ea typeface="+mn-ea"/>
                          <a:cs typeface="+mn-cs"/>
                        </a:rPr>
                        <a:t> </a:t>
                      </a:r>
                      <a:endParaRPr lang="en-US" sz="1000" b="1" i="0" u="none" strike="noStrike" dirty="0">
                        <a:latin typeface="CordiaUPC" pitchFamily="34" charset="-34"/>
                        <a:cs typeface="CordiaUPC" pitchFamily="34" charset="-34"/>
                      </a:endParaRPr>
                    </a:p>
                  </a:txBody>
                  <a:tcPr marL="3086" marR="3086" marT="308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6">
                  <a:txBody>
                    <a:bodyPr/>
                    <a:lstStyle/>
                    <a:p>
                      <a:pPr algn="ctr" fontAlgn="t"/>
                      <a:r>
                        <a:rPr lang="en-US" sz="900" b="0" i="0" u="none" strike="noStrike" dirty="0" smtClean="0">
                          <a:latin typeface="CordiaUPC" pitchFamily="34" charset="-34"/>
                          <a:cs typeface="CordiaUPC" pitchFamily="34" charset="-34"/>
                        </a:rPr>
                        <a:t>50</a:t>
                      </a:r>
                      <a:endParaRPr lang="th-TH"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t"/>
                      <a:r>
                        <a:rPr lang="en-US" sz="900" b="0" i="0" u="none" strike="noStrike" dirty="0">
                          <a:latin typeface="CordiaUPC" pitchFamily="34" charset="-34"/>
                          <a:cs typeface="CordiaUPC" pitchFamily="34" charset="-34"/>
                        </a:rPr>
                        <a:t>-   </a:t>
                      </a:r>
                      <a:r>
                        <a:rPr lang="en-US" sz="900" b="0" i="0" u="none" strike="noStrike" dirty="0" smtClean="0">
                          <a:latin typeface="CordiaUPC" pitchFamily="34" charset="-34"/>
                          <a:cs typeface="CordiaUPC" pitchFamily="34" charset="-34"/>
                        </a:rPr>
                        <a:t>PH.D. MANAGEMENT</a:t>
                      </a:r>
                      <a:r>
                        <a:rPr lang="en-US" sz="900" b="0" i="0" u="none" strike="noStrike" baseline="0" dirty="0" smtClean="0">
                          <a:latin typeface="CordiaUPC" pitchFamily="34" charset="-34"/>
                          <a:cs typeface="CordiaUPC" pitchFamily="34" charset="-34"/>
                        </a:rPr>
                        <a:t> OF TECHNOLOGY, SCHOOL OF </a:t>
                      </a:r>
                      <a:endParaRPr lang="en-US"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6">
                  <a:txBody>
                    <a:bodyPr/>
                    <a:lstStyle/>
                    <a:p>
                      <a:pPr algn="ctr" fontAlgn="t"/>
                      <a:r>
                        <a:rPr lang="en-US" sz="900" b="0" i="0" u="none" strike="noStrike">
                          <a:latin typeface="CordiaUPC" pitchFamily="34" charset="-34"/>
                          <a:cs typeface="CordiaUPC" pitchFamily="34" charset="-34"/>
                        </a:rPr>
                        <a:t>- No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fontAlgn="t"/>
                      <a:r>
                        <a:rPr lang="en-US" sz="900" b="0" i="0" u="none" strike="noStrike">
                          <a:latin typeface="CordiaUPC" pitchFamily="34" charset="-34"/>
                          <a:cs typeface="CordiaUPC" pitchFamily="34" charset="-34"/>
                        </a:rPr>
                        <a:t>- No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l" fontAlgn="t"/>
                      <a:r>
                        <a:rPr lang="en-US" sz="900" b="0" i="0" u="none" strike="noStrike" dirty="0" smtClean="0">
                          <a:latin typeface="CordiaUPC" pitchFamily="34" charset="-34"/>
                          <a:cs typeface="CordiaUPC" pitchFamily="34" charset="-34"/>
                        </a:rPr>
                        <a:t>Dec. 16- Present</a:t>
                      </a:r>
                    </a:p>
                    <a:p>
                      <a:pPr algn="l" fontAlgn="t"/>
                      <a:endParaRPr lang="en-US" sz="900" b="0" i="0" u="none" strike="noStrike" dirty="0" smtClean="0">
                        <a:latin typeface="CordiaUPC" pitchFamily="34" charset="-34"/>
                        <a:cs typeface="CordiaUPC" pitchFamily="34" charset="-34"/>
                      </a:endParaRPr>
                    </a:p>
                    <a:p>
                      <a:pPr algn="l" fontAlgn="t"/>
                      <a:r>
                        <a:rPr lang="en-US" sz="900" b="0" i="0" u="none" strike="noStrike" dirty="0" smtClean="0">
                          <a:latin typeface="CordiaUPC" pitchFamily="34" charset="-34"/>
                          <a:cs typeface="CordiaUPC" pitchFamily="34" charset="-34"/>
                        </a:rPr>
                        <a:t>2011-Present</a:t>
                      </a:r>
                    </a:p>
                    <a:p>
                      <a:pPr algn="l" fontAlgn="t"/>
                      <a:endParaRPr lang="en-US" sz="900" b="0" i="0" u="none" strike="noStrike" dirty="0" smtClean="0">
                        <a:latin typeface="CordiaUPC" pitchFamily="34" charset="-34"/>
                        <a:cs typeface="CordiaUPC" pitchFamily="34" charset="-34"/>
                      </a:endParaRPr>
                    </a:p>
                    <a:p>
                      <a:pPr algn="l" fontAlgn="t"/>
                      <a:r>
                        <a:rPr lang="en-US" sz="900" b="0" i="0" u="none" strike="noStrike" dirty="0" smtClean="0">
                          <a:latin typeface="CordiaUPC" pitchFamily="34" charset="-34"/>
                          <a:cs typeface="CordiaUPC" pitchFamily="34" charset="-34"/>
                        </a:rPr>
                        <a:t>2015-Present</a:t>
                      </a:r>
                    </a:p>
                    <a:p>
                      <a:pPr algn="l" fontAlgn="t"/>
                      <a:endParaRPr lang="en-US" sz="900" b="0" i="0" u="none" strike="noStrike" dirty="0" smtClean="0">
                        <a:latin typeface="CordiaUPC" pitchFamily="34" charset="-34"/>
                        <a:cs typeface="CordiaUPC" pitchFamily="34" charset="-34"/>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900" b="0" i="0" u="none" strike="noStrike" dirty="0" smtClean="0">
                          <a:latin typeface="CordiaUPC" pitchFamily="34" charset="-34"/>
                          <a:cs typeface="CordiaUPC" pitchFamily="34" charset="-34"/>
                        </a:rPr>
                        <a:t>2015-Present</a:t>
                      </a:r>
                    </a:p>
                    <a:p>
                      <a:pPr marL="0" marR="0" indent="0" algn="l" defTabSz="914400" rtl="0" eaLnBrk="1" fontAlgn="t" latinLnBrk="0" hangingPunct="1">
                        <a:lnSpc>
                          <a:spcPct val="100000"/>
                        </a:lnSpc>
                        <a:spcBef>
                          <a:spcPts val="0"/>
                        </a:spcBef>
                        <a:spcAft>
                          <a:spcPts val="0"/>
                        </a:spcAft>
                        <a:buClrTx/>
                        <a:buSzTx/>
                        <a:buFontTx/>
                        <a:buNone/>
                        <a:tabLst/>
                        <a:defRPr/>
                      </a:pPr>
                      <a:endParaRPr lang="en-US" sz="900" b="0" i="0" u="none" strike="noStrike" dirty="0" smtClean="0">
                        <a:latin typeface="CordiaUPC" pitchFamily="34" charset="-34"/>
                        <a:cs typeface="CordiaUPC" pitchFamily="34" charset="-34"/>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900" b="0" i="0" u="none" strike="noStrike" dirty="0" smtClean="0">
                          <a:latin typeface="CordiaUPC" pitchFamily="34" charset="-34"/>
                          <a:cs typeface="CordiaUPC" pitchFamily="34" charset="-34"/>
                        </a:rPr>
                        <a:t>2015-Present</a:t>
                      </a:r>
                    </a:p>
                    <a:p>
                      <a:pPr marL="0" marR="0" indent="0" algn="l" defTabSz="914400" rtl="0" eaLnBrk="1" fontAlgn="t" latinLnBrk="0" hangingPunct="1">
                        <a:lnSpc>
                          <a:spcPct val="100000"/>
                        </a:lnSpc>
                        <a:spcBef>
                          <a:spcPts val="0"/>
                        </a:spcBef>
                        <a:spcAft>
                          <a:spcPts val="0"/>
                        </a:spcAft>
                        <a:buClrTx/>
                        <a:buSzTx/>
                        <a:buFontTx/>
                        <a:buNone/>
                        <a:tabLst/>
                        <a:defRPr/>
                      </a:pPr>
                      <a:endParaRPr lang="en-US" sz="900" b="0" i="0" u="none" strike="noStrike" dirty="0" smtClean="0">
                        <a:latin typeface="CordiaUPC" pitchFamily="34" charset="-34"/>
                        <a:cs typeface="CordiaUPC" pitchFamily="34" charset="-34"/>
                      </a:endParaRPr>
                    </a:p>
                    <a:p>
                      <a:pPr marL="0" marR="0" indent="0" algn="l" defTabSz="914400" rtl="0" eaLnBrk="1" fontAlgn="t" latinLnBrk="0" hangingPunct="1">
                        <a:lnSpc>
                          <a:spcPct val="100000"/>
                        </a:lnSpc>
                        <a:spcBef>
                          <a:spcPts val="0"/>
                        </a:spcBef>
                        <a:spcAft>
                          <a:spcPts val="0"/>
                        </a:spcAft>
                        <a:buClrTx/>
                        <a:buSzTx/>
                        <a:buFontTx/>
                        <a:buNone/>
                        <a:tabLst/>
                        <a:defRPr/>
                      </a:pPr>
                      <a:endParaRPr lang="en-US" sz="900" b="0" i="0" u="none" strike="noStrike" dirty="0" smtClean="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dirty="0" smtClean="0">
                          <a:latin typeface="CordiaUPC" pitchFamily="34" charset="-34"/>
                          <a:cs typeface="CordiaUPC" pitchFamily="34" charset="-34"/>
                        </a:rPr>
                        <a:t> Audit </a:t>
                      </a:r>
                      <a:r>
                        <a:rPr lang="en-US" sz="900" b="0" i="0" u="none" strike="noStrike" dirty="0">
                          <a:latin typeface="CordiaUPC" pitchFamily="34" charset="-34"/>
                          <a:cs typeface="CordiaUPC" pitchFamily="34" charset="-34"/>
                        </a:rPr>
                        <a:t>Committee member</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35008">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rowSpan="2">
                  <a:txBody>
                    <a:bodyPr/>
                    <a:lstStyle/>
                    <a:p>
                      <a:pPr algn="l" fontAlgn="t"/>
                      <a:r>
                        <a:rPr lang="en-US" sz="900" b="0" i="0" u="none" strike="noStrike" dirty="0" smtClean="0">
                          <a:latin typeface="CordiaUPC" pitchFamily="34" charset="-34"/>
                          <a:cs typeface="CordiaUPC" pitchFamily="34" charset="-34"/>
                        </a:rPr>
                        <a:t> </a:t>
                      </a:r>
                      <a:r>
                        <a:rPr lang="en-US" sz="900" b="0" i="0" u="none" strike="noStrike" dirty="0" err="1" smtClean="0">
                          <a:latin typeface="CordiaUPC" pitchFamily="34" charset="-34"/>
                          <a:cs typeface="CordiaUPC" pitchFamily="34" charset="-34"/>
                        </a:rPr>
                        <a:t>Krungthai</a:t>
                      </a:r>
                      <a:r>
                        <a:rPr lang="en-US" sz="900" b="0" i="0" u="none" strike="noStrike" dirty="0" smtClean="0">
                          <a:latin typeface="CordiaUPC" pitchFamily="34" charset="-34"/>
                          <a:cs typeface="CordiaUPC" pitchFamily="34" charset="-34"/>
                        </a:rPr>
                        <a:t> </a:t>
                      </a:r>
                      <a:r>
                        <a:rPr lang="en-US" sz="900" b="0" i="0" u="none" strike="noStrike" dirty="0">
                          <a:latin typeface="CordiaUPC" pitchFamily="34" charset="-34"/>
                          <a:cs typeface="CordiaUPC" pitchFamily="34" charset="-34"/>
                        </a:rPr>
                        <a:t>Car Rent and Lease Public Company </a:t>
                      </a:r>
                      <a:r>
                        <a:rPr lang="en-US" sz="900" b="0" i="0" u="none" strike="noStrike" dirty="0" smtClean="0">
                          <a:latin typeface="CordiaUPC" pitchFamily="34" charset="-34"/>
                          <a:cs typeface="CordiaUPC" pitchFamily="34" charset="-34"/>
                        </a:rPr>
                        <a:t> Limited </a:t>
                      </a:r>
                      <a:r>
                        <a:rPr lang="en-US" sz="900" b="0" i="0" u="none" strike="noStrike" dirty="0">
                          <a:latin typeface="CordiaUPC" pitchFamily="34" charset="-34"/>
                          <a:cs typeface="CordiaUPC" pitchFamily="34" charset="-34"/>
                        </a:rPr>
                        <a:t>(Car Operating Leasing</a:t>
                      </a:r>
                      <a:r>
                        <a:rPr lang="en-US" sz="900" b="0" i="0" u="none" strike="noStrike" dirty="0" smtClean="0">
                          <a:latin typeface="CordiaUPC" pitchFamily="34" charset="-34"/>
                          <a:cs typeface="CordiaUPC" pitchFamily="34" charset="-34"/>
                        </a:rPr>
                        <a:t>)</a:t>
                      </a:r>
                    </a:p>
                    <a:p>
                      <a:pPr algn="l" fontAlgn="t"/>
                      <a:r>
                        <a:rPr lang="en-US" sz="900" b="0" i="0" u="none" strike="noStrike" dirty="0" smtClean="0">
                          <a:latin typeface="CordiaUPC" pitchFamily="34" charset="-34"/>
                          <a:cs typeface="CordiaUPC" pitchFamily="34" charset="-34"/>
                        </a:rPr>
                        <a:t> Dean of Faculty of Commerce and Accountancy</a:t>
                      </a:r>
                    </a:p>
                    <a:p>
                      <a:pPr algn="l" fontAlgn="t"/>
                      <a:r>
                        <a:rPr lang="en-US" sz="900" b="0" i="0" kern="1200" dirty="0" smtClean="0">
                          <a:solidFill>
                            <a:schemeClr val="tx1"/>
                          </a:solidFill>
                          <a:effectLst/>
                          <a:latin typeface="+mn-lt"/>
                          <a:ea typeface="+mn-ea"/>
                          <a:cs typeface="+mn-cs"/>
                        </a:rPr>
                        <a:t>  </a:t>
                      </a:r>
                      <a:r>
                        <a:rPr lang="en-GB" sz="900" kern="1200" dirty="0" err="1" smtClean="0">
                          <a:solidFill>
                            <a:schemeClr val="tx1"/>
                          </a:solidFill>
                          <a:effectLst/>
                          <a:latin typeface="+mn-lt"/>
                          <a:ea typeface="+mn-ea"/>
                          <a:cs typeface="+mn-cs"/>
                        </a:rPr>
                        <a:t>Chulalongkorn</a:t>
                      </a:r>
                      <a:r>
                        <a:rPr lang="en-GB" sz="900" kern="1200" dirty="0" smtClean="0">
                          <a:solidFill>
                            <a:schemeClr val="tx1"/>
                          </a:solidFill>
                          <a:effectLst/>
                          <a:latin typeface="+mn-lt"/>
                          <a:ea typeface="+mn-ea"/>
                          <a:cs typeface="+mn-cs"/>
                        </a:rPr>
                        <a:t> University</a:t>
                      </a:r>
                      <a:endParaRPr lang="en-US"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406">
                <a:tc vMerge="1">
                  <a:txBody>
                    <a:bodyPr/>
                    <a:lstStyle/>
                    <a:p>
                      <a:endParaRPr lang="th-TH"/>
                    </a:p>
                  </a:txBody>
                  <a:tcPr/>
                </a:tc>
                <a:tc>
                  <a:txBody>
                    <a:bodyPr/>
                    <a:lstStyle/>
                    <a:p>
                      <a:pPr algn="l" fontAlgn="t"/>
                      <a:r>
                        <a:rPr lang="en-US" sz="1000" b="0" i="0" u="none" strike="noStrike" dirty="0">
                          <a:latin typeface="CordiaUPC" pitchFamily="34" charset="-34"/>
                          <a:cs typeface="CordiaUPC" pitchFamily="34" charset="-34"/>
                        </a:rPr>
                        <a:t>Director and Audit Committee member</a:t>
                      </a:r>
                    </a:p>
                  </a:txBody>
                  <a:tcPr marL="3086" marR="3086" marT="308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dirty="0" smtClean="0">
                          <a:latin typeface="CordiaUPC" pitchFamily="34" charset="-34"/>
                          <a:cs typeface="CordiaUPC" pitchFamily="34" charset="-34"/>
                        </a:rPr>
                        <a:t>MANAGEMENT,</a:t>
                      </a:r>
                      <a:endParaRPr lang="en-US"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pPr algn="l" fontAlgn="t"/>
                      <a:endParaRPr lang="en-US" sz="900" b="0" i="0" u="none" strike="noStrike">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888435">
                <a:tc vMerge="1">
                  <a:txBody>
                    <a:bodyPr/>
                    <a:lstStyle/>
                    <a:p>
                      <a:endParaRPr lang="th-TH"/>
                    </a:p>
                  </a:txBody>
                  <a:tcPr/>
                </a:tc>
                <a:tc rowSpan="2">
                  <a:txBody>
                    <a:bodyPr/>
                    <a:lstStyle/>
                    <a:p>
                      <a:pPr algn="l" fontAlgn="t"/>
                      <a:r>
                        <a:rPr lang="th-TH" sz="900" b="0" i="0" u="none" strike="noStrike" dirty="0">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900" b="0" i="0" u="none" strike="noStrike" dirty="0">
                          <a:latin typeface="CordiaUPC" pitchFamily="34" charset="-34"/>
                          <a:cs typeface="CordiaUPC" pitchFamily="34" charset="-34"/>
                        </a:rPr>
                        <a:t>-  </a:t>
                      </a:r>
                      <a:r>
                        <a:rPr lang="en-US" sz="900" b="0" i="0" u="none" strike="noStrike" dirty="0" smtClean="0">
                          <a:latin typeface="CordiaUPC" pitchFamily="34" charset="-34"/>
                          <a:cs typeface="+mn-cs"/>
                        </a:rPr>
                        <a:t>(MBA)</a:t>
                      </a:r>
                      <a:r>
                        <a:rPr lang="en-US" sz="900" b="0" i="0" u="none" strike="noStrike" baseline="0" dirty="0" smtClean="0">
                          <a:latin typeface="CordiaUPC" pitchFamily="34" charset="-34"/>
                          <a:cs typeface="+mn-cs"/>
                        </a:rPr>
                        <a:t> </a:t>
                      </a:r>
                      <a:r>
                        <a:rPr lang="en-US" sz="900" b="0" i="0" u="none" strike="noStrike" dirty="0" smtClean="0">
                          <a:latin typeface="CordiaUPC" pitchFamily="34" charset="-34"/>
                          <a:cs typeface="+mn-cs"/>
                        </a:rPr>
                        <a:t>University, Of</a:t>
                      </a:r>
                      <a:r>
                        <a:rPr lang="en-US" sz="900" b="0" i="0" u="none" strike="noStrike" baseline="0" dirty="0" smtClean="0">
                          <a:latin typeface="CordiaUPC" pitchFamily="34" charset="-34"/>
                          <a:cs typeface="+mn-cs"/>
                        </a:rPr>
                        <a:t> Colorado </a:t>
                      </a:r>
                      <a:r>
                        <a:rPr lang="en-US" sz="900" b="0" i="0" u="none" strike="noStrike" dirty="0" smtClean="0">
                          <a:latin typeface="CordiaUPC" pitchFamily="34" charset="-34"/>
                          <a:cs typeface="+mn-cs"/>
                        </a:rPr>
                        <a:t>,USA</a:t>
                      </a:r>
                    </a:p>
                    <a:p>
                      <a:pPr marL="171450" marR="0" indent="-171450" algn="l" defTabSz="914400" rtl="0" eaLnBrk="1" fontAlgn="t" latinLnBrk="0" hangingPunct="1">
                        <a:lnSpc>
                          <a:spcPct val="100000"/>
                        </a:lnSpc>
                        <a:spcBef>
                          <a:spcPts val="0"/>
                        </a:spcBef>
                        <a:spcAft>
                          <a:spcPts val="0"/>
                        </a:spcAft>
                        <a:buClrTx/>
                        <a:buSzTx/>
                        <a:buFontTx/>
                        <a:buChar char="-"/>
                        <a:tabLst/>
                        <a:defRPr/>
                      </a:pPr>
                      <a:r>
                        <a:rPr lang="en-US" sz="900" b="0" i="0" kern="1200" dirty="0" smtClean="0">
                          <a:solidFill>
                            <a:schemeClr val="tx1"/>
                          </a:solidFill>
                          <a:effectLst/>
                          <a:latin typeface="+mn-lt"/>
                          <a:ea typeface="+mn-ea"/>
                          <a:cs typeface="+mn-cs"/>
                        </a:rPr>
                        <a:t>(BBA) Faculty of Commerce and Accountancy</a:t>
                      </a:r>
                    </a:p>
                    <a:p>
                      <a:pPr marL="0" marR="0" indent="0" algn="l" defTabSz="914400" rtl="0" eaLnBrk="1" fontAlgn="t" latinLnBrk="0" hangingPunct="1">
                        <a:lnSpc>
                          <a:spcPct val="100000"/>
                        </a:lnSpc>
                        <a:spcBef>
                          <a:spcPts val="0"/>
                        </a:spcBef>
                        <a:spcAft>
                          <a:spcPts val="0"/>
                        </a:spcAft>
                        <a:buClrTx/>
                        <a:buSzTx/>
                        <a:buFontTx/>
                        <a:buNone/>
                        <a:tabLst/>
                        <a:defRPr/>
                      </a:pPr>
                      <a:r>
                        <a:rPr lang="en-US" sz="900" b="0" i="0" kern="1200" dirty="0" smtClean="0">
                          <a:solidFill>
                            <a:schemeClr val="tx1"/>
                          </a:solidFill>
                          <a:effectLst/>
                          <a:latin typeface="+mn-lt"/>
                          <a:ea typeface="+mn-ea"/>
                          <a:cs typeface="+mn-cs"/>
                        </a:rPr>
                        <a:t>    </a:t>
                      </a:r>
                      <a:r>
                        <a:rPr lang="en-GB" sz="900" kern="1200" dirty="0" err="1" smtClean="0">
                          <a:solidFill>
                            <a:schemeClr val="tx1"/>
                          </a:solidFill>
                          <a:effectLst/>
                          <a:latin typeface="+mn-lt"/>
                          <a:ea typeface="+mn-ea"/>
                          <a:cs typeface="+mn-cs"/>
                        </a:rPr>
                        <a:t>Chulalongkorn</a:t>
                      </a:r>
                      <a:r>
                        <a:rPr lang="en-GB" sz="900" kern="1200" dirty="0" smtClean="0">
                          <a:solidFill>
                            <a:schemeClr val="tx1"/>
                          </a:solidFill>
                          <a:effectLst/>
                          <a:latin typeface="+mn-lt"/>
                          <a:ea typeface="+mn-ea"/>
                          <a:cs typeface="+mn-cs"/>
                        </a:rPr>
                        <a:t> University</a:t>
                      </a:r>
                      <a:endParaRPr lang="en-US" sz="900" b="0" i="0" u="none" strike="noStrike" dirty="0" smtClean="0">
                        <a:latin typeface="CordiaUPC" pitchFamily="34" charset="-34"/>
                        <a:cs typeface="+mn-cs"/>
                      </a:endParaRPr>
                    </a:p>
                    <a:p>
                      <a:pPr marL="0" marR="0" indent="0" algn="l" defTabSz="914400" rtl="0" eaLnBrk="1" fontAlgn="t" latinLnBrk="0" hangingPunct="1">
                        <a:lnSpc>
                          <a:spcPct val="100000"/>
                        </a:lnSpc>
                        <a:spcBef>
                          <a:spcPts val="0"/>
                        </a:spcBef>
                        <a:spcAft>
                          <a:spcPts val="0"/>
                        </a:spcAft>
                        <a:buClrTx/>
                        <a:buSzTx/>
                        <a:buFontTx/>
                        <a:buNone/>
                        <a:tabLst/>
                        <a:defRPr/>
                      </a:pPr>
                      <a:endParaRPr lang="en-US" sz="900" b="0" i="0" u="none" strike="noStrike" baseline="0" dirty="0" smtClean="0">
                        <a:latin typeface="CordiaUPC" pitchFamily="34" charset="-34"/>
                        <a:cs typeface="CordiaUPC" pitchFamily="34" charset="-34"/>
                      </a:endParaRPr>
                    </a:p>
                    <a:p>
                      <a:pPr algn="l" fontAlgn="t"/>
                      <a:endParaRPr lang="en-US"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rowSpan="2">
                  <a:txBody>
                    <a:bodyPr/>
                    <a:lstStyle/>
                    <a:p>
                      <a:pPr algn="l" fontAlgn="t"/>
                      <a:r>
                        <a:rPr lang="th-TH" sz="900" b="0" i="0" u="none" strike="noStrike" dirty="0">
                          <a:latin typeface="CordiaUPC" pitchFamily="34" charset="-34"/>
                          <a:cs typeface="CordiaUPC" pitchFamily="34" charset="-34"/>
                        </a:rPr>
                        <a:t> </a:t>
                      </a:r>
                      <a:r>
                        <a:rPr lang="en-US" sz="900" b="0" i="0" u="none" strike="noStrike" dirty="0" smtClean="0">
                          <a:latin typeface="CordiaUPC" pitchFamily="34" charset="-34"/>
                          <a:cs typeface="CordiaUPC" pitchFamily="34" charset="-34"/>
                        </a:rPr>
                        <a:t> Director</a:t>
                      </a:r>
                    </a:p>
                    <a:p>
                      <a:pPr algn="l" fontAlgn="t"/>
                      <a:r>
                        <a:rPr lang="en-US" sz="900" b="0" i="0" u="none" strike="noStrike" dirty="0" smtClean="0">
                          <a:latin typeface="CordiaUPC" pitchFamily="34" charset="-34"/>
                          <a:cs typeface="CordiaUPC" pitchFamily="34" charset="-34"/>
                        </a:rPr>
                        <a:t> AACSB</a:t>
                      </a:r>
                      <a:r>
                        <a:rPr lang="en-US" sz="900" b="0" i="0" u="none" strike="noStrike" baseline="0" dirty="0" smtClean="0">
                          <a:latin typeface="CordiaUPC" pitchFamily="34" charset="-34"/>
                          <a:cs typeface="CordiaUPC" pitchFamily="34" charset="-34"/>
                        </a:rPr>
                        <a:t> International</a:t>
                      </a:r>
                    </a:p>
                    <a:p>
                      <a:pPr algn="l" fontAlgn="t"/>
                      <a:r>
                        <a:rPr lang="en-US" sz="900" b="0" i="0" u="none" strike="noStrike" dirty="0" smtClean="0">
                          <a:latin typeface="CordiaUPC" pitchFamily="34" charset="-34"/>
                          <a:cs typeface="CordiaUPC" pitchFamily="34" charset="-34"/>
                        </a:rPr>
                        <a:t> Director</a:t>
                      </a:r>
                    </a:p>
                    <a:p>
                      <a:pPr algn="l" fontAlgn="t"/>
                      <a:r>
                        <a:rPr lang="en-US" sz="900" b="0" i="0" u="none" strike="noStrike" dirty="0" smtClean="0">
                          <a:latin typeface="CordiaUPC" pitchFamily="34" charset="-34"/>
                          <a:cs typeface="CordiaUPC" pitchFamily="34" charset="-34"/>
                        </a:rPr>
                        <a:t> EPAS </a:t>
                      </a:r>
                      <a:r>
                        <a:rPr lang="en-US" sz="900" b="0" i="0" u="none" strike="noStrike" baseline="0" dirty="0" smtClean="0">
                          <a:latin typeface="CordiaUPC" pitchFamily="34" charset="-34"/>
                          <a:cs typeface="CordiaUPC" pitchFamily="34" charset="-34"/>
                        </a:rPr>
                        <a:t> Accreditation Board</a:t>
                      </a:r>
                      <a:endParaRPr lang="th-TH" sz="900" b="0" i="0" u="none" strike="noStrike" dirty="0" smtClean="0">
                        <a:latin typeface="CordiaUPC" pitchFamily="34" charset="-34"/>
                        <a:cs typeface="CordiaUPC" pitchFamily="34" charset="-34"/>
                      </a:endParaRPr>
                    </a:p>
                    <a:p>
                      <a:pPr algn="l" fontAlgn="t"/>
                      <a:r>
                        <a:rPr lang="en-US" sz="900" b="0" i="0" u="none" strike="noStrike" dirty="0" smtClean="0">
                          <a:latin typeface="CordiaUPC" pitchFamily="34" charset="-34"/>
                          <a:cs typeface="CordiaUPC" pitchFamily="34" charset="-34"/>
                        </a:rPr>
                        <a:t> Vice President and Executive Committee</a:t>
                      </a:r>
                    </a:p>
                    <a:p>
                      <a:pPr algn="l" fontAlgn="t"/>
                      <a:r>
                        <a:rPr lang="en-US" sz="900" b="0" i="0" u="none" strike="noStrike" dirty="0" smtClean="0">
                          <a:latin typeface="CordiaUPC" pitchFamily="34" charset="-34"/>
                          <a:cs typeface="CordiaUPC" pitchFamily="34" charset="-34"/>
                        </a:rPr>
                        <a:t> Association of Asia Pacific Business Schools</a:t>
                      </a:r>
                      <a:endParaRPr lang="th-TH" sz="900" b="0" i="0" u="none" strike="noStrike" dirty="0" smtClean="0">
                        <a:latin typeface="CordiaUPC" pitchFamily="34" charset="-34"/>
                        <a:cs typeface="CordiaUPC" pitchFamily="34" charset="-34"/>
                      </a:endParaRPr>
                    </a:p>
                    <a:p>
                      <a:pPr algn="l" fontAlgn="t"/>
                      <a:endParaRPr lang="th-TH"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0">
                <a:tc vMerge="1">
                  <a:txBody>
                    <a:bodyPr/>
                    <a:lstStyle/>
                    <a:p>
                      <a:endParaRPr lang="th-TH"/>
                    </a:p>
                  </a:txBody>
                  <a:tcPr/>
                </a:tc>
                <a:tc vMerge="1">
                  <a:txBody>
                    <a:bodyPr/>
                    <a:lstStyle/>
                    <a:p>
                      <a:endParaRPr lang="th-TH"/>
                    </a:p>
                  </a:txBody>
                  <a:tcPr/>
                </a:tc>
                <a:tc vMerge="1">
                  <a:txBody>
                    <a:bodyPr/>
                    <a:lstStyle/>
                    <a:p>
                      <a:endParaRPr lang="th-TH"/>
                    </a:p>
                  </a:txBody>
                  <a:tcPr/>
                </a:tc>
                <a:tc rowSpan="2">
                  <a:txBody>
                    <a:bodyPr/>
                    <a:lstStyle/>
                    <a:p>
                      <a:pPr algn="l" fontAlgn="t"/>
                      <a:endParaRPr lang="th-TH"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r>
              <a:tr h="47617">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pPr algn="l" fontAlgn="t"/>
                      <a:endParaRPr lang="th-TH" sz="900" b="0" i="0" u="none" strike="noStrike">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42139">
                <a:tc rowSpan="13">
                  <a:txBody>
                    <a:bodyPr/>
                    <a:lstStyle/>
                    <a:p>
                      <a:pPr algn="l" fontAlgn="t"/>
                      <a:r>
                        <a:rPr lang="en-US" sz="900" b="1" i="0" u="none" strike="noStrike" dirty="0" smtClean="0">
                          <a:latin typeface="CordiaUPC" pitchFamily="34" charset="-34"/>
                          <a:cs typeface="CordiaUPC" pitchFamily="34" charset="-34"/>
                        </a:rPr>
                        <a:t>7</a:t>
                      </a:r>
                      <a:endParaRPr lang="th-TH" sz="900" b="1"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t"/>
                      <a:r>
                        <a:rPr lang="en-US" sz="1000" b="1" i="0" u="none" strike="noStrike" dirty="0">
                          <a:latin typeface="CordiaUPC" pitchFamily="34" charset="-34"/>
                          <a:cs typeface="CordiaUPC" pitchFamily="34" charset="-34"/>
                        </a:rPr>
                        <a:t>Mr. Sakditouch </a:t>
                      </a:r>
                      <a:r>
                        <a:rPr lang="en-US" sz="1000" b="1" i="0" u="none" strike="noStrike" dirty="0" err="1">
                          <a:latin typeface="CordiaUPC" pitchFamily="34" charset="-34"/>
                          <a:cs typeface="CordiaUPC" pitchFamily="34" charset="-34"/>
                        </a:rPr>
                        <a:t>Chantarasereekul</a:t>
                      </a:r>
                      <a:r>
                        <a:rPr lang="en-US" sz="1000" b="1" i="0" u="none" strike="noStrike" dirty="0">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3">
                  <a:txBody>
                    <a:bodyPr/>
                    <a:lstStyle/>
                    <a:p>
                      <a:pPr algn="ctr" fontAlgn="t"/>
                      <a:r>
                        <a:rPr lang="en-US" sz="900" b="0" i="0" u="none" strike="noStrike" dirty="0" smtClean="0">
                          <a:latin typeface="CordiaUPC" pitchFamily="34" charset="-34"/>
                          <a:cs typeface="CordiaUPC" pitchFamily="34" charset="-34"/>
                        </a:rPr>
                        <a:t>45</a:t>
                      </a:r>
                      <a:endParaRPr lang="th-TH"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latin typeface="CordiaUPC" pitchFamily="34" charset="-34"/>
                          <a:cs typeface="CordiaUPC" pitchFamily="34" charset="-34"/>
                        </a:rPr>
                        <a:t>-MBA- Business Administration, Faculty of Finance,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3">
                  <a:txBody>
                    <a:bodyPr/>
                    <a:lstStyle/>
                    <a:p>
                      <a:pPr algn="ctr" fontAlgn="t"/>
                      <a:r>
                        <a:rPr lang="en-US" sz="900" b="0" i="0" u="none" strike="noStrike" dirty="0">
                          <a:latin typeface="CordiaUPC" pitchFamily="34" charset="-34"/>
                          <a:cs typeface="CordiaUPC" pitchFamily="34" charset="-34"/>
                        </a:rPr>
                        <a:t>- No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t"/>
                      <a:r>
                        <a:rPr lang="en-US" sz="800" b="0" i="0" u="none" strike="noStrike" dirty="0">
                          <a:latin typeface="CordiaUPC" pitchFamily="34" charset="-34"/>
                          <a:cs typeface="CordiaUPC" pitchFamily="34" charset="-34"/>
                        </a:rPr>
                        <a:t>Grandson of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fontAlgn="t"/>
                      <a:r>
                        <a:rPr lang="en-US" sz="900" b="0" i="0" u="none" strike="noStrike">
                          <a:latin typeface="CordiaUPC" pitchFamily="34" charset="-34"/>
                          <a:cs typeface="CordiaUPC" pitchFamily="34" charset="-34"/>
                        </a:rPr>
                        <a:t>2007-Present</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fontAlgn="t"/>
                      <a:r>
                        <a:rPr lang="en-US" sz="900" b="0" i="0" u="none" strike="noStrike">
                          <a:latin typeface="CordiaUPC" pitchFamily="34" charset="-34"/>
                          <a:cs typeface="CordiaUPC" pitchFamily="34" charset="-34"/>
                        </a:rPr>
                        <a:t>Assistant Senior Managing Director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72427">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l" fontAlgn="t"/>
                      <a:r>
                        <a:rPr lang="en-US" sz="800" b="0" i="0" u="none" strike="noStrike" dirty="0">
                          <a:latin typeface="CordiaUPC" pitchFamily="34" charset="-34"/>
                          <a:cs typeface="CordiaUPC" pitchFamily="34" charset="-34"/>
                        </a:rPr>
                        <a:t>Drexel University, </a:t>
                      </a:r>
                      <a:r>
                        <a:rPr lang="en-US" sz="800" b="0" i="0" u="none" strike="noStrike" dirty="0" err="1">
                          <a:latin typeface="CordiaUPC" pitchFamily="34" charset="-34"/>
                          <a:cs typeface="CordiaUPC" pitchFamily="34" charset="-34"/>
                        </a:rPr>
                        <a:t>Pennsylvania,USA</a:t>
                      </a:r>
                      <a:endParaRPr lang="en-US" sz="8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r>
              <a:tr h="180337">
                <a:tc vMerge="1">
                  <a:txBody>
                    <a:bodyPr/>
                    <a:lstStyle/>
                    <a:p>
                      <a:endParaRPr lang="th-TH"/>
                    </a:p>
                  </a:txBody>
                  <a:tcPr/>
                </a:tc>
                <a:tc rowSpan="4">
                  <a:txBody>
                    <a:bodyPr/>
                    <a:lstStyle/>
                    <a:p>
                      <a:pPr algn="l" fontAlgn="t"/>
                      <a:r>
                        <a:rPr lang="en-US" sz="1000" b="0" i="0" u="none" strike="noStrike" dirty="0">
                          <a:latin typeface="CordiaUPC" pitchFamily="34" charset="-34"/>
                          <a:cs typeface="CordiaUPC" pitchFamily="34" charset="-34"/>
                        </a:rPr>
                        <a:t>Senior Assistant Managing Director Business Support</a:t>
                      </a:r>
                    </a:p>
                  </a:txBody>
                  <a:tcPr marL="3086" marR="3086" marT="308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800" b="0" i="0" u="none" strike="noStrike" dirty="0">
                          <a:latin typeface="CordiaUPC" pitchFamily="34" charset="-34"/>
                          <a:cs typeface="CordiaUPC" pitchFamily="34" charset="-34"/>
                        </a:rPr>
                        <a:t>-  BBA- Business Administration,</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rowSpan="4">
                  <a:txBody>
                    <a:bodyPr/>
                    <a:lstStyle/>
                    <a:p>
                      <a:pPr algn="l" fontAlgn="t"/>
                      <a:r>
                        <a:rPr lang="en-US" sz="800" b="0" i="0" u="none" strike="noStrike" dirty="0">
                          <a:latin typeface="CordiaUPC" pitchFamily="34" charset="-34"/>
                          <a:cs typeface="CordiaUPC" pitchFamily="34" charset="-34"/>
                        </a:rPr>
                        <a:t>Mr. </a:t>
                      </a:r>
                      <a:r>
                        <a:rPr lang="en-US" sz="800" b="0" i="0" u="none" strike="noStrike" dirty="0" err="1">
                          <a:latin typeface="CordiaUPC" pitchFamily="34" charset="-34"/>
                          <a:cs typeface="CordiaUPC" pitchFamily="34" charset="-34"/>
                        </a:rPr>
                        <a:t>Paitoon</a:t>
                      </a:r>
                      <a:r>
                        <a:rPr lang="en-US" sz="800" b="0" i="0" u="none" strike="noStrike" dirty="0">
                          <a:latin typeface="CordiaUPC" pitchFamily="34" charset="-34"/>
                          <a:cs typeface="CordiaUPC" pitchFamily="34" charset="-34"/>
                        </a:rPr>
                        <a:t> </a:t>
                      </a:r>
                      <a:r>
                        <a:rPr lang="en-US" sz="800" b="0" i="0" u="none" strike="noStrike" dirty="0" err="1" smtClean="0">
                          <a:latin typeface="CordiaUPC" pitchFamily="34" charset="-34"/>
                          <a:cs typeface="CordiaUPC" pitchFamily="34" charset="-34"/>
                        </a:rPr>
                        <a:t>Chantaraseree</a:t>
                      </a:r>
                      <a:endParaRPr lang="en-US" sz="800" b="0" i="0" u="none" strike="noStrike" dirty="0" smtClean="0">
                        <a:latin typeface="CordiaUPC" pitchFamily="34" charset="-34"/>
                        <a:cs typeface="CordiaUPC" pitchFamily="34" charset="-34"/>
                      </a:endParaRPr>
                    </a:p>
                    <a:p>
                      <a:pPr algn="l" fontAlgn="t"/>
                      <a:r>
                        <a:rPr lang="en-US" sz="800" b="0" i="0" u="none" strike="noStrike" dirty="0" err="1" smtClean="0">
                          <a:latin typeface="CordiaUPC" pitchFamily="34" charset="-34"/>
                          <a:cs typeface="CordiaUPC" pitchFamily="34" charset="-34"/>
                        </a:rPr>
                        <a:t>kul</a:t>
                      </a:r>
                      <a:r>
                        <a:rPr lang="en-US" sz="800" b="0" i="0" u="none" strike="noStrike" dirty="0" smtClean="0">
                          <a:latin typeface="CordiaUPC" pitchFamily="34" charset="-34"/>
                          <a:cs typeface="CordiaUPC" pitchFamily="34" charset="-34"/>
                        </a:rPr>
                        <a:t> </a:t>
                      </a:r>
                      <a:endParaRPr lang="en-US" sz="8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4">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4">
                  <a:txBody>
                    <a:bodyPr/>
                    <a:lstStyle/>
                    <a:p>
                      <a:pPr algn="l" fontAlgn="t"/>
                      <a:r>
                        <a:rPr lang="en-US" sz="900" b="0" i="0" u="none" strike="noStrike">
                          <a:latin typeface="CordiaUPC" pitchFamily="34" charset="-34"/>
                          <a:cs typeface="CordiaUPC" pitchFamily="34" charset="-34"/>
                        </a:rPr>
                        <a:t>Krungthai Car Rent and Lease Public Company Limited</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72008">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l" fontAlgn="t"/>
                      <a:r>
                        <a:rPr lang="en-US" sz="800" b="0" i="0" u="none" strike="noStrike" dirty="0">
                          <a:latin typeface="CordiaUPC" pitchFamily="34" charset="-34"/>
                          <a:cs typeface="CordiaUPC" pitchFamily="34" charset="-34"/>
                        </a:rPr>
                        <a:t>   Faculty of Management</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r>
              <a:tr h="91019">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algn="l" fontAlgn="t"/>
                      <a:r>
                        <a:rPr lang="en-US" sz="800" b="0" i="0" u="none" strike="noStrike" dirty="0">
                          <a:latin typeface="CordiaUPC" pitchFamily="34" charset="-34"/>
                          <a:cs typeface="CordiaUPC" pitchFamily="34" charset="-34"/>
                        </a:rPr>
                        <a:t>   Assumption University</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r>
              <a:tr h="0">
                <a:tc vMerge="1">
                  <a:txBody>
                    <a:bodyPr/>
                    <a:lstStyle/>
                    <a:p>
                      <a:endParaRPr lang="th-TH"/>
                    </a:p>
                  </a:txBody>
                  <a:tcPr/>
                </a:tc>
                <a:tc vMerge="1">
                  <a:txBody>
                    <a:bodyPr/>
                    <a:lstStyle/>
                    <a:p>
                      <a:endParaRPr lang="th-TH"/>
                    </a:p>
                  </a:txBody>
                  <a:tcPr/>
                </a:tc>
                <a:tc vMerge="1">
                  <a:txBody>
                    <a:bodyPr/>
                    <a:lstStyle/>
                    <a:p>
                      <a:endParaRPr lang="th-TH"/>
                    </a:p>
                  </a:txBody>
                  <a:tcPr/>
                </a:tc>
                <a:tc rowSpan="2">
                  <a:txBody>
                    <a:bodyPr/>
                    <a:lstStyle/>
                    <a:p>
                      <a:pPr algn="l" fontAlgn="t"/>
                      <a:r>
                        <a:rPr lang="en-US" sz="800" b="0" i="0" u="none" strike="noStrike" dirty="0">
                          <a:latin typeface="CordiaUPC" pitchFamily="34" charset="-34"/>
                          <a:cs typeface="CordiaUPC" pitchFamily="34" charset="-34"/>
                        </a:rPr>
                        <a:t>- DCP169</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r>
              <a:tr h="81545">
                <a:tc vMerge="1">
                  <a:txBody>
                    <a:bodyPr/>
                    <a:lstStyle/>
                    <a:p>
                      <a:endParaRPr lang="th-TH"/>
                    </a:p>
                  </a:txBody>
                  <a:tcPr/>
                </a:tc>
                <a:tc rowSpan="2">
                  <a:txBody>
                    <a:bodyPr/>
                    <a:lstStyle/>
                    <a:p>
                      <a:pPr algn="l" fontAlgn="t"/>
                      <a:r>
                        <a:rPr lang="th-TH" sz="900" b="0" i="0" u="none" strike="noStrike">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pPr algn="l" fontAlgn="t"/>
                      <a:endParaRPr lang="en-US" sz="8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rowSpan="2">
                  <a:txBody>
                    <a:bodyPr/>
                    <a:lstStyle/>
                    <a:p>
                      <a:pPr algn="l" fontAlgn="t"/>
                      <a:r>
                        <a:rPr lang="en-US" sz="800" b="0" i="0" u="none" strike="noStrike" dirty="0">
                          <a:latin typeface="CordiaUPC" pitchFamily="34" charset="-34"/>
                          <a:cs typeface="CordiaUPC" pitchFamily="34" charset="-34"/>
                        </a:rPr>
                        <a:t>and counsel of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95861">
                <a:tc vMerge="1">
                  <a:txBody>
                    <a:bodyPr/>
                    <a:lstStyle/>
                    <a:p>
                      <a:endParaRPr lang="th-TH"/>
                    </a:p>
                  </a:txBody>
                  <a:tcPr/>
                </a:tc>
                <a:tc vMerge="1">
                  <a:txBody>
                    <a:bodyPr/>
                    <a:lstStyle/>
                    <a:p>
                      <a:endParaRPr lang="th-TH"/>
                    </a:p>
                  </a:txBody>
                  <a:tcPr/>
                </a:tc>
                <a:tc vMerge="1">
                  <a:txBody>
                    <a:bodyPr/>
                    <a:lstStyle/>
                    <a:p>
                      <a:endParaRPr lang="th-TH"/>
                    </a:p>
                  </a:txBody>
                  <a:tcPr/>
                </a:tc>
                <a:tc rowSpan="6">
                  <a:txBody>
                    <a:bodyPr/>
                    <a:lstStyle/>
                    <a:p>
                      <a:pPr marL="0" indent="0" algn="l" fontAlgn="t">
                        <a:buFontTx/>
                        <a:buNone/>
                      </a:pPr>
                      <a:r>
                        <a:rPr lang="en-US" sz="800" b="0" i="0" u="none" strike="noStrike" dirty="0" smtClean="0">
                          <a:latin typeface="CordiaUPC" pitchFamily="34" charset="-34"/>
                          <a:cs typeface="CordiaUPC" pitchFamily="34" charset="-34"/>
                        </a:rPr>
                        <a:t>Chief </a:t>
                      </a:r>
                      <a:r>
                        <a:rPr lang="en-US" sz="800" b="0" i="0" u="none" strike="noStrike" dirty="0">
                          <a:latin typeface="CordiaUPC" pitchFamily="34" charset="-34"/>
                          <a:cs typeface="CordiaUPC" pitchFamily="34" charset="-34"/>
                        </a:rPr>
                        <a:t>Financial Officer Certification Program No. 12 </a:t>
                      </a:r>
                      <a:endParaRPr lang="en-US" sz="800" b="0" i="0" u="none" strike="noStrike" dirty="0" smtClean="0">
                        <a:latin typeface="CordiaUPC" pitchFamily="34" charset="-34"/>
                        <a:cs typeface="CordiaUPC" pitchFamily="34" charset="-34"/>
                      </a:endParaRPr>
                    </a:p>
                    <a:p>
                      <a:pPr marL="0" indent="0" algn="l" fontAlgn="t">
                        <a:buFontTx/>
                        <a:buNone/>
                      </a:pPr>
                      <a:r>
                        <a:rPr lang="en-US" sz="800" b="0" i="0" u="none" strike="noStrike" dirty="0" smtClean="0">
                          <a:latin typeface="CordiaUPC" pitchFamily="34" charset="-34"/>
                          <a:cs typeface="CordiaUPC" pitchFamily="34" charset="-34"/>
                        </a:rPr>
                        <a:t>from </a:t>
                      </a:r>
                      <a:r>
                        <a:rPr lang="en-US" sz="800" b="0" i="0" u="none" strike="noStrike" dirty="0">
                          <a:latin typeface="CordiaUPC" pitchFamily="34" charset="-34"/>
                          <a:cs typeface="CordiaUPC" pitchFamily="34" charset="-34"/>
                        </a:rPr>
                        <a:t>Federation of Accounting </a:t>
                      </a:r>
                      <a:r>
                        <a:rPr lang="en-US" sz="800" b="0" i="0" u="none" strike="noStrike" dirty="0" smtClean="0">
                          <a:latin typeface="CordiaUPC" pitchFamily="34" charset="-34"/>
                          <a:cs typeface="CordiaUPC" pitchFamily="34" charset="-34"/>
                        </a:rPr>
                        <a:t>Professions</a:t>
                      </a:r>
                    </a:p>
                    <a:p>
                      <a:pPr marL="171450" indent="-171450" algn="l" fontAlgn="t">
                        <a:buFontTx/>
                        <a:buChar char="-"/>
                      </a:pPr>
                      <a:r>
                        <a:rPr lang="en-US" sz="800" b="0" i="0" u="none" strike="noStrike" dirty="0" smtClean="0">
                          <a:latin typeface="CordiaUPC" pitchFamily="34" charset="-34"/>
                          <a:cs typeface="CordiaUPC" pitchFamily="34" charset="-34"/>
                        </a:rPr>
                        <a:t>DCP</a:t>
                      </a:r>
                      <a:r>
                        <a:rPr lang="en-US" sz="800" b="0" i="0" u="none" strike="noStrike" baseline="0" dirty="0" smtClean="0">
                          <a:latin typeface="CordiaUPC" pitchFamily="34" charset="-34"/>
                          <a:cs typeface="CordiaUPC" pitchFamily="34" charset="-34"/>
                        </a:rPr>
                        <a:t> 169</a:t>
                      </a:r>
                    </a:p>
                    <a:p>
                      <a:pPr marL="171450" indent="-171450" algn="l" fontAlgn="t">
                        <a:buFontTx/>
                        <a:buChar char="-"/>
                      </a:pPr>
                      <a:r>
                        <a:rPr lang="en-US" sz="800" b="0" i="0" u="none" strike="noStrike" baseline="0" dirty="0" smtClean="0">
                          <a:latin typeface="CordiaUPC" pitchFamily="34" charset="-34"/>
                          <a:cs typeface="CordiaUPC" pitchFamily="34" charset="-34"/>
                        </a:rPr>
                        <a:t>ACPG 22/2015</a:t>
                      </a:r>
                    </a:p>
                    <a:p>
                      <a:pPr marL="171450" indent="-171450" algn="l" fontAlgn="t">
                        <a:buFontTx/>
                        <a:buChar char="-"/>
                      </a:pPr>
                      <a:r>
                        <a:rPr lang="en-US" sz="800" b="0" i="0" u="none" strike="noStrike" baseline="0" dirty="0" smtClean="0">
                          <a:latin typeface="CordiaUPC" pitchFamily="34" charset="-34"/>
                          <a:cs typeface="CordiaUPC" pitchFamily="34" charset="-34"/>
                        </a:rPr>
                        <a:t>ELP 4/2016 (DCP)</a:t>
                      </a:r>
                      <a:endParaRPr lang="en-US" sz="8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r>
              <a:tr h="140245">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pPr algn="l" fontAlgn="t"/>
                      <a:endParaRPr lang="en-US" sz="800" b="0" i="0" u="none" strike="noStrike">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rowSpan="2">
                  <a:txBody>
                    <a:bodyPr/>
                    <a:lstStyle/>
                    <a:p>
                      <a:pPr algn="l" fontAlgn="t"/>
                      <a:r>
                        <a:rPr lang="en-US" sz="800" b="0" i="0" u="none" strike="noStrike" dirty="0">
                          <a:latin typeface="CordiaUPC" pitchFamily="34" charset="-34"/>
                          <a:cs typeface="CordiaUPC" pitchFamily="34" charset="-34"/>
                        </a:rPr>
                        <a:t> Mr. </a:t>
                      </a:r>
                      <a:r>
                        <a:rPr lang="en-US" sz="800" b="0" i="0" u="none" strike="noStrike" dirty="0" err="1">
                          <a:latin typeface="CordiaUPC" pitchFamily="34" charset="-34"/>
                          <a:cs typeface="CordiaUPC" pitchFamily="34" charset="-34"/>
                        </a:rPr>
                        <a:t>Pithep</a:t>
                      </a:r>
                      <a:r>
                        <a:rPr lang="en-US" sz="800" b="0" i="0" u="none" strike="noStrike" dirty="0">
                          <a:latin typeface="CordiaUPC" pitchFamily="34" charset="-34"/>
                          <a:cs typeface="CordiaUPC" pitchFamily="34" charset="-34"/>
                        </a:rPr>
                        <a:t> </a:t>
                      </a:r>
                      <a:r>
                        <a:rPr lang="en-US" sz="800" b="0" i="0" u="none" strike="noStrike" dirty="0" err="1">
                          <a:latin typeface="CordiaUPC" pitchFamily="34" charset="-34"/>
                          <a:cs typeface="CordiaUPC" pitchFamily="34" charset="-34"/>
                        </a:rPr>
                        <a:t>Chantarasereekul</a:t>
                      </a:r>
                      <a:r>
                        <a:rPr lang="en-US" sz="800" b="0" i="0" u="none" strike="noStrike" dirty="0">
                          <a:latin typeface="CordiaUPC" pitchFamily="34" charset="-34"/>
                          <a:cs typeface="CordiaUPC" pitchFamily="34" charset="-34"/>
                        </a:rPr>
                        <a:t>  and Mr. Pichit </a:t>
                      </a:r>
                      <a:r>
                        <a:rPr lang="en-US" sz="800" b="0" i="0" u="none" strike="noStrike" dirty="0" err="1">
                          <a:latin typeface="CordiaUPC" pitchFamily="34" charset="-34"/>
                          <a:cs typeface="CordiaUPC" pitchFamily="34" charset="-34"/>
                        </a:rPr>
                        <a:t>Chantarasereekul</a:t>
                      </a:r>
                      <a:r>
                        <a:rPr lang="en-US" sz="800" b="0" i="0" u="none" strike="noStrike" dirty="0">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685801">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pPr algn="l" fontAlgn="t"/>
                      <a:endParaRPr lang="en-US" sz="8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dirty="0">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3238">
                <a:tc vMerge="1">
                  <a:txBody>
                    <a:bodyPr/>
                    <a:lstStyle/>
                    <a:p>
                      <a:endParaRPr lang="th-TH"/>
                    </a:p>
                  </a:txBody>
                  <a:tcPr/>
                </a:tc>
                <a:tc rowSpan="2">
                  <a:txBody>
                    <a:bodyPr/>
                    <a:lstStyle/>
                    <a:p>
                      <a:pPr algn="l" fontAlgn="t"/>
                      <a:r>
                        <a:rPr lang="th-TH" sz="900" b="0" i="0" u="none" strike="noStrike" dirty="0">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pPr algn="l" fontAlgn="t"/>
                      <a:endParaRPr lang="en-US"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dirty="0">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0">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rowSpan="2">
                  <a:txBody>
                    <a:bodyPr/>
                    <a:lstStyle/>
                    <a:p>
                      <a:pPr algn="l" fontAlgn="t"/>
                      <a:endParaRPr lang="th-TH" sz="6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2">
                  <a:txBody>
                    <a:bodyPr/>
                    <a:lstStyle/>
                    <a:p>
                      <a:pPr algn="l" fontAlgn="t"/>
                      <a:r>
                        <a:rPr lang="th-TH" sz="900" b="0" i="0" u="none" strike="noStrike" dirty="0">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2">
                  <a:txBody>
                    <a:bodyPr/>
                    <a:lstStyle/>
                    <a:p>
                      <a:pPr algn="l" fontAlgn="t"/>
                      <a:r>
                        <a:rPr lang="th-TH" sz="900" b="0" i="0" u="none" strike="noStrike" dirty="0">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0">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pPr algn="l" fontAlgn="t"/>
                      <a:endParaRPr lang="en-US"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pPr algn="l" fontAlgn="t"/>
                      <a:endParaRPr lang="th-TH" sz="900" b="0" i="0" u="none" strike="noStrike">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pPr algn="l" fontAlgn="t"/>
                      <a:endParaRPr lang="th-TH" sz="900" b="0" i="0" u="none" strike="noStrike">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pPr algn="l" fontAlgn="t"/>
                      <a:endParaRPr lang="th-TH" sz="900" b="0" i="0" u="none" strike="noStrike">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14566">
                <a:tc rowSpan="4">
                  <a:txBody>
                    <a:bodyPr/>
                    <a:lstStyle/>
                    <a:p>
                      <a:pPr algn="l" fontAlgn="t"/>
                      <a:r>
                        <a:rPr lang="th-TH" sz="900" b="1" i="0" u="none" strike="noStrike" dirty="0">
                          <a:latin typeface="CordiaUPC" pitchFamily="34" charset="-34"/>
                          <a:cs typeface="CordiaUPC" pitchFamily="34" charset="-34"/>
                        </a:rPr>
                        <a:t>9</a:t>
                      </a:r>
                    </a:p>
                  </a:txBody>
                  <a:tcPr marL="3086" marR="3086" marT="308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latin typeface="CordiaUPC" pitchFamily="34" charset="-34"/>
                          <a:cs typeface="CordiaUPC" pitchFamily="34" charset="-34"/>
                        </a:rPr>
                        <a:t>Miss </a:t>
                      </a:r>
                      <a:r>
                        <a:rPr lang="en-US" sz="900" b="1" i="0" u="none" strike="noStrike" dirty="0" err="1">
                          <a:latin typeface="CordiaUPC" pitchFamily="34" charset="-34"/>
                          <a:cs typeface="CordiaUPC" pitchFamily="34" charset="-34"/>
                        </a:rPr>
                        <a:t>Sirima</a:t>
                      </a:r>
                      <a:r>
                        <a:rPr lang="en-US" sz="900" b="1" i="0" u="none" strike="noStrike" dirty="0">
                          <a:latin typeface="CordiaUPC" pitchFamily="34" charset="-34"/>
                          <a:cs typeface="CordiaUPC" pitchFamily="34" charset="-34"/>
                        </a:rPr>
                        <a:t> Cha-</a:t>
                      </a:r>
                      <a:r>
                        <a:rPr lang="en-US" sz="900" b="1" i="0" u="none" strike="noStrike" dirty="0" err="1">
                          <a:latin typeface="CordiaUPC" pitchFamily="34" charset="-34"/>
                          <a:cs typeface="CordiaUPC" pitchFamily="34" charset="-34"/>
                        </a:rPr>
                        <a:t>emkun</a:t>
                      </a:r>
                      <a:endParaRPr lang="en-US" sz="900" b="1" i="0" u="none" strike="noStrike" dirty="0">
                        <a:latin typeface="CordiaUPC" pitchFamily="34" charset="-34"/>
                        <a:cs typeface="CordiaUPC" pitchFamily="34" charset="-34"/>
                      </a:endParaRPr>
                    </a:p>
                  </a:txBody>
                  <a:tcPr marL="3086" marR="3086" marT="308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4">
                  <a:txBody>
                    <a:bodyPr/>
                    <a:lstStyle/>
                    <a:p>
                      <a:pPr algn="ctr" fontAlgn="t"/>
                      <a:r>
                        <a:rPr lang="en-US" sz="900" b="0" i="0" u="none" strike="noStrike" dirty="0" smtClean="0">
                          <a:latin typeface="CordiaUPC" pitchFamily="34" charset="-34"/>
                          <a:cs typeface="CordiaUPC" pitchFamily="34" charset="-34"/>
                        </a:rPr>
                        <a:t>46</a:t>
                      </a:r>
                      <a:endParaRPr lang="th-TH" sz="900" b="0" i="0" u="none" strike="noStrike" dirty="0">
                        <a:latin typeface="CordiaUPC" pitchFamily="34" charset="-34"/>
                        <a:cs typeface="CordiaUPC" pitchFamily="34" charset="-34"/>
                      </a:endParaRP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-MBA- Business Administration, Sripatum University</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4">
                  <a:txBody>
                    <a:bodyPr/>
                    <a:lstStyle/>
                    <a:p>
                      <a:pPr algn="ctr" fontAlgn="t"/>
                      <a:r>
                        <a:rPr lang="en-US" sz="900" b="0" i="0" u="none" strike="noStrike">
                          <a:latin typeface="CordiaUPC" pitchFamily="34" charset="-34"/>
                          <a:cs typeface="CordiaUPC" pitchFamily="34" charset="-34"/>
                        </a:rPr>
                        <a:t>- No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t"/>
                      <a:r>
                        <a:rPr lang="en-US" sz="900" b="0" i="0" u="none" strike="noStrike" dirty="0">
                          <a:latin typeface="CordiaUPC" pitchFamily="34" charset="-34"/>
                          <a:cs typeface="CordiaUPC" pitchFamily="34" charset="-34"/>
                        </a:rPr>
                        <a:t>- No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latin typeface="CordiaUPC" pitchFamily="34" charset="-34"/>
                          <a:cs typeface="CordiaUPC" pitchFamily="34" charset="-34"/>
                        </a:rPr>
                        <a:t>2007 – Present</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a:latin typeface="CordiaUPC" pitchFamily="34" charset="-34"/>
                          <a:cs typeface="CordiaUPC" pitchFamily="34" charset="-34"/>
                        </a:rPr>
                        <a:t>Managing Director of Service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551726">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Managing Director of Service </a:t>
                      </a:r>
                    </a:p>
                  </a:txBody>
                  <a:tcPr marL="3086" marR="3086" marT="308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 BBA- Business Administration-Faculty of Management, St.John University</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latin typeface="CordiaUPC" pitchFamily="34" charset="-34"/>
                          <a:cs typeface="CordiaUPC" pitchFamily="34" charset="-34"/>
                        </a:rPr>
                        <a:t>Krungthai Car Rent and Lease Public Company Limited (Car Operating Leasing)</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45">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-Mini MBA 57</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245">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86" marR="3086" marT="3085"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a:txBody>
                    <a:bodyPr/>
                    <a:lstStyle/>
                    <a:p>
                      <a:pPr algn="l" fontAlgn="t"/>
                      <a:r>
                        <a:rPr lang="en-US" sz="900" b="0" i="0" u="none" strike="noStrike">
                          <a:latin typeface="CordiaUPC" pitchFamily="34" charset="-34"/>
                          <a:cs typeface="CordiaUPC" pitchFamily="34" charset="-34"/>
                        </a:rPr>
                        <a:t>Thammasat University</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th-TH" sz="900" b="0" i="0" u="none" strike="noStrike" dirty="0">
                          <a:latin typeface="CordiaUPC" pitchFamily="34" charset="-34"/>
                          <a:cs typeface="CordiaUPC" pitchFamily="34" charset="-34"/>
                        </a:rPr>
                        <a:t> </a:t>
                      </a:r>
                    </a:p>
                  </a:txBody>
                  <a:tcPr marL="3086" marR="3086" marT="30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68</a:t>
            </a:r>
            <a:endParaRPr lang="th-TH" sz="1200" b="1" dirty="0">
              <a:solidFill>
                <a:srgbClr val="0070C0"/>
              </a:solidFill>
              <a:latin typeface="Cordia New" pitchFamily="34" charset="-34"/>
              <a:cs typeface="Cordia New" pitchFamily="34" charset="-34"/>
            </a:endParaRPr>
          </a:p>
        </p:txBody>
      </p:sp>
      <p:pic>
        <p:nvPicPr>
          <p:cNvPr id="7"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69</a:t>
            </a:r>
            <a:endParaRPr lang="th-TH" sz="1200" b="1" dirty="0">
              <a:solidFill>
                <a:srgbClr val="0070C0"/>
              </a:solidFill>
              <a:latin typeface="Cordia New" pitchFamily="34" charset="-34"/>
              <a:cs typeface="Cordia New" pitchFamily="34" charset="-34"/>
            </a:endParaRPr>
          </a:p>
        </p:txBody>
      </p:sp>
      <p:graphicFrame>
        <p:nvGraphicFramePr>
          <p:cNvPr id="21" name="ตาราง 6"/>
          <p:cNvGraphicFramePr>
            <a:graphicFrameLocks noGrp="1"/>
          </p:cNvGraphicFramePr>
          <p:nvPr>
            <p:extLst>
              <p:ext uri="{D42A27DB-BD31-4B8C-83A1-F6EECF244321}">
                <p14:modId xmlns:p14="http://schemas.microsoft.com/office/powerpoint/2010/main" val="2484238048"/>
              </p:ext>
            </p:extLst>
          </p:nvPr>
        </p:nvGraphicFramePr>
        <p:xfrm>
          <a:off x="332656" y="1083999"/>
          <a:ext cx="6000792" cy="3906947"/>
        </p:xfrm>
        <a:graphic>
          <a:graphicData uri="http://schemas.openxmlformats.org/drawingml/2006/table">
            <a:tbl>
              <a:tblPr/>
              <a:tblGrid>
                <a:gridCol w="142876"/>
                <a:gridCol w="1338802"/>
                <a:gridCol w="370419"/>
                <a:gridCol w="963090"/>
                <a:gridCol w="351467"/>
                <a:gridCol w="387238"/>
                <a:gridCol w="589512"/>
                <a:gridCol w="1857388"/>
              </a:tblGrid>
              <a:tr h="188659">
                <a:tc gridSpan="2">
                  <a:txBody>
                    <a:bodyPr/>
                    <a:lstStyle/>
                    <a:p>
                      <a:pPr algn="ctr" fontAlgn="t"/>
                      <a:r>
                        <a:rPr lang="en-US" sz="900" b="1" i="0" u="none" strike="noStrike" dirty="0">
                          <a:solidFill>
                            <a:schemeClr val="tx1"/>
                          </a:solidFill>
                          <a:latin typeface="CordiaUPC" pitchFamily="34" charset="-34"/>
                          <a:cs typeface="CordiaUPC" pitchFamily="34" charset="-34"/>
                        </a:rPr>
                        <a:t>Name</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th-TH"/>
                    </a:p>
                  </a:txBody>
                  <a:tcPr/>
                </a:tc>
                <a:tc>
                  <a:txBody>
                    <a:bodyPr/>
                    <a:lstStyle/>
                    <a:p>
                      <a:pPr algn="ctr" fontAlgn="t"/>
                      <a:r>
                        <a:rPr lang="en-US" sz="900" b="1" i="0" u="none" strike="noStrike" dirty="0">
                          <a:solidFill>
                            <a:schemeClr val="tx1"/>
                          </a:solidFill>
                          <a:latin typeface="CordiaUPC" pitchFamily="34" charset="-34"/>
                          <a:cs typeface="CordiaUPC" pitchFamily="34" charset="-34"/>
                        </a:rPr>
                        <a:t>Age</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4">
                  <a:txBody>
                    <a:bodyPr/>
                    <a:lstStyle/>
                    <a:p>
                      <a:pPr algn="ctr" fontAlgn="t"/>
                      <a:r>
                        <a:rPr lang="en-US" sz="900" b="1" i="0" u="none" strike="noStrike" dirty="0">
                          <a:solidFill>
                            <a:schemeClr val="tx1"/>
                          </a:solidFill>
                          <a:latin typeface="CordiaUPC" pitchFamily="34" charset="-34"/>
                          <a:cs typeface="CordiaUPC" pitchFamily="34" charset="-34"/>
                        </a:rPr>
                        <a:t>Education /List of Management Committee trained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fontAlgn="t"/>
                      <a:r>
                        <a:rPr lang="en-US" sz="900" b="1" i="0" u="none" strike="noStrike" dirty="0">
                          <a:solidFill>
                            <a:schemeClr val="tx1"/>
                          </a:solidFill>
                          <a:latin typeface="CordiaUPC" pitchFamily="34" charset="-34"/>
                          <a:cs typeface="CordiaUPC" pitchFamily="34" charset="-34"/>
                        </a:rPr>
                        <a:t>Holding Shares Proportion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4">
                  <a:txBody>
                    <a:bodyPr/>
                    <a:lstStyle/>
                    <a:p>
                      <a:pPr algn="ctr" fontAlgn="t"/>
                      <a:r>
                        <a:rPr lang="en-US" sz="900" b="1" i="0" u="none" strike="noStrike" dirty="0">
                          <a:solidFill>
                            <a:schemeClr val="tx1"/>
                          </a:solidFill>
                          <a:latin typeface="CordiaUPC" pitchFamily="34" charset="-34"/>
                          <a:cs typeface="CordiaUPC" pitchFamily="34" charset="-34"/>
                        </a:rPr>
                        <a:t>Family Relation during Executives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gridSpan="2">
                  <a:txBody>
                    <a:bodyPr/>
                    <a:lstStyle/>
                    <a:p>
                      <a:pPr algn="ctr" fontAlgn="t"/>
                      <a:r>
                        <a:rPr lang="en-US" sz="900" b="1" i="0" u="none" strike="noStrike" dirty="0">
                          <a:solidFill>
                            <a:schemeClr val="tx1"/>
                          </a:solidFill>
                          <a:latin typeface="CordiaUPC" pitchFamily="34" charset="-34"/>
                          <a:cs typeface="CordiaUPC" pitchFamily="34" charset="-34"/>
                        </a:rPr>
                        <a:t>5 years previous working experience</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hMerge="1">
                  <a:txBody>
                    <a:bodyPr/>
                    <a:lstStyle/>
                    <a:p>
                      <a:endParaRPr lang="th-TH"/>
                    </a:p>
                  </a:txBody>
                  <a:tcPr/>
                </a:tc>
              </a:tr>
              <a:tr h="140656">
                <a:tc gridSpan="2">
                  <a:txBody>
                    <a:bodyPr/>
                    <a:lstStyle/>
                    <a:p>
                      <a:pPr algn="ctr" fontAlgn="t"/>
                      <a:r>
                        <a:rPr lang="en-US" sz="900" b="1" i="0" u="none" strike="noStrike" dirty="0">
                          <a:solidFill>
                            <a:schemeClr val="tx1"/>
                          </a:solidFill>
                          <a:latin typeface="CordiaUPC" pitchFamily="34" charset="-34"/>
                          <a:cs typeface="CordiaUPC" pitchFamily="34" charset="-34"/>
                        </a:rPr>
                        <a:t>Position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th-TH"/>
                    </a:p>
                  </a:txBody>
                  <a:tcPr/>
                </a:tc>
                <a:tc>
                  <a:txBody>
                    <a:bodyPr/>
                    <a:lstStyle/>
                    <a:p>
                      <a:pPr algn="ctr" fontAlgn="t"/>
                      <a:r>
                        <a:rPr lang="en-US" sz="900" b="1" i="0" u="none" strike="noStrike" dirty="0">
                          <a:solidFill>
                            <a:schemeClr val="tx1"/>
                          </a:solidFill>
                          <a:latin typeface="CordiaUPC" pitchFamily="34" charset="-34"/>
                          <a:cs typeface="CordiaUPC" pitchFamily="34" charset="-34"/>
                        </a:rPr>
                        <a:t>(Year)</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th-TH"/>
                    </a:p>
                  </a:txBody>
                  <a:tcPr/>
                </a:tc>
                <a:tc vMerge="1">
                  <a:txBody>
                    <a:bodyPr/>
                    <a:lstStyle/>
                    <a:p>
                      <a:endParaRPr lang="th-TH"/>
                    </a:p>
                  </a:txBody>
                  <a:tcPr/>
                </a:tc>
                <a:tc vMerge="1">
                  <a:txBody>
                    <a:bodyPr/>
                    <a:lstStyle/>
                    <a:p>
                      <a:endParaRPr lang="th-TH"/>
                    </a:p>
                  </a:txBody>
                  <a:tcPr/>
                </a:tc>
                <a:tc gridSpan="2" vMerge="1">
                  <a:txBody>
                    <a:bodyPr/>
                    <a:lstStyle/>
                    <a:p>
                      <a:endParaRPr lang="th-TH"/>
                    </a:p>
                  </a:txBody>
                  <a:tcPr/>
                </a:tc>
                <a:tc hMerge="1" vMerge="1">
                  <a:txBody>
                    <a:bodyPr/>
                    <a:lstStyle/>
                    <a:p>
                      <a:endParaRPr lang="th-TH"/>
                    </a:p>
                  </a:txBody>
                  <a:tcPr/>
                </a:tc>
              </a:tr>
              <a:tr h="230697">
                <a:tc gridSpan="2">
                  <a:txBody>
                    <a:bodyPr/>
                    <a:lstStyle/>
                    <a:p>
                      <a:pPr algn="ctr" fontAlgn="t"/>
                      <a:r>
                        <a:rPr lang="en-US" sz="900" b="1" i="0" u="none" strike="noStrike" dirty="0">
                          <a:solidFill>
                            <a:schemeClr val="tx1"/>
                          </a:solidFill>
                          <a:latin typeface="CordiaUPC" pitchFamily="34" charset="-34"/>
                          <a:cs typeface="CordiaUPC" pitchFamily="34" charset="-34"/>
                        </a:rPr>
                        <a:t>Identification Number</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th-TH"/>
                    </a:p>
                  </a:txBody>
                  <a:tcPr/>
                </a:tc>
                <a:tc>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th-TH"/>
                    </a:p>
                  </a:txBody>
                  <a:tcPr/>
                </a:tc>
                <a:tc vMerge="1">
                  <a:txBody>
                    <a:bodyPr/>
                    <a:lstStyle/>
                    <a:p>
                      <a:endParaRPr lang="th-TH"/>
                    </a:p>
                  </a:txBody>
                  <a:tcPr/>
                </a:tc>
                <a:tc vMerge="1">
                  <a:txBody>
                    <a:bodyPr/>
                    <a:lstStyle/>
                    <a:p>
                      <a:endParaRPr lang="th-TH"/>
                    </a:p>
                  </a:txBody>
                  <a:tcPr/>
                </a:tc>
                <a:tc gridSpan="2" vMerge="1">
                  <a:txBody>
                    <a:bodyPr/>
                    <a:lstStyle/>
                    <a:p>
                      <a:endParaRPr lang="th-TH"/>
                    </a:p>
                  </a:txBody>
                  <a:tcPr/>
                </a:tc>
                <a:tc hMerge="1" vMerge="1">
                  <a:txBody>
                    <a:bodyPr/>
                    <a:lstStyle/>
                    <a:p>
                      <a:endParaRPr lang="th-TH"/>
                    </a:p>
                  </a:txBody>
                  <a:tcPr/>
                </a:tc>
              </a:tr>
              <a:tr h="140656">
                <a:tc>
                  <a:txBody>
                    <a:bodyPr/>
                    <a:lstStyle/>
                    <a:p>
                      <a:pPr algn="ctr" fontAlgn="t"/>
                      <a:r>
                        <a:rPr lang="th-TH" sz="900" b="1"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t"/>
                      <a:r>
                        <a:rPr lang="th-TH" sz="900" b="1" i="0" u="none" strike="noStrike" dirty="0">
                          <a:solidFill>
                            <a:schemeClr val="tx1"/>
                          </a:solidFill>
                          <a:latin typeface="CordiaUPC" pitchFamily="34" charset="-34"/>
                          <a:cs typeface="CordiaUPC" pitchFamily="34" charset="-34"/>
                        </a:rPr>
                        <a:t> </a:t>
                      </a:r>
                    </a:p>
                  </a:txBody>
                  <a:tcPr marL="3495" marR="3495" marT="3496"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t"/>
                      <a:r>
                        <a:rPr lang="th-TH" sz="900" b="1"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th-TH"/>
                    </a:p>
                  </a:txBody>
                  <a:tcPr/>
                </a:tc>
                <a:tc>
                  <a:txBody>
                    <a:bodyPr/>
                    <a:lstStyle/>
                    <a:p>
                      <a:pPr algn="ctr" fontAlgn="t"/>
                      <a:r>
                        <a:rPr lang="th-TH" sz="900" b="1" i="0" u="none" strike="noStrike">
                          <a:solidFill>
                            <a:schemeClr val="tx1"/>
                          </a:solidFill>
                          <a:latin typeface="CordiaUPC" pitchFamily="34" charset="-34"/>
                          <a:cs typeface="CordiaUPC" pitchFamily="34" charset="-34"/>
                        </a:rPr>
                        <a:t>(%)</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th-TH"/>
                    </a:p>
                  </a:txBody>
                  <a:tcPr/>
                </a:tc>
                <a:tc>
                  <a:txBody>
                    <a:bodyPr/>
                    <a:lstStyle/>
                    <a:p>
                      <a:pPr algn="ctr" fontAlgn="t"/>
                      <a:r>
                        <a:rPr lang="en-US" sz="900" b="1" i="0" u="none" strike="noStrike">
                          <a:solidFill>
                            <a:schemeClr val="tx1"/>
                          </a:solidFill>
                          <a:latin typeface="CordiaUPC" pitchFamily="34" charset="-34"/>
                          <a:cs typeface="CordiaUPC" pitchFamily="34" charset="-34"/>
                        </a:rPr>
                        <a:t>Period</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900" b="1" i="0" u="none" strike="noStrike" dirty="0">
                          <a:solidFill>
                            <a:schemeClr val="tx1"/>
                          </a:solidFill>
                          <a:latin typeface="CordiaUPC" pitchFamily="34" charset="-34"/>
                          <a:cs typeface="CordiaUPC" pitchFamily="34" charset="-34"/>
                        </a:rPr>
                        <a:t>Position/Company</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6925">
                <a:tc rowSpan="6">
                  <a:txBody>
                    <a:bodyPr/>
                    <a:lstStyle/>
                    <a:p>
                      <a:pPr algn="l" fontAlgn="t"/>
                      <a:r>
                        <a:rPr lang="th-TH" sz="900" b="1" i="0" u="none" strike="noStrike" dirty="0" smtClean="0">
                          <a:solidFill>
                            <a:schemeClr val="tx1"/>
                          </a:solidFill>
                          <a:latin typeface="CordiaUPC" pitchFamily="34" charset="-34"/>
                          <a:cs typeface="CordiaUPC" pitchFamily="34" charset="-34"/>
                        </a:rPr>
                        <a:t>10</a:t>
                      </a:r>
                      <a:endParaRPr lang="th-TH" sz="900" b="1" i="0" u="none" strike="noStrike" dirty="0">
                        <a:solidFill>
                          <a:schemeClr val="tx1"/>
                        </a:solidFill>
                        <a:latin typeface="CordiaUPC" pitchFamily="34" charset="-34"/>
                        <a:cs typeface="CordiaUPC" pitchFamily="34" charset="-34"/>
                      </a:endParaRPr>
                    </a:p>
                  </a:txBody>
                  <a:tcPr marL="3495" marR="3495" marT="3496"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solidFill>
                            <a:schemeClr val="tx1"/>
                          </a:solidFill>
                          <a:latin typeface="CordiaUPC" pitchFamily="34" charset="-34"/>
                          <a:cs typeface="CordiaUPC" pitchFamily="34" charset="-34"/>
                        </a:rPr>
                        <a:t>Miss Jittiya </a:t>
                      </a:r>
                      <a:r>
                        <a:rPr lang="en-US" sz="900" b="1" i="0" u="none" strike="noStrike" dirty="0" err="1">
                          <a:solidFill>
                            <a:schemeClr val="tx1"/>
                          </a:solidFill>
                          <a:latin typeface="CordiaUPC" pitchFamily="34" charset="-34"/>
                          <a:cs typeface="CordiaUPC" pitchFamily="34" charset="-34"/>
                        </a:rPr>
                        <a:t>Luangjamekorn</a:t>
                      </a:r>
                      <a:endParaRPr lang="en-US" sz="900" b="1" i="0" u="none" strike="noStrike" dirty="0">
                        <a:solidFill>
                          <a:schemeClr val="tx1"/>
                        </a:solidFill>
                        <a:latin typeface="CordiaUPC" pitchFamily="34" charset="-34"/>
                        <a:cs typeface="CordiaUPC" pitchFamily="34" charset="-34"/>
                      </a:endParaRPr>
                    </a:p>
                  </a:txBody>
                  <a:tcPr marL="3495" marR="3495" marT="3496"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6">
                  <a:txBody>
                    <a:bodyPr/>
                    <a:lstStyle/>
                    <a:p>
                      <a:pPr algn="ctr" fontAlgn="t"/>
                      <a:r>
                        <a:rPr lang="th-TH" sz="900" b="0" i="0" u="none" strike="noStrike" dirty="0" smtClean="0">
                          <a:solidFill>
                            <a:schemeClr val="tx1"/>
                          </a:solidFill>
                          <a:latin typeface="CordiaUPC" pitchFamily="34" charset="-34"/>
                          <a:cs typeface="CordiaUPC" pitchFamily="34" charset="-34"/>
                        </a:rPr>
                        <a:t>42</a:t>
                      </a:r>
                      <a:endParaRPr lang="th-TH" sz="900" b="0" i="0" u="none" strike="noStrike" dirty="0">
                        <a:solidFill>
                          <a:schemeClr val="tx1"/>
                        </a:solidFill>
                        <a:latin typeface="CordiaUPC" pitchFamily="34" charset="-34"/>
                        <a:cs typeface="CordiaUPC" pitchFamily="34" charset="-34"/>
                      </a:endParaRP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t"/>
                      <a:r>
                        <a:rPr lang="en-US" sz="900" b="0" i="0" u="none" strike="noStrike">
                          <a:solidFill>
                            <a:schemeClr val="tx1"/>
                          </a:solidFill>
                          <a:latin typeface="CordiaUPC" pitchFamily="34" charset="-34"/>
                          <a:cs typeface="CordiaUPC" pitchFamily="34" charset="-34"/>
                        </a:rPr>
                        <a:t>-   BBA- Faculty of Fine Art, Chulalongkorn University</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6">
                  <a:txBody>
                    <a:bodyPr/>
                    <a:lstStyle/>
                    <a:p>
                      <a:pPr algn="ctr" fontAlgn="t"/>
                      <a:r>
                        <a:rPr lang="en-US" sz="900" b="0" i="0" u="none" strike="noStrike">
                          <a:solidFill>
                            <a:schemeClr val="tx1"/>
                          </a:solidFill>
                          <a:latin typeface="CordiaUPC" pitchFamily="34" charset="-34"/>
                          <a:cs typeface="CordiaUPC" pitchFamily="34" charset="-34"/>
                        </a:rPr>
                        <a:t>- No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fontAlgn="t"/>
                      <a:r>
                        <a:rPr lang="en-US" sz="900" b="0" i="0" u="none" strike="noStrike">
                          <a:solidFill>
                            <a:schemeClr val="tx1"/>
                          </a:solidFill>
                          <a:latin typeface="CordiaUPC" pitchFamily="34" charset="-34"/>
                          <a:cs typeface="CordiaUPC" pitchFamily="34" charset="-34"/>
                        </a:rPr>
                        <a:t>- No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chemeClr val="tx1"/>
                          </a:solidFill>
                          <a:latin typeface="CordiaUPC" pitchFamily="34" charset="-34"/>
                          <a:cs typeface="CordiaUPC" pitchFamily="34" charset="-34"/>
                        </a:rPr>
                        <a:t>2008 – Present</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a:solidFill>
                            <a:schemeClr val="tx1"/>
                          </a:solidFill>
                          <a:latin typeface="CordiaUPC" pitchFamily="34" charset="-34"/>
                          <a:cs typeface="CordiaUPC" pitchFamily="34" charset="-34"/>
                        </a:rPr>
                        <a:t>Senior Manager – Marketing</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38051">
                <a:tc vMerge="1">
                  <a:txBody>
                    <a:bodyPr/>
                    <a:lstStyle/>
                    <a:p>
                      <a:endParaRPr lang="th-TH"/>
                    </a:p>
                  </a:txBody>
                  <a:tcPr/>
                </a:tc>
                <a:tc rowSpan="2">
                  <a:txBody>
                    <a:bodyPr/>
                    <a:lstStyle/>
                    <a:p>
                      <a:pPr algn="l" fontAlgn="t"/>
                      <a:r>
                        <a:rPr lang="en-US" sz="900" b="0" i="0" u="none" strike="noStrike" dirty="0">
                          <a:solidFill>
                            <a:schemeClr val="tx1"/>
                          </a:solidFill>
                          <a:latin typeface="CordiaUPC" pitchFamily="34" charset="-34"/>
                          <a:cs typeface="CordiaUPC" pitchFamily="34" charset="-34"/>
                        </a:rPr>
                        <a:t>Senior Manager - Marketing</a:t>
                      </a:r>
                    </a:p>
                  </a:txBody>
                  <a:tcPr marL="3495" marR="3495" marT="3496"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rowSpan="2">
                  <a:txBody>
                    <a:bodyPr/>
                    <a:lstStyle/>
                    <a:p>
                      <a:pPr algn="l" fontAlgn="t"/>
                      <a:r>
                        <a:rPr lang="th-TH" sz="900" b="0" i="0" u="none" strike="noStrike" dirty="0">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a:txBody>
                    <a:bodyPr/>
                    <a:lstStyle/>
                    <a:p>
                      <a:pPr algn="l" fontAlgn="t"/>
                      <a:r>
                        <a:rPr lang="en-US" sz="900" b="0" i="0" u="none" strike="noStrike">
                          <a:solidFill>
                            <a:schemeClr val="tx1"/>
                          </a:solidFill>
                          <a:latin typeface="CordiaUPC" pitchFamily="34" charset="-34"/>
                          <a:cs typeface="CordiaUPC" pitchFamily="34" charset="-34"/>
                        </a:rPr>
                        <a:t>Krungthai Car Rent and Lease Public Company Limited</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814">
                <a:tc vMerge="1">
                  <a:txBody>
                    <a:bodyPr/>
                    <a:lstStyle/>
                    <a:p>
                      <a:endParaRPr lang="th-TH"/>
                    </a:p>
                  </a:txBody>
                  <a:tcPr/>
                </a:tc>
                <a:tc vMerge="1">
                  <a:txBody>
                    <a:bodyPr/>
                    <a:lstStyle/>
                    <a:p>
                      <a:pPr algn="l" fontAlgn="t"/>
                      <a:endParaRPr lang="en-US" sz="900" b="0" i="0" u="none" strike="noStrike" dirty="0">
                        <a:solidFill>
                          <a:schemeClr val="tx1"/>
                        </a:solidFill>
                        <a:latin typeface="BrowalliaUPC" pitchFamily="34" charset="-34"/>
                        <a:cs typeface="BrowalliaUPC" pitchFamily="34" charset="-34"/>
                      </a:endParaRPr>
                    </a:p>
                  </a:txBody>
                  <a:tcPr marL="3495" marR="3495" marT="349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solidFill>
                            <a:schemeClr val="tx1"/>
                          </a:solidFill>
                          <a:latin typeface="CordiaUPC" pitchFamily="34" charset="-34"/>
                          <a:cs typeface="CordiaUPC" pitchFamily="34" charset="-34"/>
                        </a:rPr>
                        <a:t>-   Visual Basic Version 6 Training</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pPr algn="l" fontAlgn="t"/>
                      <a:endParaRPr lang="th-TH" sz="900" b="0" i="0" u="none" strike="noStrike">
                        <a:solidFill>
                          <a:schemeClr val="tx1"/>
                        </a:solidFill>
                        <a:latin typeface="BrowalliaUPC" pitchFamily="34" charset="-34"/>
                        <a:cs typeface="BrowalliaUPC" pitchFamily="34" charset="-34"/>
                      </a:endParaRPr>
                    </a:p>
                  </a:txBody>
                  <a:tcPr marL="3495" marR="3495" marT="34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pPr algn="l" fontAlgn="t"/>
                      <a:endParaRPr lang="en-US" sz="900" b="0" i="0" u="none" strike="noStrike">
                        <a:solidFill>
                          <a:schemeClr val="tx1"/>
                        </a:solidFill>
                        <a:latin typeface="BrowalliaUPC" pitchFamily="34" charset="-34"/>
                        <a:cs typeface="BrowalliaUPC" pitchFamily="34" charset="-34"/>
                      </a:endParaRPr>
                    </a:p>
                  </a:txBody>
                  <a:tcPr marL="3495" marR="3495" marT="34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27075">
                <a:tc vMerge="1">
                  <a:txBody>
                    <a:bodyPr/>
                    <a:lstStyle/>
                    <a:p>
                      <a:endParaRPr lang="th-TH"/>
                    </a:p>
                  </a:txBody>
                  <a:tcPr/>
                </a:tc>
                <a:tc rowSpan="2">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rowSpan="2">
                  <a:txBody>
                    <a:bodyPr/>
                    <a:lstStyle/>
                    <a:p>
                      <a:pPr algn="l" fontAlgn="t"/>
                      <a:r>
                        <a:rPr lang="en-US" sz="900" b="0" i="0" u="none" strike="noStrike">
                          <a:solidFill>
                            <a:schemeClr val="tx1"/>
                          </a:solidFill>
                          <a:latin typeface="CordiaUPC" pitchFamily="34" charset="-34"/>
                          <a:cs typeface="CordiaUPC" pitchFamily="34" charset="-34"/>
                        </a:rPr>
                        <a:t>-   Advanced VB For Web Application Developer – Internet &amp; E-commerce Training</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b"/>
                      <a:r>
                        <a:rPr lang="th-TH" sz="900" b="0" i="0" u="none" strike="noStrike">
                          <a:solidFill>
                            <a:schemeClr val="tx1"/>
                          </a:solidFill>
                          <a:latin typeface="CordiaUPC" pitchFamily="34" charset="-34"/>
                          <a:cs typeface="CordiaUPC" pitchFamily="34" charset="-34"/>
                        </a:rPr>
                        <a:t>2001 – 2007</a:t>
                      </a:r>
                    </a:p>
                  </a:txBody>
                  <a:tcPr marL="3495" marR="3495" marT="34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chemeClr val="tx1"/>
                          </a:solidFill>
                          <a:latin typeface="CordiaUPC" pitchFamily="34" charset="-34"/>
                          <a:cs typeface="CordiaUPC" pitchFamily="34" charset="-34"/>
                        </a:rPr>
                        <a:t>Marketing Manager</a:t>
                      </a:r>
                    </a:p>
                  </a:txBody>
                  <a:tcPr marL="3495" marR="3495" marT="34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25059">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rowSpan="2">
                  <a:txBody>
                    <a:bodyPr/>
                    <a:lstStyle/>
                    <a:p>
                      <a:pPr algn="l" fontAlgn="t"/>
                      <a:r>
                        <a:rPr lang="th-TH" sz="900" b="0" i="0" u="none" strike="noStrike" dirty="0">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2">
                  <a:txBody>
                    <a:bodyPr/>
                    <a:lstStyle/>
                    <a:p>
                      <a:pPr algn="l" fontAlgn="t"/>
                      <a:r>
                        <a:rPr lang="en-US" sz="900" b="0" i="0" u="none" strike="noStrike">
                          <a:solidFill>
                            <a:schemeClr val="tx1"/>
                          </a:solidFill>
                          <a:latin typeface="CordiaUPC" pitchFamily="34" charset="-34"/>
                          <a:cs typeface="CordiaUPC" pitchFamily="34" charset="-34"/>
                        </a:rPr>
                        <a:t>Krungthai Car Rent and Lease Public Company Limited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40656">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a:txBody>
                    <a:bodyPr/>
                    <a:lstStyle/>
                    <a:p>
                      <a:pPr algn="l" fontAlgn="t"/>
                      <a:r>
                        <a:rPr lang="en-US" sz="900" b="0" i="0" u="none" strike="noStrike">
                          <a:solidFill>
                            <a:schemeClr val="tx1"/>
                          </a:solidFill>
                          <a:latin typeface="CordiaUPC" pitchFamily="34" charset="-34"/>
                          <a:cs typeface="CordiaUPC" pitchFamily="34" charset="-34"/>
                        </a:rPr>
                        <a:t>  Thammasat University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vMerge="1">
                  <a:txBody>
                    <a:bodyPr/>
                    <a:lstStyle/>
                    <a:p>
                      <a:pPr algn="l" fontAlgn="t"/>
                      <a:endParaRPr lang="th-TH" sz="900" b="0" i="0" u="none" strike="noStrike">
                        <a:solidFill>
                          <a:schemeClr val="tx1"/>
                        </a:solidFill>
                        <a:latin typeface="BrowalliaUPC" pitchFamily="34" charset="-34"/>
                        <a:cs typeface="BrowalliaUPC" pitchFamily="34" charset="-34"/>
                      </a:endParaRPr>
                    </a:p>
                  </a:txBody>
                  <a:tcPr marL="3495" marR="3495" marT="34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pPr algn="l" fontAlgn="t"/>
                      <a:endParaRPr lang="en-US" sz="900" b="0" i="0" u="none" strike="noStrike">
                        <a:solidFill>
                          <a:schemeClr val="tx1"/>
                        </a:solidFill>
                        <a:latin typeface="BrowalliaUPC" pitchFamily="34" charset="-34"/>
                        <a:cs typeface="BrowalliaUPC" pitchFamily="34" charset="-34"/>
                      </a:endParaRPr>
                    </a:p>
                  </a:txBody>
                  <a:tcPr marL="3495" marR="3495" marT="34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54383">
                <a:tc rowSpan="7">
                  <a:txBody>
                    <a:bodyPr/>
                    <a:lstStyle/>
                    <a:p>
                      <a:pPr algn="l" fontAlgn="t"/>
                      <a:r>
                        <a:rPr lang="th-TH" sz="900" b="1" i="0" u="none" strike="noStrike" dirty="0" smtClean="0">
                          <a:solidFill>
                            <a:schemeClr val="tx1"/>
                          </a:solidFill>
                          <a:latin typeface="CordiaUPC" pitchFamily="34" charset="-34"/>
                          <a:cs typeface="CordiaUPC" pitchFamily="34" charset="-34"/>
                        </a:rPr>
                        <a:t>11</a:t>
                      </a:r>
                      <a:endParaRPr lang="th-TH" sz="900" b="1" i="0" u="none" strike="noStrike" dirty="0">
                        <a:solidFill>
                          <a:schemeClr val="tx1"/>
                        </a:solidFill>
                        <a:latin typeface="CordiaUPC" pitchFamily="34" charset="-34"/>
                        <a:cs typeface="CordiaUPC" pitchFamily="34" charset="-34"/>
                      </a:endParaRPr>
                    </a:p>
                  </a:txBody>
                  <a:tcPr marL="3495" marR="3495" marT="3496"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solidFill>
                            <a:schemeClr val="tx1"/>
                          </a:solidFill>
                          <a:latin typeface="CordiaUPC" pitchFamily="34" charset="-34"/>
                          <a:cs typeface="CordiaUPC" pitchFamily="34" charset="-34"/>
                        </a:rPr>
                        <a:t>Miss </a:t>
                      </a:r>
                      <a:r>
                        <a:rPr lang="en-US" sz="900" b="1" i="0" u="none" strike="noStrike" dirty="0" err="1">
                          <a:solidFill>
                            <a:schemeClr val="tx1"/>
                          </a:solidFill>
                          <a:latin typeface="CordiaUPC" pitchFamily="34" charset="-34"/>
                          <a:cs typeface="CordiaUPC" pitchFamily="34" charset="-34"/>
                        </a:rPr>
                        <a:t>Pornpan</a:t>
                      </a:r>
                      <a:r>
                        <a:rPr lang="en-US" sz="900" b="1" i="0" u="none" strike="noStrike" dirty="0">
                          <a:solidFill>
                            <a:schemeClr val="tx1"/>
                          </a:solidFill>
                          <a:latin typeface="CordiaUPC" pitchFamily="34" charset="-34"/>
                          <a:cs typeface="CordiaUPC" pitchFamily="34" charset="-34"/>
                        </a:rPr>
                        <a:t> </a:t>
                      </a:r>
                      <a:r>
                        <a:rPr lang="en-US" sz="900" b="1" i="0" u="none" strike="noStrike" dirty="0" err="1">
                          <a:solidFill>
                            <a:schemeClr val="tx1"/>
                          </a:solidFill>
                          <a:latin typeface="CordiaUPC" pitchFamily="34" charset="-34"/>
                          <a:cs typeface="CordiaUPC" pitchFamily="34" charset="-34"/>
                        </a:rPr>
                        <a:t>Sattawatkul</a:t>
                      </a:r>
                      <a:endParaRPr lang="en-US" sz="900" b="1" i="0" u="none" strike="noStrike" dirty="0">
                        <a:solidFill>
                          <a:schemeClr val="tx1"/>
                        </a:solidFill>
                        <a:latin typeface="CordiaUPC" pitchFamily="34" charset="-34"/>
                        <a:cs typeface="CordiaUPC" pitchFamily="34" charset="-34"/>
                      </a:endParaRPr>
                    </a:p>
                  </a:txBody>
                  <a:tcPr marL="3495" marR="3495" marT="3496"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7">
                  <a:txBody>
                    <a:bodyPr/>
                    <a:lstStyle/>
                    <a:p>
                      <a:pPr algn="ctr" fontAlgn="t"/>
                      <a:r>
                        <a:rPr lang="th-TH" sz="900" b="0" i="0" u="none" strike="noStrike" dirty="0" smtClean="0">
                          <a:solidFill>
                            <a:schemeClr val="tx1"/>
                          </a:solidFill>
                          <a:latin typeface="CordiaUPC" pitchFamily="34" charset="-34"/>
                          <a:cs typeface="CordiaUPC" pitchFamily="34" charset="-34"/>
                        </a:rPr>
                        <a:t>43</a:t>
                      </a:r>
                      <a:endParaRPr lang="th-TH" sz="900" b="0" i="0" u="none" strike="noStrike" dirty="0">
                        <a:solidFill>
                          <a:schemeClr val="tx1"/>
                        </a:solidFill>
                        <a:latin typeface="CordiaUPC" pitchFamily="34" charset="-34"/>
                        <a:cs typeface="CordiaUPC" pitchFamily="34" charset="-34"/>
                      </a:endParaRP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t"/>
                      <a:r>
                        <a:rPr lang="en-US" sz="900" b="0" i="0" u="none" strike="noStrike">
                          <a:solidFill>
                            <a:schemeClr val="tx1"/>
                          </a:solidFill>
                          <a:latin typeface="CordiaUPC" pitchFamily="34" charset="-34"/>
                          <a:cs typeface="CordiaUPC" pitchFamily="34" charset="-34"/>
                        </a:rPr>
                        <a:t>-   BBA- Faculty of Accounting, Siam University</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7">
                  <a:txBody>
                    <a:bodyPr/>
                    <a:lstStyle/>
                    <a:p>
                      <a:pPr algn="ctr" fontAlgn="t"/>
                      <a:r>
                        <a:rPr lang="en-US" sz="900" b="0" i="0" u="none" strike="noStrike">
                          <a:solidFill>
                            <a:schemeClr val="tx1"/>
                          </a:solidFill>
                          <a:latin typeface="CordiaUPC" pitchFamily="34" charset="-34"/>
                          <a:cs typeface="CordiaUPC" pitchFamily="34" charset="-34"/>
                        </a:rPr>
                        <a:t>- No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fontAlgn="t"/>
                      <a:r>
                        <a:rPr lang="en-US" sz="900" b="0" i="0" u="none" strike="noStrike">
                          <a:solidFill>
                            <a:schemeClr val="tx1"/>
                          </a:solidFill>
                          <a:latin typeface="CordiaUPC" pitchFamily="34" charset="-34"/>
                          <a:cs typeface="CordiaUPC" pitchFamily="34" charset="-34"/>
                        </a:rPr>
                        <a:t>- No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chemeClr val="tx1"/>
                          </a:solidFill>
                          <a:latin typeface="CordiaUPC" pitchFamily="34" charset="-34"/>
                          <a:cs typeface="CordiaUPC" pitchFamily="34" charset="-34"/>
                        </a:rPr>
                        <a:t>2005 - Present</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dirty="0">
                          <a:solidFill>
                            <a:schemeClr val="tx1"/>
                          </a:solidFill>
                          <a:latin typeface="CordiaUPC" pitchFamily="34" charset="-34"/>
                          <a:cs typeface="CordiaUPC" pitchFamily="34" charset="-34"/>
                        </a:rPr>
                        <a:t>Finance and Accounting Manager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0593">
                <a:tc vMerge="1">
                  <a:txBody>
                    <a:bodyPr/>
                    <a:lstStyle/>
                    <a:p>
                      <a:endParaRPr lang="th-TH"/>
                    </a:p>
                  </a:txBody>
                  <a:tcPr/>
                </a:tc>
                <a:tc rowSpan="2">
                  <a:txBody>
                    <a:bodyPr/>
                    <a:lstStyle/>
                    <a:p>
                      <a:pPr algn="l" fontAlgn="t"/>
                      <a:r>
                        <a:rPr lang="en-US" sz="900" b="0" i="0" u="none" strike="noStrike" dirty="0">
                          <a:solidFill>
                            <a:schemeClr val="tx1"/>
                          </a:solidFill>
                          <a:latin typeface="CordiaUPC" pitchFamily="34" charset="-34"/>
                          <a:cs typeface="CordiaUPC" pitchFamily="34" charset="-34"/>
                        </a:rPr>
                        <a:t>Finance and Accounting Manager</a:t>
                      </a:r>
                    </a:p>
                  </a:txBody>
                  <a:tcPr marL="3495" marR="3495" marT="3496"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rowSpan="2">
                  <a:txBody>
                    <a:bodyPr/>
                    <a:lstStyle/>
                    <a:p>
                      <a:pPr algn="l" fontAlgn="t"/>
                      <a:r>
                        <a:rPr lang="th-TH" sz="900" b="0" i="0" u="none" strike="noStrike" dirty="0">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a:txBody>
                    <a:bodyPr/>
                    <a:lstStyle/>
                    <a:p>
                      <a:pPr algn="l" fontAlgn="t"/>
                      <a:r>
                        <a:rPr lang="en-US" sz="900" b="0" i="0" u="none" strike="noStrike">
                          <a:solidFill>
                            <a:schemeClr val="tx1"/>
                          </a:solidFill>
                          <a:latin typeface="CordiaUPC" pitchFamily="34" charset="-34"/>
                          <a:cs typeface="CordiaUPC" pitchFamily="34" charset="-34"/>
                        </a:rPr>
                        <a:t>Krungthai Car Rent and Lease Public Company Limited (Car Operating Leasing)</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53799">
                <a:tc vMerge="1">
                  <a:txBody>
                    <a:bodyPr/>
                    <a:lstStyle/>
                    <a:p>
                      <a:endParaRPr lang="th-TH"/>
                    </a:p>
                  </a:txBody>
                  <a:tcPr/>
                </a:tc>
                <a:tc vMerge="1">
                  <a:txBody>
                    <a:bodyPr/>
                    <a:lstStyle/>
                    <a:p>
                      <a:pPr algn="l" fontAlgn="t"/>
                      <a:endParaRPr lang="en-US" sz="900" b="0" i="0" u="none" strike="noStrike">
                        <a:solidFill>
                          <a:schemeClr val="tx1"/>
                        </a:solidFill>
                        <a:latin typeface="BrowalliaUPC" pitchFamily="34" charset="-34"/>
                        <a:cs typeface="BrowalliaUPC" pitchFamily="34" charset="-34"/>
                      </a:endParaRPr>
                    </a:p>
                  </a:txBody>
                  <a:tcPr marL="3495" marR="3495" marT="3495"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en-US" sz="900" b="0" i="0" u="none" strike="noStrike">
                          <a:solidFill>
                            <a:schemeClr val="tx1"/>
                          </a:solidFill>
                          <a:latin typeface="CordiaUPC" pitchFamily="34" charset="-34"/>
                          <a:cs typeface="CordiaUPC" pitchFamily="34" charset="-34"/>
                        </a:rPr>
                        <a:t>-   CPA No. 7287</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vMerge="1">
                  <a:txBody>
                    <a:bodyPr/>
                    <a:lstStyle/>
                    <a:p>
                      <a:pPr algn="l" fontAlgn="t"/>
                      <a:endParaRPr lang="th-TH" sz="900" b="0" i="0" u="none" strike="noStrike">
                        <a:solidFill>
                          <a:schemeClr val="tx1"/>
                        </a:solidFill>
                        <a:latin typeface="BrowalliaUPC" pitchFamily="34" charset="-34"/>
                        <a:cs typeface="BrowalliaUPC" pitchFamily="34" charset="-34"/>
                      </a:endParaRPr>
                    </a:p>
                  </a:txBody>
                  <a:tcPr marL="3495" marR="3495" marT="34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pPr algn="l" fontAlgn="t"/>
                      <a:endParaRPr lang="en-US" sz="900" b="0" i="0" u="none" strike="noStrike">
                        <a:solidFill>
                          <a:schemeClr val="tx1"/>
                        </a:solidFill>
                        <a:latin typeface="BrowalliaUPC" pitchFamily="34" charset="-34"/>
                        <a:cs typeface="BrowalliaUPC" pitchFamily="34" charset="-34"/>
                      </a:endParaRPr>
                    </a:p>
                  </a:txBody>
                  <a:tcPr marL="3495" marR="3495" marT="34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656">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2000 - 2004</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solidFill>
                            <a:schemeClr val="tx1"/>
                          </a:solidFill>
                          <a:latin typeface="CordiaUPC" pitchFamily="34" charset="-34"/>
                          <a:cs typeface="CordiaUPC" pitchFamily="34" charset="-34"/>
                        </a:rPr>
                        <a:t>Accounting Manager</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656">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solidFill>
                            <a:schemeClr val="tx1"/>
                          </a:solidFill>
                          <a:latin typeface="CordiaUPC" pitchFamily="34" charset="-34"/>
                          <a:cs typeface="CordiaUPC" pitchFamily="34" charset="-34"/>
                        </a:rPr>
                        <a:t>J T C Inside Company Limited</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656">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900" b="0" i="0" u="none" strike="noStrike">
                          <a:solidFill>
                            <a:schemeClr val="tx1"/>
                          </a:solidFill>
                          <a:latin typeface="CordiaUPC" pitchFamily="34" charset="-34"/>
                          <a:cs typeface="CordiaUPC" pitchFamily="34" charset="-34"/>
                        </a:rPr>
                        <a:t>(Law and Accounting Consultant, Auditing Firm)</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0656">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h-TH"/>
                    </a:p>
                  </a:txBody>
                  <a:tcPr/>
                </a:tc>
                <a:tc vMerge="1">
                  <a:txBody>
                    <a:bodyPr/>
                    <a:lstStyle/>
                    <a:p>
                      <a:endParaRPr lang="th-TH"/>
                    </a:p>
                  </a:txBody>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th-TH" sz="900" b="0" i="0" u="none" strike="noStrike">
                          <a:solidFill>
                            <a:schemeClr val="tx1"/>
                          </a:solidFill>
                          <a:latin typeface="CordiaUPC" pitchFamily="34" charset="-34"/>
                          <a:cs typeface="CordiaUPC" pitchFamily="34" charset="-34"/>
                        </a:rPr>
                        <a:t>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689295">
                <a:tc>
                  <a:txBody>
                    <a:bodyPr/>
                    <a:lstStyle/>
                    <a:p>
                      <a:pPr algn="l" fontAlgn="t"/>
                      <a:r>
                        <a:rPr lang="th-TH" sz="900" b="0" i="0" u="none" strike="noStrike" dirty="0" smtClean="0">
                          <a:solidFill>
                            <a:schemeClr val="tx1"/>
                          </a:solidFill>
                          <a:latin typeface="CordiaUPC" pitchFamily="34" charset="-34"/>
                          <a:cs typeface="CordiaUPC" pitchFamily="34" charset="-34"/>
                        </a:rPr>
                        <a:t>12</a:t>
                      </a:r>
                      <a:endParaRPr lang="th-TH" sz="900" b="0" i="0" u="none" strike="noStrike" dirty="0">
                        <a:solidFill>
                          <a:schemeClr val="tx1"/>
                        </a:solidFill>
                        <a:latin typeface="CordiaUPC" pitchFamily="34" charset="-34"/>
                        <a:cs typeface="CordiaUPC" pitchFamily="34" charset="-34"/>
                      </a:endParaRPr>
                    </a:p>
                  </a:txBody>
                  <a:tcPr marL="3495" marR="3495" marT="3496"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solidFill>
                            <a:schemeClr val="tx1"/>
                          </a:solidFill>
                          <a:latin typeface="CordiaUPC" pitchFamily="34" charset="-34"/>
                          <a:cs typeface="CordiaUPC" pitchFamily="34" charset="-34"/>
                        </a:rPr>
                        <a:t>Noppol  </a:t>
                      </a:r>
                      <a:r>
                        <a:rPr lang="en-US" sz="900" b="1" i="0" u="none" strike="noStrike" dirty="0" err="1">
                          <a:solidFill>
                            <a:schemeClr val="tx1"/>
                          </a:solidFill>
                          <a:latin typeface="CordiaUPC" pitchFamily="34" charset="-34"/>
                          <a:cs typeface="CordiaUPC" pitchFamily="34" charset="-34"/>
                        </a:rPr>
                        <a:t>Sakthong</a:t>
                      </a:r>
                      <a:r>
                        <a:rPr lang="en-US" sz="900" b="0" i="0" u="none" strike="noStrike" dirty="0">
                          <a:solidFill>
                            <a:schemeClr val="tx1"/>
                          </a:solidFill>
                          <a:latin typeface="CordiaUPC" pitchFamily="34" charset="-34"/>
                          <a:cs typeface="CordiaUPC" pitchFamily="34" charset="-34"/>
                        </a:rPr>
                        <a:t/>
                      </a:r>
                      <a:br>
                        <a:rPr lang="en-US" sz="900" b="0" i="0" u="none" strike="noStrike" dirty="0">
                          <a:solidFill>
                            <a:schemeClr val="tx1"/>
                          </a:solidFill>
                          <a:latin typeface="CordiaUPC" pitchFamily="34" charset="-34"/>
                          <a:cs typeface="CordiaUPC" pitchFamily="34" charset="-34"/>
                        </a:rPr>
                      </a:br>
                      <a:r>
                        <a:rPr lang="en-US" sz="900" b="0" i="0" u="none" strike="noStrike" dirty="0">
                          <a:solidFill>
                            <a:schemeClr val="tx1"/>
                          </a:solidFill>
                          <a:latin typeface="CordiaUPC" pitchFamily="34" charset="-34"/>
                          <a:cs typeface="CordiaUPC" pitchFamily="34" charset="-34"/>
                        </a:rPr>
                        <a:t>Secretary</a:t>
                      </a:r>
                      <a:br>
                        <a:rPr lang="en-US" sz="900" b="0" i="0" u="none" strike="noStrike" dirty="0">
                          <a:solidFill>
                            <a:schemeClr val="tx1"/>
                          </a:solidFill>
                          <a:latin typeface="CordiaUPC" pitchFamily="34" charset="-34"/>
                          <a:cs typeface="CordiaUPC" pitchFamily="34" charset="-34"/>
                        </a:rPr>
                      </a:br>
                      <a:endParaRPr lang="en-US" sz="900" b="0" i="0" u="none" strike="noStrike" dirty="0">
                        <a:solidFill>
                          <a:schemeClr val="tx1"/>
                        </a:solidFill>
                        <a:latin typeface="CordiaUPC" pitchFamily="34" charset="-34"/>
                        <a:cs typeface="CordiaUPC" pitchFamily="34" charset="-34"/>
                      </a:endParaRPr>
                    </a:p>
                  </a:txBody>
                  <a:tcPr marL="3495" marR="3495" marT="3496"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th-TH" sz="900" b="0" i="0" u="none" strike="noStrike" dirty="0" smtClean="0">
                          <a:solidFill>
                            <a:schemeClr val="tx1"/>
                          </a:solidFill>
                          <a:latin typeface="CordiaUPC" pitchFamily="34" charset="-34"/>
                          <a:cs typeface="CordiaUPC" pitchFamily="34" charset="-34"/>
                        </a:rPr>
                        <a:t>53</a:t>
                      </a:r>
                      <a:endParaRPr lang="th-TH" sz="900" b="0" i="0" u="none" strike="noStrike" dirty="0">
                        <a:solidFill>
                          <a:schemeClr val="tx1"/>
                        </a:solidFill>
                        <a:latin typeface="CordiaUPC" pitchFamily="34" charset="-34"/>
                        <a:cs typeface="CordiaUPC" pitchFamily="34" charset="-34"/>
                      </a:endParaRP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dirty="0">
                          <a:solidFill>
                            <a:schemeClr val="tx1"/>
                          </a:solidFill>
                          <a:latin typeface="CordiaUPC" pitchFamily="34" charset="-34"/>
                          <a:cs typeface="CordiaUPC" pitchFamily="34" charset="-34"/>
                        </a:rPr>
                        <a:t>- BBA, Faculty of Low</a:t>
                      </a:r>
                      <a:br>
                        <a:rPr lang="en-US" sz="900" b="0" i="0" u="none" strike="noStrike" dirty="0">
                          <a:solidFill>
                            <a:schemeClr val="tx1"/>
                          </a:solidFill>
                          <a:latin typeface="CordiaUPC" pitchFamily="34" charset="-34"/>
                          <a:cs typeface="CordiaUPC" pitchFamily="34" charset="-34"/>
                        </a:rPr>
                      </a:br>
                      <a:r>
                        <a:rPr lang="en-US" sz="900" b="0" i="0" u="none" strike="noStrike" dirty="0" err="1">
                          <a:solidFill>
                            <a:schemeClr val="tx1"/>
                          </a:solidFill>
                          <a:latin typeface="CordiaUPC" pitchFamily="34" charset="-34"/>
                          <a:cs typeface="CordiaUPC" pitchFamily="34" charset="-34"/>
                        </a:rPr>
                        <a:t>Ramkhamheng</a:t>
                      </a:r>
                      <a:r>
                        <a:rPr lang="en-US" sz="900" b="0" i="0" u="none" strike="noStrike" dirty="0">
                          <a:solidFill>
                            <a:schemeClr val="tx1"/>
                          </a:solidFill>
                          <a:latin typeface="CordiaUPC" pitchFamily="34" charset="-34"/>
                          <a:cs typeface="CordiaUPC" pitchFamily="34" charset="-34"/>
                        </a:rPr>
                        <a:t> University</a:t>
                      </a:r>
                      <a:br>
                        <a:rPr lang="en-US" sz="900" b="0" i="0" u="none" strike="noStrike" dirty="0">
                          <a:solidFill>
                            <a:schemeClr val="tx1"/>
                          </a:solidFill>
                          <a:latin typeface="CordiaUPC" pitchFamily="34" charset="-34"/>
                          <a:cs typeface="CordiaUPC" pitchFamily="34" charset="-34"/>
                        </a:rPr>
                      </a:br>
                      <a:r>
                        <a:rPr lang="en-US" sz="900" b="0" i="0" u="none" strike="noStrike" dirty="0">
                          <a:solidFill>
                            <a:schemeClr val="tx1"/>
                          </a:solidFill>
                          <a:latin typeface="CordiaUPC" pitchFamily="34" charset="-34"/>
                          <a:cs typeface="CordiaUPC" pitchFamily="34" charset="-34"/>
                        </a:rPr>
                        <a:t> -  Company</a:t>
                      </a:r>
                      <a:br>
                        <a:rPr lang="en-US" sz="900" b="0" i="0" u="none" strike="noStrike" dirty="0">
                          <a:solidFill>
                            <a:schemeClr val="tx1"/>
                          </a:solidFill>
                          <a:latin typeface="CordiaUPC" pitchFamily="34" charset="-34"/>
                          <a:cs typeface="CordiaUPC" pitchFamily="34" charset="-34"/>
                        </a:rPr>
                      </a:br>
                      <a:r>
                        <a:rPr lang="en-US" sz="900" b="0" i="0" u="none" strike="noStrike" dirty="0">
                          <a:solidFill>
                            <a:schemeClr val="tx1"/>
                          </a:solidFill>
                          <a:latin typeface="CordiaUPC" pitchFamily="34" charset="-34"/>
                          <a:cs typeface="CordiaUPC" pitchFamily="34" charset="-34"/>
                        </a:rPr>
                        <a:t> SECRETARY PROGRAM- Thai Institute of Directors</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900" b="0" i="0" u="none" strike="noStrike">
                          <a:solidFill>
                            <a:schemeClr val="tx1"/>
                          </a:solidFill>
                          <a:latin typeface="CordiaUPC" pitchFamily="34" charset="-34"/>
                          <a:cs typeface="CordiaUPC" pitchFamily="34" charset="-34"/>
                        </a:rPr>
                        <a:t>- No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900" b="0" i="0" u="none" strike="noStrike">
                          <a:solidFill>
                            <a:schemeClr val="tx1"/>
                          </a:solidFill>
                          <a:latin typeface="CordiaUPC" pitchFamily="34" charset="-34"/>
                          <a:cs typeface="CordiaUPC" pitchFamily="34" charset="-34"/>
                        </a:rPr>
                        <a:t>- No -</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chemeClr val="tx1"/>
                          </a:solidFill>
                          <a:latin typeface="CordiaUPC" pitchFamily="34" charset="-34"/>
                          <a:cs typeface="CordiaUPC" pitchFamily="34" charset="-34"/>
                        </a:rPr>
                        <a:t>2004-Present</a:t>
                      </a:r>
                      <a:br>
                        <a:rPr lang="en-US" sz="900" b="0" i="0" u="none" strike="noStrike">
                          <a:solidFill>
                            <a:schemeClr val="tx1"/>
                          </a:solidFill>
                          <a:latin typeface="CordiaUPC" pitchFamily="34" charset="-34"/>
                          <a:cs typeface="CordiaUPC" pitchFamily="34" charset="-34"/>
                        </a:rPr>
                      </a:br>
                      <a:endParaRPr lang="en-US" sz="900" b="0" i="0" u="none" strike="noStrike">
                        <a:solidFill>
                          <a:schemeClr val="tx1"/>
                        </a:solidFill>
                        <a:latin typeface="CordiaUPC" pitchFamily="34" charset="-34"/>
                        <a:cs typeface="CordiaUPC" pitchFamily="34" charset="-34"/>
                      </a:endParaRP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dirty="0">
                          <a:solidFill>
                            <a:schemeClr val="tx1"/>
                          </a:solidFill>
                          <a:latin typeface="CordiaUPC" pitchFamily="34" charset="-34"/>
                          <a:cs typeface="CordiaUPC" pitchFamily="34" charset="-34"/>
                        </a:rPr>
                        <a:t>Secretary</a:t>
                      </a:r>
                      <a:br>
                        <a:rPr lang="en-US" sz="900" b="0" i="0" u="none" strike="noStrike" dirty="0">
                          <a:solidFill>
                            <a:schemeClr val="tx1"/>
                          </a:solidFill>
                          <a:latin typeface="CordiaUPC" pitchFamily="34" charset="-34"/>
                          <a:cs typeface="CordiaUPC" pitchFamily="34" charset="-34"/>
                        </a:rPr>
                      </a:br>
                      <a:r>
                        <a:rPr lang="en-US" sz="900" b="0" i="0" u="none" strike="noStrike" dirty="0" err="1">
                          <a:solidFill>
                            <a:schemeClr val="tx1"/>
                          </a:solidFill>
                          <a:latin typeface="CordiaUPC" pitchFamily="34" charset="-34"/>
                          <a:cs typeface="CordiaUPC" pitchFamily="34" charset="-34"/>
                        </a:rPr>
                        <a:t>Krungthai</a:t>
                      </a:r>
                      <a:r>
                        <a:rPr lang="en-US" sz="900" b="0" i="0" u="none" strike="noStrike" dirty="0">
                          <a:solidFill>
                            <a:schemeClr val="tx1"/>
                          </a:solidFill>
                          <a:latin typeface="CordiaUPC" pitchFamily="34" charset="-34"/>
                          <a:cs typeface="CordiaUPC" pitchFamily="34" charset="-34"/>
                        </a:rPr>
                        <a:t> Car Rent and Lease Public Company Limited (Car Operating Leasing)</a:t>
                      </a:r>
                    </a:p>
                  </a:txBody>
                  <a:tcPr marL="3495" marR="3495" marT="34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3" name="สี่เหลี่ยมผืนผ้า 22"/>
          <p:cNvSpPr/>
          <p:nvPr/>
        </p:nvSpPr>
        <p:spPr>
          <a:xfrm>
            <a:off x="343226" y="560512"/>
            <a:ext cx="5966094" cy="338554"/>
          </a:xfrm>
          <a:prstGeom prst="rect">
            <a:avLst/>
          </a:prstGeom>
        </p:spPr>
        <p:txBody>
          <a:bodyPr wrap="square">
            <a:spAutoFit/>
          </a:bodyPr>
          <a:lstStyle/>
          <a:p>
            <a:pPr marL="342900" lvl="0" indent="-342900"/>
            <a:r>
              <a:rPr lang="en-US" sz="1600" b="1" dirty="0" smtClean="0">
                <a:solidFill>
                  <a:srgbClr val="0070C0"/>
                </a:solidFill>
                <a:latin typeface="BrowalliaUPC" pitchFamily="34" charset="-34"/>
              </a:rPr>
              <a:t>Directors and Executives’ Profile </a:t>
            </a:r>
            <a:endParaRPr lang="th-TH" sz="1600" b="1" dirty="0" smtClean="0">
              <a:solidFill>
                <a:srgbClr val="0070C0"/>
              </a:solidFill>
              <a:latin typeface="BrowalliaUPC" pitchFamily="34" charset="-34"/>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404664" y="631825"/>
            <a:ext cx="5616575" cy="6001643"/>
          </a:xfrm>
          <a:prstGeom prst="rect">
            <a:avLst/>
          </a:prstGeom>
          <a:noFill/>
          <a:ln w="9525">
            <a:noFill/>
            <a:miter lim="800000"/>
            <a:headEnd/>
            <a:tailEnd/>
          </a:ln>
        </p:spPr>
        <p:txBody>
          <a:bodyPr>
            <a:spAutoFit/>
          </a:bodyPr>
          <a:lstStyle/>
          <a:p>
            <a:r>
              <a:rPr lang="en-US" sz="1600" b="1" dirty="0">
                <a:latin typeface="CordiaUPC" pitchFamily="34" charset="-34"/>
                <a:cs typeface="CordiaUPC" pitchFamily="34" charset="-34"/>
              </a:rPr>
              <a:t>Detail of positions of Board of Directors, Executives and Controlled Power </a:t>
            </a:r>
          </a:p>
          <a:p>
            <a:r>
              <a:rPr lang="en-US" sz="1600" b="1" dirty="0">
                <a:latin typeface="CordiaUPC" pitchFamily="34" charset="-34"/>
                <a:cs typeface="CordiaUPC" pitchFamily="34" charset="-34"/>
              </a:rPr>
              <a:t>persons in subsidiary and related parties as at 31 December </a:t>
            </a:r>
            <a:r>
              <a:rPr lang="en-US" sz="1600" b="1" dirty="0" smtClean="0">
                <a:latin typeface="CordiaUPC" pitchFamily="34" charset="-34"/>
                <a:cs typeface="CordiaUPC" pitchFamily="34" charset="-34"/>
              </a:rPr>
              <a:t>2017</a:t>
            </a:r>
            <a:endParaRPr lang="en-US" sz="1600" b="1" dirty="0">
              <a:latin typeface="CordiaUPC" pitchFamily="34" charset="-34"/>
              <a:cs typeface="CordiaUPC" pitchFamily="34" charset="-34"/>
            </a:endParaRPr>
          </a:p>
          <a:p>
            <a:endParaRPr lang="th-TH" sz="1600" b="1" dirty="0">
              <a:latin typeface="Cordia New" pitchFamily="34" charset="-34"/>
              <a:cs typeface="Cordia New" pitchFamily="34" charset="-34"/>
            </a:endParaRPr>
          </a:p>
          <a:p>
            <a:endParaRPr lang="en-US"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th-TH" sz="1600" dirty="0">
              <a:latin typeface="Cordia New" pitchFamily="34" charset="-34"/>
              <a:cs typeface="Cordia New" pitchFamily="34" charset="-34"/>
            </a:endParaRPr>
          </a:p>
          <a:p>
            <a:endParaRPr lang="en-US" sz="1200" dirty="0">
              <a:latin typeface="Cordia New" pitchFamily="34" charset="-34"/>
              <a:cs typeface="Cordia New" pitchFamily="34" charset="-34"/>
            </a:endParaRPr>
          </a:p>
          <a:p>
            <a:endParaRPr lang="th-TH" sz="1200" dirty="0" smtClean="0">
              <a:latin typeface="Cordia New" pitchFamily="34" charset="-34"/>
              <a:cs typeface="Cordia New" pitchFamily="34" charset="-34"/>
            </a:endParaRPr>
          </a:p>
          <a:p>
            <a:endParaRPr lang="th-TH" sz="1200" dirty="0" smtClean="0">
              <a:latin typeface="Cordia New" pitchFamily="34" charset="-34"/>
              <a:cs typeface="Cordia New" pitchFamily="34" charset="-34"/>
            </a:endParaRPr>
          </a:p>
          <a:p>
            <a:endParaRPr lang="th-TH" sz="1200" dirty="0" smtClean="0">
              <a:latin typeface="Cordia New" pitchFamily="34" charset="-34"/>
              <a:cs typeface="Cordia New" pitchFamily="34" charset="-34"/>
            </a:endParaRPr>
          </a:p>
          <a:p>
            <a:r>
              <a:rPr lang="th-TH" sz="1200" dirty="0">
                <a:latin typeface="Cordia New" pitchFamily="34" charset="-34"/>
                <a:cs typeface="Cordia New" pitchFamily="34" charset="-34"/>
              </a:rPr>
              <a:t>		</a:t>
            </a:r>
            <a:endParaRPr lang="en-US" sz="1200" dirty="0" smtClean="0">
              <a:latin typeface="Cordia New" pitchFamily="34" charset="-34"/>
              <a:cs typeface="Cordia New" pitchFamily="34" charset="-34"/>
            </a:endParaRPr>
          </a:p>
          <a:p>
            <a:r>
              <a:rPr lang="en-US" sz="1200" dirty="0">
                <a:latin typeface="Cordia New" pitchFamily="34" charset="-34"/>
                <a:cs typeface="Cordia New" pitchFamily="34" charset="-34"/>
              </a:rPr>
              <a:t>	</a:t>
            </a:r>
            <a:r>
              <a:rPr lang="en-US" sz="1200" dirty="0" smtClean="0">
                <a:latin typeface="Cordia New" pitchFamily="34" charset="-34"/>
                <a:cs typeface="Cordia New" pitchFamily="34" charset="-34"/>
              </a:rPr>
              <a:t>	</a:t>
            </a:r>
          </a:p>
          <a:p>
            <a:r>
              <a:rPr lang="en-US" sz="1200" dirty="0">
                <a:latin typeface="Cordia New" pitchFamily="34" charset="-34"/>
                <a:cs typeface="Cordia New" pitchFamily="34" charset="-34"/>
              </a:rPr>
              <a:t>	</a:t>
            </a:r>
            <a:r>
              <a:rPr lang="en-US" sz="1200" dirty="0" smtClean="0">
                <a:latin typeface="Cordia New" pitchFamily="34" charset="-34"/>
                <a:cs typeface="Cordia New" pitchFamily="34" charset="-34"/>
              </a:rPr>
              <a:t>	= </a:t>
            </a:r>
            <a:r>
              <a:rPr lang="en-US" sz="1200" dirty="0">
                <a:latin typeface="Cordia New" pitchFamily="34" charset="-34"/>
                <a:cs typeface="Cordia New" pitchFamily="34" charset="-34"/>
              </a:rPr>
              <a:t>Director</a:t>
            </a:r>
            <a:endParaRPr lang="th-TH" sz="1200" dirty="0">
              <a:latin typeface="Cordia New" pitchFamily="34" charset="-34"/>
              <a:cs typeface="Cordia New" pitchFamily="34" charset="-34"/>
            </a:endParaRPr>
          </a:p>
          <a:p>
            <a:r>
              <a:rPr lang="th-TH" sz="1200" dirty="0">
                <a:latin typeface="Cordia New" pitchFamily="34" charset="-34"/>
                <a:cs typeface="Cordia New" pitchFamily="34" charset="-34"/>
              </a:rPr>
              <a:t>		</a:t>
            </a:r>
            <a:r>
              <a:rPr lang="en-US" sz="1200" dirty="0">
                <a:latin typeface="Cordia New" pitchFamily="34" charset="-34"/>
                <a:cs typeface="Cordia New" pitchFamily="34" charset="-34"/>
              </a:rPr>
              <a:t>= The Chairman of the Board of Directors</a:t>
            </a:r>
            <a:endParaRPr lang="th-TH" sz="1200" dirty="0">
              <a:latin typeface="Cordia New" pitchFamily="34" charset="-34"/>
              <a:cs typeface="Cordia New" pitchFamily="34" charset="-34"/>
            </a:endParaRPr>
          </a:p>
          <a:p>
            <a:r>
              <a:rPr lang="th-TH" sz="1200" dirty="0">
                <a:latin typeface="Cordia New" pitchFamily="34" charset="-34"/>
                <a:cs typeface="Cordia New" pitchFamily="34" charset="-34"/>
              </a:rPr>
              <a:t>		</a:t>
            </a:r>
            <a:r>
              <a:rPr lang="en-US" sz="1200" dirty="0">
                <a:latin typeface="Cordia New" pitchFamily="34" charset="-34"/>
                <a:cs typeface="Cordia New" pitchFamily="34" charset="-34"/>
              </a:rPr>
              <a:t>= Executive Director</a:t>
            </a:r>
            <a:endParaRPr lang="th-TH" sz="1200" dirty="0">
              <a:latin typeface="Cordia New" pitchFamily="34" charset="-34"/>
              <a:cs typeface="Cordia New" pitchFamily="34" charset="-34"/>
            </a:endParaRPr>
          </a:p>
          <a:p>
            <a:pPr lvl="4"/>
            <a:r>
              <a:rPr lang="en-US" sz="1200" dirty="0">
                <a:latin typeface="Cordia New" pitchFamily="34" charset="-34"/>
                <a:cs typeface="Cordia New" pitchFamily="34" charset="-34"/>
              </a:rPr>
              <a:t>= Audit Committee</a:t>
            </a:r>
            <a:endParaRPr lang="th-TH" sz="1200" dirty="0">
              <a:latin typeface="Cordia New" pitchFamily="34" charset="-34"/>
              <a:cs typeface="Cordia New" pitchFamily="34" charset="-34"/>
            </a:endParaRPr>
          </a:p>
          <a:p>
            <a:pPr lvl="4"/>
            <a:r>
              <a:rPr lang="en-US" sz="1200" dirty="0">
                <a:latin typeface="Cordia New" pitchFamily="34" charset="-34"/>
                <a:cs typeface="Cordia New" pitchFamily="34" charset="-34"/>
              </a:rPr>
              <a:t>= Authorized Director</a:t>
            </a:r>
            <a:endParaRPr lang="th-TH" sz="1200" dirty="0">
              <a:latin typeface="Cordia New" pitchFamily="34" charset="-34"/>
              <a:cs typeface="Cordia New" pitchFamily="34" charset="-34"/>
            </a:endParaRPr>
          </a:p>
          <a:p>
            <a:pPr lvl="4"/>
            <a:r>
              <a:rPr lang="en-US" sz="1200" dirty="0">
                <a:latin typeface="Cordia New" pitchFamily="34" charset="-34"/>
                <a:cs typeface="Cordia New" pitchFamily="34" charset="-34"/>
              </a:rPr>
              <a:t>= Managing </a:t>
            </a:r>
            <a:r>
              <a:rPr lang="en-US" sz="1200" dirty="0" smtClean="0">
                <a:latin typeface="Cordia New" pitchFamily="34" charset="-34"/>
                <a:cs typeface="Cordia New" pitchFamily="34" charset="-34"/>
              </a:rPr>
              <a:t>Director</a:t>
            </a:r>
            <a:endParaRPr lang="th-TH" sz="1200" dirty="0">
              <a:latin typeface="Cordia New" pitchFamily="34" charset="-34"/>
              <a:cs typeface="Cordia New" pitchFamily="34" charset="-34"/>
            </a:endParaRPr>
          </a:p>
        </p:txBody>
      </p:sp>
      <p:graphicFrame>
        <p:nvGraphicFramePr>
          <p:cNvPr id="3" name="ตาราง 21"/>
          <p:cNvGraphicFramePr>
            <a:graphicFrameLocks noGrp="1"/>
          </p:cNvGraphicFramePr>
          <p:nvPr>
            <p:extLst>
              <p:ext uri="{D42A27DB-BD31-4B8C-83A1-F6EECF244321}">
                <p14:modId xmlns:p14="http://schemas.microsoft.com/office/powerpoint/2010/main" val="3583097059"/>
              </p:ext>
            </p:extLst>
          </p:nvPr>
        </p:nvGraphicFramePr>
        <p:xfrm>
          <a:off x="357166" y="1640632"/>
          <a:ext cx="6143667" cy="3424182"/>
        </p:xfrm>
        <a:graphic>
          <a:graphicData uri="http://schemas.openxmlformats.org/drawingml/2006/table">
            <a:tbl>
              <a:tblPr>
                <a:tableStyleId>{2D5ABB26-0587-4C30-8999-92F81FD0307C}</a:tableStyleId>
              </a:tblPr>
              <a:tblGrid>
                <a:gridCol w="1715868"/>
                <a:gridCol w="713024"/>
                <a:gridCol w="715843"/>
                <a:gridCol w="713666"/>
                <a:gridCol w="857934"/>
                <a:gridCol w="713666"/>
                <a:gridCol w="713666"/>
              </a:tblGrid>
              <a:tr h="174018">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bg1"/>
                        </a:solidFill>
                        <a:effectLst/>
                        <a:latin typeface="Cordia New" pitchFamily="34" charset="-34"/>
                        <a:ea typeface="ヒラギノ角ゴ Pro W3" charset="-128"/>
                        <a:cs typeface="Cordia New" pitchFamily="34" charset="-34"/>
                      </a:endParaRPr>
                    </a:p>
                  </a:txBody>
                  <a:tcPr marL="59093" marR="59093" marT="0" marB="0" anchor="ctr" horzOverflow="overflow"/>
                </a:tc>
                <a:tc rowSpan="3">
                  <a:txBody>
                    <a:bodyPr/>
                    <a:lstStyle/>
                    <a:p>
                      <a:pPr algn="ctr">
                        <a:spcAft>
                          <a:spcPts val="0"/>
                        </a:spcAft>
                      </a:pPr>
                      <a:r>
                        <a:rPr lang="en-US" sz="1400" dirty="0" smtClean="0">
                          <a:solidFill>
                            <a:schemeClr val="tx1"/>
                          </a:solidFill>
                          <a:latin typeface="CordiaUPC" pitchFamily="34" charset="-34"/>
                          <a:ea typeface="Times New Roman"/>
                          <a:cs typeface="CordiaUPC" pitchFamily="34" charset="-34"/>
                        </a:rPr>
                        <a:t>Company</a:t>
                      </a:r>
                      <a:endParaRPr lang="en-US" sz="1400" dirty="0">
                        <a:solidFill>
                          <a:schemeClr val="tx1"/>
                        </a:solidFill>
                        <a:latin typeface="CordiaUPC" pitchFamily="34" charset="-34"/>
                        <a:ea typeface="Times New Roman"/>
                        <a:cs typeface="CordiaUPC" pitchFamily="34" charset="-34"/>
                      </a:endParaRPr>
                    </a:p>
                  </a:txBody>
                  <a:tcPr marL="59093" marR="59093" marT="0" marB="0" anchor="ctr" horzOverflow="overflow"/>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tx1"/>
                          </a:solidFill>
                          <a:latin typeface="CordiaUPC" pitchFamily="34" charset="-34"/>
                          <a:ea typeface="Times New Roman"/>
                          <a:cs typeface="CordiaUPC" pitchFamily="34" charset="-34"/>
                        </a:rPr>
                        <a:t>Subsidiary</a:t>
                      </a:r>
                      <a:endParaRPr kumimoji="0" lang="en-US" sz="1400" b="0" i="0" u="none" strike="noStrike" cap="none" normalizeH="0" baseline="0" dirty="0" smtClean="0">
                        <a:ln>
                          <a:noFill/>
                        </a:ln>
                        <a:solidFill>
                          <a:schemeClr val="bg1"/>
                        </a:solidFill>
                        <a:effectLst/>
                        <a:latin typeface="Cordia New" pitchFamily="34" charset="-34"/>
                        <a:ea typeface="ヒラギノ角ゴ Pro W3" charset="-128"/>
                        <a:cs typeface="Cordia New" pitchFamily="34" charset="-34"/>
                      </a:endParaRPr>
                    </a:p>
                  </a:txBody>
                  <a:tcPr marL="59093" marR="59093" marT="0" marB="0" anchor="ctr" horzOverflow="overflow"/>
                </a:tc>
                <a:tc gridSpan="3">
                  <a:txBody>
                    <a:bodyPr/>
                    <a:lstStyle/>
                    <a:p>
                      <a:pPr algn="ctr">
                        <a:spcAft>
                          <a:spcPts val="0"/>
                        </a:spcAft>
                      </a:pPr>
                      <a:r>
                        <a:rPr kumimoji="0" lang="th-TH" sz="1200" u="none" strike="noStrike" cap="none" normalizeH="0" baseline="0" dirty="0" smtClean="0">
                          <a:ln>
                            <a:noFill/>
                          </a:ln>
                          <a:effectLst/>
                        </a:rPr>
                        <a:t>                                    </a:t>
                      </a:r>
                      <a:r>
                        <a:rPr lang="en-US" sz="1200" dirty="0" smtClean="0">
                          <a:solidFill>
                            <a:schemeClr val="tx1"/>
                          </a:solidFill>
                          <a:latin typeface="CordiaUPC" pitchFamily="34" charset="-34"/>
                          <a:ea typeface="Times New Roman"/>
                          <a:cs typeface="CordiaUPC" pitchFamily="34" charset="-34"/>
                        </a:rPr>
                        <a:t>Related Parties</a:t>
                      </a:r>
                      <a:endParaRPr lang="en-US" sz="1200" dirty="0">
                        <a:solidFill>
                          <a:schemeClr val="tx1"/>
                        </a:solidFill>
                        <a:latin typeface="CordiaUPC" pitchFamily="34" charset="-34"/>
                        <a:ea typeface="Times New Roman"/>
                        <a:cs typeface="CordiaUPC" pitchFamily="34" charset="-34"/>
                      </a:endParaRPr>
                    </a:p>
                  </a:txBody>
                  <a:tcPr marL="59093" marR="59093" marT="0" marB="0" anchor="ctr" horzOverflow="overflow"/>
                </a:tc>
                <a:tc hMerge="1">
                  <a:txBody>
                    <a:bodyPr/>
                    <a:lstStyle/>
                    <a:p>
                      <a:endParaRPr lang="th-TH"/>
                    </a:p>
                  </a:txBody>
                  <a:tcPr/>
                </a:tc>
                <a:tc hMerge="1">
                  <a:txBody>
                    <a:bodyPr/>
                    <a:lstStyle/>
                    <a:p>
                      <a:endParaRPr lang="th-TH"/>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bg1"/>
                        </a:solidFill>
                        <a:effectLst/>
                        <a:latin typeface="Cordia New" pitchFamily="34" charset="-34"/>
                        <a:ea typeface="ヒラギノ角ゴ Pro W3" charset="-128"/>
                        <a:cs typeface="Cordia New" pitchFamily="34" charset="-34"/>
                      </a:endParaRPr>
                    </a:p>
                  </a:txBody>
                  <a:tcPr marL="59093" marR="59093" marT="0" marB="0" anchor="ctr" horzOverflow="overflow"/>
                </a:tc>
              </a:tr>
              <a:tr h="81208">
                <a:tc vMerge="1">
                  <a:txBody>
                    <a:bodyPr/>
                    <a:lstStyle/>
                    <a:p>
                      <a:endParaRPr lang="th-TH"/>
                    </a:p>
                  </a:txBody>
                  <a:tcPr/>
                </a:tc>
                <a:tc vMerge="1">
                  <a:txBody>
                    <a:bodyPr/>
                    <a:lstStyle/>
                    <a:p>
                      <a:endParaRPr lang="th-TH"/>
                    </a:p>
                  </a:txBody>
                  <a:tcPr/>
                </a:tc>
                <a:tc vMerge="1">
                  <a:txBody>
                    <a:bodyPr/>
                    <a:lstStyle/>
                    <a:p>
                      <a:endParaRPr lang="th-TH"/>
                    </a:p>
                  </a:txBody>
                  <a:tcPr/>
                </a:tc>
                <a:tc rowSpan="2">
                  <a:txBody>
                    <a:bodyPr/>
                    <a:lstStyle/>
                    <a:p>
                      <a:pPr algn="ctr">
                        <a:spcAft>
                          <a:spcPts val="0"/>
                        </a:spcAft>
                      </a:pPr>
                      <a:r>
                        <a:rPr lang="en-US" sz="1100" dirty="0" err="1" smtClean="0">
                          <a:solidFill>
                            <a:schemeClr val="tx1"/>
                          </a:solidFill>
                          <a:latin typeface="CordiaUPC" pitchFamily="34" charset="-34"/>
                          <a:ea typeface="Times New Roman"/>
                          <a:cs typeface="CordiaUPC" pitchFamily="34" charset="-34"/>
                        </a:rPr>
                        <a:t>Thanapat</a:t>
                      </a:r>
                      <a:r>
                        <a:rPr lang="en-US" sz="1100" dirty="0" smtClean="0">
                          <a:solidFill>
                            <a:schemeClr val="tx1"/>
                          </a:solidFill>
                          <a:latin typeface="CordiaUPC" pitchFamily="34" charset="-34"/>
                          <a:ea typeface="Times New Roman"/>
                          <a:cs typeface="CordiaUPC" pitchFamily="34" charset="-34"/>
                        </a:rPr>
                        <a:t> Property Company Limited</a:t>
                      </a:r>
                      <a:endParaRPr lang="en-US" sz="1100" dirty="0">
                        <a:solidFill>
                          <a:schemeClr val="tx1"/>
                        </a:solidFill>
                        <a:latin typeface="CordiaUPC" pitchFamily="34" charset="-34"/>
                        <a:ea typeface="Times New Roman"/>
                        <a:cs typeface="CordiaUPC" pitchFamily="34" charset="-34"/>
                      </a:endParaRPr>
                    </a:p>
                  </a:txBody>
                  <a:tcPr marL="59093" marR="59093" marT="0" marB="0" anchor="ctr" horzOverflow="overflow"/>
                </a:tc>
                <a:tc rowSpan="2">
                  <a:txBody>
                    <a:bodyPr/>
                    <a:lstStyle/>
                    <a:p>
                      <a:pPr algn="ctr">
                        <a:spcAft>
                          <a:spcPts val="0"/>
                        </a:spcAft>
                      </a:pPr>
                      <a:r>
                        <a:rPr lang="en-US" sz="1100" dirty="0" smtClean="0">
                          <a:solidFill>
                            <a:schemeClr val="tx1"/>
                          </a:solidFill>
                          <a:latin typeface="CordiaUPC" pitchFamily="34" charset="-34"/>
                          <a:ea typeface="Times New Roman"/>
                          <a:cs typeface="CordiaUPC" pitchFamily="34" charset="-34"/>
                        </a:rPr>
                        <a:t>Siam Nissan </a:t>
                      </a:r>
                      <a:r>
                        <a:rPr lang="en-US" sz="1100" dirty="0" err="1" smtClean="0">
                          <a:solidFill>
                            <a:schemeClr val="tx1"/>
                          </a:solidFill>
                          <a:latin typeface="CordiaUPC" pitchFamily="34" charset="-34"/>
                          <a:ea typeface="Times New Roman"/>
                          <a:cs typeface="CordiaUPC" pitchFamily="34" charset="-34"/>
                        </a:rPr>
                        <a:t>Krungthai</a:t>
                      </a:r>
                      <a:r>
                        <a:rPr lang="en-US" sz="1100" dirty="0" smtClean="0">
                          <a:solidFill>
                            <a:schemeClr val="tx1"/>
                          </a:solidFill>
                          <a:latin typeface="CordiaUPC" pitchFamily="34" charset="-34"/>
                          <a:ea typeface="Times New Roman"/>
                          <a:cs typeface="CordiaUPC" pitchFamily="34" charset="-34"/>
                        </a:rPr>
                        <a:t> Company Limited</a:t>
                      </a:r>
                      <a:endParaRPr lang="en-US" sz="1100" dirty="0">
                        <a:solidFill>
                          <a:schemeClr val="tx1"/>
                        </a:solidFill>
                        <a:latin typeface="CordiaUPC" pitchFamily="34" charset="-34"/>
                        <a:ea typeface="Times New Roman"/>
                        <a:cs typeface="CordiaUPC" pitchFamily="34" charset="-34"/>
                      </a:endParaRPr>
                    </a:p>
                  </a:txBody>
                  <a:tcPr marL="59093" marR="59093" marT="0" marB="0" anchor="ctr" horzOverflow="overflow"/>
                </a:tc>
                <a:tc rowSpan="2">
                  <a:txBody>
                    <a:bodyPr/>
                    <a:lstStyle/>
                    <a:p>
                      <a:pPr algn="ctr">
                        <a:spcAft>
                          <a:spcPts val="0"/>
                        </a:spcAft>
                      </a:pPr>
                      <a:r>
                        <a:rPr lang="en-US" sz="1100" dirty="0" smtClean="0">
                          <a:solidFill>
                            <a:schemeClr val="tx1"/>
                          </a:solidFill>
                          <a:latin typeface="CordiaUPC" pitchFamily="34" charset="-34"/>
                          <a:ea typeface="Times New Roman"/>
                          <a:cs typeface="CordiaUPC" pitchFamily="34" charset="-34"/>
                        </a:rPr>
                        <a:t>Toyota </a:t>
                      </a:r>
                      <a:r>
                        <a:rPr lang="en-US" sz="1100" dirty="0" err="1" smtClean="0">
                          <a:solidFill>
                            <a:schemeClr val="tx1"/>
                          </a:solidFill>
                          <a:latin typeface="CordiaUPC" pitchFamily="34" charset="-34"/>
                          <a:ea typeface="Times New Roman"/>
                          <a:cs typeface="CordiaUPC" pitchFamily="34" charset="-34"/>
                        </a:rPr>
                        <a:t>Krungthai</a:t>
                      </a:r>
                      <a:r>
                        <a:rPr lang="en-US" sz="1100" dirty="0" smtClean="0">
                          <a:solidFill>
                            <a:schemeClr val="tx1"/>
                          </a:solidFill>
                          <a:latin typeface="CordiaUPC" pitchFamily="34" charset="-34"/>
                          <a:ea typeface="Times New Roman"/>
                          <a:cs typeface="CordiaUPC" pitchFamily="34" charset="-34"/>
                        </a:rPr>
                        <a:t> Company Limited</a:t>
                      </a:r>
                      <a:endParaRPr lang="en-US" sz="1100" dirty="0">
                        <a:solidFill>
                          <a:schemeClr val="tx1"/>
                        </a:solidFill>
                        <a:latin typeface="CordiaUPC" pitchFamily="34" charset="-34"/>
                        <a:ea typeface="Times New Roman"/>
                        <a:cs typeface="CordiaUPC" pitchFamily="34" charset="-34"/>
                      </a:endParaRPr>
                    </a:p>
                  </a:txBody>
                  <a:tcPr marL="59093" marR="59093" marT="0" marB="0" anchor="ctr" horzOverflow="overflow"/>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err="1" smtClean="0">
                          <a:ln>
                            <a:noFill/>
                          </a:ln>
                          <a:solidFill>
                            <a:schemeClr val="tx1"/>
                          </a:solidFill>
                          <a:effectLst/>
                          <a:latin typeface="CordiaUPC" pitchFamily="34" charset="-34"/>
                          <a:ea typeface="ヒラギノ角ゴ Pro W3" charset="-128"/>
                          <a:cs typeface="CordiaUPC" pitchFamily="34" charset="-34"/>
                        </a:rPr>
                        <a:t>Carloft</a:t>
                      </a:r>
                      <a:r>
                        <a:rPr kumimoji="0" lang="en-US" sz="1100" b="0" i="0" u="none" strike="noStrike" cap="none" normalizeH="0" baseline="0" dirty="0" smtClean="0">
                          <a:ln>
                            <a:noFill/>
                          </a:ln>
                          <a:solidFill>
                            <a:schemeClr val="tx1"/>
                          </a:solidFill>
                          <a:effectLst/>
                          <a:latin typeface="CordiaUPC" pitchFamily="34" charset="-34"/>
                          <a:ea typeface="ヒラギノ角ゴ Pro W3" charset="-128"/>
                          <a:cs typeface="CordiaUPC" pitchFamily="34" charset="-34"/>
                        </a:rPr>
                        <a:t> Auto Import Company Limited</a:t>
                      </a:r>
                    </a:p>
                  </a:txBody>
                  <a:tcPr marL="59093" marR="59093" marT="0" marB="0" anchor="ctr" horzOverflow="overflow"/>
                </a:tc>
              </a:tr>
              <a:tr h="5313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bg1"/>
                        </a:solidFill>
                        <a:effectLst/>
                        <a:latin typeface="Cordia New" pitchFamily="34" charset="-34"/>
                        <a:ea typeface="ヒラギノ角ゴ Pro W3" charset="-128"/>
                        <a:cs typeface="Cordia New" pitchFamily="34" charset="-34"/>
                      </a:endParaRPr>
                    </a:p>
                  </a:txBody>
                  <a:tcPr marL="59093" marR="59093" marT="0" marB="0" anchor="ctr" horzOverflow="overflow"/>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a:p>
                  </a:txBody>
                  <a:tcPr/>
                </a:tc>
                <a:tc vMerge="1">
                  <a:txBody>
                    <a:bodyPr/>
                    <a:lstStyle/>
                    <a:p>
                      <a:endParaRPr lang="th-TH" dirty="0"/>
                    </a:p>
                  </a:txBody>
                  <a:tcPr/>
                </a:tc>
              </a:tr>
              <a:tr h="334115">
                <a:tc>
                  <a:txBody>
                    <a:bodyPr/>
                    <a:lstStyle/>
                    <a:p>
                      <a:pPr algn="l">
                        <a:spcAft>
                          <a:spcPts val="0"/>
                        </a:spcAft>
                      </a:pPr>
                      <a:endParaRPr lang="th-TH" sz="1200" i="0" dirty="0" smtClean="0">
                        <a:solidFill>
                          <a:schemeClr val="tx1"/>
                        </a:solidFill>
                        <a:latin typeface="CordiaUPC" pitchFamily="34" charset="-34"/>
                        <a:ea typeface="Times New Roman"/>
                        <a:cs typeface="CordiaUPC" pitchFamily="34" charset="-34"/>
                      </a:endParaRPr>
                    </a:p>
                    <a:p>
                      <a:pPr algn="l">
                        <a:spcAft>
                          <a:spcPts val="0"/>
                        </a:spcAft>
                      </a:pPr>
                      <a:r>
                        <a:rPr lang="th-TH" sz="1200" i="0" dirty="0" smtClean="0">
                          <a:solidFill>
                            <a:schemeClr val="tx1"/>
                          </a:solidFill>
                          <a:latin typeface="CordiaUPC" pitchFamily="34" charset="-34"/>
                          <a:ea typeface="Times New Roman"/>
                          <a:cs typeface="CordiaUPC" pitchFamily="34" charset="-34"/>
                        </a:rPr>
                        <a:t>1. </a:t>
                      </a:r>
                      <a:r>
                        <a:rPr lang="en-US" sz="1200" i="0" dirty="0">
                          <a:solidFill>
                            <a:schemeClr val="tx1"/>
                          </a:solidFill>
                          <a:latin typeface="CordiaUPC" pitchFamily="34" charset="-34"/>
                          <a:ea typeface="Times New Roman"/>
                          <a:cs typeface="CordiaUPC" pitchFamily="34" charset="-34"/>
                        </a:rPr>
                        <a:t>Mr. </a:t>
                      </a:r>
                      <a:r>
                        <a:rPr lang="en-US" sz="1200" i="0" dirty="0" err="1">
                          <a:solidFill>
                            <a:schemeClr val="tx1"/>
                          </a:solidFill>
                          <a:latin typeface="CordiaUPC" pitchFamily="34" charset="-34"/>
                          <a:ea typeface="Times New Roman"/>
                          <a:cs typeface="CordiaUPC" pitchFamily="34" charset="-34"/>
                        </a:rPr>
                        <a:t>Pithep</a:t>
                      </a:r>
                      <a:r>
                        <a:rPr lang="en-US" sz="1200" i="0" dirty="0">
                          <a:solidFill>
                            <a:schemeClr val="tx1"/>
                          </a:solidFill>
                          <a:latin typeface="CordiaUPC" pitchFamily="34" charset="-34"/>
                          <a:ea typeface="Times New Roman"/>
                          <a:cs typeface="CordiaUPC" pitchFamily="34" charset="-34"/>
                        </a:rPr>
                        <a:t> </a:t>
                      </a:r>
                      <a:r>
                        <a:rPr lang="en-US" sz="1200" i="0" dirty="0" err="1">
                          <a:solidFill>
                            <a:schemeClr val="tx1"/>
                          </a:solidFill>
                          <a:latin typeface="CordiaUPC" pitchFamily="34" charset="-34"/>
                          <a:ea typeface="Times New Roman"/>
                          <a:cs typeface="CordiaUPC" pitchFamily="34" charset="-34"/>
                        </a:rPr>
                        <a:t>Chantarasereekul</a:t>
                      </a:r>
                      <a:r>
                        <a:rPr lang="en-US" sz="1200" i="0" dirty="0">
                          <a:solidFill>
                            <a:schemeClr val="tx1"/>
                          </a:solidFill>
                          <a:latin typeface="CordiaUPC" pitchFamily="34" charset="-34"/>
                          <a:ea typeface="Times New Roman"/>
                          <a:cs typeface="CordiaUPC" pitchFamily="34" charset="-34"/>
                        </a:rPr>
                        <a:t> </a:t>
                      </a:r>
                      <a:r>
                        <a:rPr lang="th-TH" sz="1200" i="0" dirty="0">
                          <a:solidFill>
                            <a:schemeClr val="tx1"/>
                          </a:solidFill>
                          <a:latin typeface="CordiaUPC" pitchFamily="34" charset="-34"/>
                          <a:ea typeface="Times New Roman"/>
                          <a:cs typeface="CordiaUPC" pitchFamily="34" charset="-34"/>
                        </a:rPr>
                        <a:t> </a:t>
                      </a:r>
                      <a:endParaRPr lang="en-US" sz="1200" i="0" dirty="0">
                        <a:solidFill>
                          <a:schemeClr val="tx1"/>
                        </a:solidFill>
                        <a:latin typeface="CordiaUPC" pitchFamily="34" charset="-34"/>
                        <a:ea typeface="Times New Roman"/>
                        <a:cs typeface="CordiaUPC" pitchFamily="34" charset="-34"/>
                      </a:endParaRPr>
                    </a:p>
                  </a:txBody>
                  <a:tcPr marL="42016" marR="42016" marT="0" marB="0"/>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174018">
                <a:tc>
                  <a:txBody>
                    <a:bodyPr/>
                    <a:lstStyle/>
                    <a:p>
                      <a:pPr algn="l">
                        <a:spcAft>
                          <a:spcPts val="0"/>
                        </a:spcAft>
                      </a:pPr>
                      <a:r>
                        <a:rPr lang="th-TH" sz="1200" i="0" dirty="0" smtClean="0">
                          <a:solidFill>
                            <a:schemeClr val="tx1"/>
                          </a:solidFill>
                          <a:latin typeface="CordiaUPC" pitchFamily="34" charset="-34"/>
                          <a:ea typeface="Times New Roman"/>
                          <a:cs typeface="CordiaUPC" pitchFamily="34" charset="-34"/>
                        </a:rPr>
                        <a:t>2. </a:t>
                      </a:r>
                      <a:r>
                        <a:rPr lang="en-US" sz="1200" i="0" dirty="0">
                          <a:solidFill>
                            <a:schemeClr val="tx1"/>
                          </a:solidFill>
                          <a:latin typeface="CordiaUPC" pitchFamily="34" charset="-34"/>
                          <a:ea typeface="Times New Roman"/>
                          <a:cs typeface="CordiaUPC" pitchFamily="34" charset="-34"/>
                        </a:rPr>
                        <a:t>Mr. </a:t>
                      </a:r>
                      <a:r>
                        <a:rPr lang="en-US" sz="1200" i="0" dirty="0" err="1">
                          <a:solidFill>
                            <a:schemeClr val="tx1"/>
                          </a:solidFill>
                          <a:latin typeface="CordiaUPC" pitchFamily="34" charset="-34"/>
                          <a:ea typeface="Times New Roman"/>
                          <a:cs typeface="CordiaUPC" pitchFamily="34" charset="-34"/>
                        </a:rPr>
                        <a:t>Pichit</a:t>
                      </a:r>
                      <a:r>
                        <a:rPr lang="en-US" sz="1200" i="0" dirty="0">
                          <a:solidFill>
                            <a:schemeClr val="tx1"/>
                          </a:solidFill>
                          <a:latin typeface="CordiaUPC" pitchFamily="34" charset="-34"/>
                          <a:ea typeface="Times New Roman"/>
                          <a:cs typeface="CordiaUPC" pitchFamily="34" charset="-34"/>
                        </a:rPr>
                        <a:t> </a:t>
                      </a:r>
                      <a:r>
                        <a:rPr lang="en-US" sz="1200" i="0" dirty="0" err="1">
                          <a:solidFill>
                            <a:schemeClr val="tx1"/>
                          </a:solidFill>
                          <a:latin typeface="CordiaUPC" pitchFamily="34" charset="-34"/>
                          <a:ea typeface="Times New Roman"/>
                          <a:cs typeface="CordiaUPC" pitchFamily="34" charset="-34"/>
                        </a:rPr>
                        <a:t>Chantarasereekul</a:t>
                      </a:r>
                      <a:endParaRPr lang="en-US" sz="1200" i="0" dirty="0">
                        <a:solidFill>
                          <a:schemeClr val="tx1"/>
                        </a:solidFill>
                        <a:latin typeface="CordiaUPC" pitchFamily="34" charset="-34"/>
                        <a:ea typeface="Times New Roman"/>
                        <a:cs typeface="CordiaUPC" pitchFamily="34" charset="-34"/>
                      </a:endParaRPr>
                    </a:p>
                  </a:txBody>
                  <a:tcPr marL="42016" marR="42016" marT="0" marB="0"/>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174018">
                <a:tc>
                  <a:txBody>
                    <a:bodyPr/>
                    <a:lstStyle/>
                    <a:p>
                      <a:pPr algn="l" fontAlgn="auto">
                        <a:lnSpc>
                          <a:spcPts val="1100"/>
                        </a:lnSpc>
                        <a:spcBef>
                          <a:spcPts val="0"/>
                        </a:spcBef>
                        <a:spcAft>
                          <a:spcPts val="0"/>
                        </a:spcAft>
                        <a:defRPr/>
                      </a:pPr>
                      <a:r>
                        <a:rPr lang="en-US" sz="1200" dirty="0" smtClean="0">
                          <a:solidFill>
                            <a:schemeClr val="tx1"/>
                          </a:solidFill>
                          <a:latin typeface="CordiaUPC" pitchFamily="34" charset="-34"/>
                          <a:cs typeface="CordiaUPC" pitchFamily="34" charset="-34"/>
                        </a:rPr>
                        <a:t>3.</a:t>
                      </a:r>
                      <a:r>
                        <a:rPr lang="en-US" sz="1200" baseline="0" dirty="0" smtClean="0">
                          <a:solidFill>
                            <a:schemeClr val="tx1"/>
                          </a:solidFill>
                          <a:latin typeface="CordiaUPC" pitchFamily="34" charset="-34"/>
                          <a:cs typeface="CordiaUPC" pitchFamily="34" charset="-34"/>
                        </a:rPr>
                        <a:t> </a:t>
                      </a:r>
                      <a:r>
                        <a:rPr lang="en-US" sz="1200" dirty="0" err="1" smtClean="0">
                          <a:solidFill>
                            <a:schemeClr val="tx1"/>
                          </a:solidFill>
                          <a:latin typeface="CordiaUPC" pitchFamily="34" charset="-34"/>
                          <a:cs typeface="CordiaUPC" pitchFamily="34" charset="-34"/>
                        </a:rPr>
                        <a:t>Mr</a:t>
                      </a:r>
                      <a:r>
                        <a:rPr lang="en-US" sz="1200" dirty="0" smtClean="0">
                          <a:solidFill>
                            <a:schemeClr val="tx1"/>
                          </a:solidFill>
                          <a:latin typeface="CordiaUPC" pitchFamily="34" charset="-34"/>
                          <a:cs typeface="CordiaUPC" pitchFamily="34" charset="-34"/>
                        </a:rPr>
                        <a:t>  </a:t>
                      </a:r>
                      <a:r>
                        <a:rPr lang="en-US" sz="1200" dirty="0" err="1" smtClean="0">
                          <a:solidFill>
                            <a:schemeClr val="tx1"/>
                          </a:solidFill>
                          <a:latin typeface="CordiaUPC" pitchFamily="34" charset="-34"/>
                          <a:cs typeface="CordiaUPC" pitchFamily="34" charset="-34"/>
                        </a:rPr>
                        <a:t>Karoon</a:t>
                      </a:r>
                      <a:r>
                        <a:rPr lang="en-US" sz="1200" dirty="0" smtClean="0">
                          <a:solidFill>
                            <a:schemeClr val="tx1"/>
                          </a:solidFill>
                          <a:latin typeface="CordiaUPC" pitchFamily="34" charset="-34"/>
                          <a:cs typeface="CordiaUPC" pitchFamily="34" charset="-34"/>
                        </a:rPr>
                        <a:t> </a:t>
                      </a:r>
                      <a:r>
                        <a:rPr lang="en-US" sz="1200" dirty="0" err="1" smtClean="0">
                          <a:solidFill>
                            <a:schemeClr val="tx1"/>
                          </a:solidFill>
                          <a:latin typeface="CordiaUPC" pitchFamily="34" charset="-34"/>
                          <a:cs typeface="CordiaUPC" pitchFamily="34" charset="-34"/>
                        </a:rPr>
                        <a:t>Laoharajatanand</a:t>
                      </a:r>
                      <a:endParaRPr lang="th-TH" sz="1200" dirty="0" smtClean="0">
                        <a:solidFill>
                          <a:schemeClr val="tx1"/>
                        </a:solidFill>
                        <a:latin typeface="CordiaUPC" pitchFamily="34" charset="-34"/>
                        <a:cs typeface="CordiaUPC" pitchFamily="34" charset="-34"/>
                      </a:endParaRPr>
                    </a:p>
                  </a:txBody>
                  <a:tcPr marL="68580" marR="68580" marT="0" marB="0"/>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174018">
                <a:tc>
                  <a:txBody>
                    <a:bodyPr/>
                    <a:lstStyle/>
                    <a:p>
                      <a:pPr algn="l">
                        <a:spcAft>
                          <a:spcPts val="0"/>
                        </a:spcAft>
                      </a:pPr>
                      <a:r>
                        <a:rPr lang="th-TH" sz="1200" i="0" dirty="0" smtClean="0">
                          <a:solidFill>
                            <a:schemeClr val="tx1"/>
                          </a:solidFill>
                          <a:latin typeface="CordiaUPC" pitchFamily="34" charset="-34"/>
                          <a:ea typeface="Times New Roman"/>
                          <a:cs typeface="CordiaUPC" pitchFamily="34" charset="-34"/>
                        </a:rPr>
                        <a:t>4. </a:t>
                      </a:r>
                      <a:r>
                        <a:rPr lang="en-US" sz="1200" i="0" dirty="0">
                          <a:solidFill>
                            <a:schemeClr val="tx1"/>
                          </a:solidFill>
                          <a:latin typeface="CordiaUPC" pitchFamily="34" charset="-34"/>
                          <a:ea typeface="Times New Roman"/>
                          <a:cs typeface="CordiaUPC" pitchFamily="34" charset="-34"/>
                        </a:rPr>
                        <a:t>Mr. </a:t>
                      </a:r>
                      <a:r>
                        <a:rPr lang="en-US" sz="1200" b="0" i="0" dirty="0" err="1">
                          <a:solidFill>
                            <a:schemeClr val="tx1"/>
                          </a:solidFill>
                          <a:latin typeface="CordiaUPC" pitchFamily="34" charset="-34"/>
                          <a:ea typeface="Times New Roman"/>
                          <a:cs typeface="CordiaUPC" pitchFamily="34" charset="-34"/>
                        </a:rPr>
                        <a:t>Chaiwat</a:t>
                      </a:r>
                      <a:r>
                        <a:rPr lang="en-US" sz="1200" i="0" dirty="0">
                          <a:solidFill>
                            <a:schemeClr val="tx1"/>
                          </a:solidFill>
                          <a:latin typeface="CordiaUPC" pitchFamily="34" charset="-34"/>
                          <a:ea typeface="Times New Roman"/>
                          <a:cs typeface="CordiaUPC" pitchFamily="34" charset="-34"/>
                        </a:rPr>
                        <a:t> </a:t>
                      </a:r>
                      <a:r>
                        <a:rPr lang="en-US" sz="1200" i="0" dirty="0" err="1">
                          <a:solidFill>
                            <a:schemeClr val="tx1"/>
                          </a:solidFill>
                          <a:latin typeface="CordiaUPC" pitchFamily="34" charset="-34"/>
                          <a:ea typeface="Times New Roman"/>
                          <a:cs typeface="CordiaUPC" pitchFamily="34" charset="-34"/>
                        </a:rPr>
                        <a:t>Atsawintarangkun</a:t>
                      </a:r>
                      <a:endParaRPr lang="en-US" sz="1200" i="0" dirty="0">
                        <a:solidFill>
                          <a:schemeClr val="tx1"/>
                        </a:solidFill>
                        <a:latin typeface="CordiaUPC" pitchFamily="34" charset="-34"/>
                        <a:ea typeface="Times New Roman"/>
                        <a:cs typeface="CordiaUPC" pitchFamily="34" charset="-34"/>
                      </a:endParaRPr>
                    </a:p>
                  </a:txBody>
                  <a:tcPr marL="42016" marR="42016" marT="0" marB="0"/>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174018">
                <a:tc>
                  <a:txBody>
                    <a:bodyPr/>
                    <a:lstStyle/>
                    <a:p>
                      <a:pPr algn="l">
                        <a:spcAft>
                          <a:spcPts val="0"/>
                        </a:spcAft>
                      </a:pPr>
                      <a:r>
                        <a:rPr lang="th-TH" sz="1200" i="0" dirty="0" smtClean="0">
                          <a:solidFill>
                            <a:schemeClr val="tx1"/>
                          </a:solidFill>
                          <a:latin typeface="CordiaUPC" pitchFamily="34" charset="-34"/>
                          <a:ea typeface="Times New Roman"/>
                          <a:cs typeface="CordiaUPC" pitchFamily="34" charset="-34"/>
                        </a:rPr>
                        <a:t>5. </a:t>
                      </a:r>
                      <a:r>
                        <a:rPr lang="en-US" sz="1200" i="0" dirty="0">
                          <a:solidFill>
                            <a:schemeClr val="tx1"/>
                          </a:solidFill>
                          <a:latin typeface="CordiaUPC" pitchFamily="34" charset="-34"/>
                          <a:ea typeface="Times New Roman"/>
                          <a:cs typeface="CordiaUPC" pitchFamily="34" charset="-34"/>
                        </a:rPr>
                        <a:t>Mrs. </a:t>
                      </a:r>
                      <a:r>
                        <a:rPr lang="en-US" sz="1200" b="0" i="0" dirty="0" err="1">
                          <a:solidFill>
                            <a:schemeClr val="tx1"/>
                          </a:solidFill>
                          <a:latin typeface="CordiaUPC" pitchFamily="34" charset="-34"/>
                          <a:ea typeface="Times New Roman"/>
                          <a:cs typeface="CordiaUPC" pitchFamily="34" charset="-34"/>
                        </a:rPr>
                        <a:t>Supaporn</a:t>
                      </a:r>
                      <a:r>
                        <a:rPr lang="en-US" sz="1200" i="0" dirty="0">
                          <a:solidFill>
                            <a:schemeClr val="tx1"/>
                          </a:solidFill>
                          <a:latin typeface="CordiaUPC" pitchFamily="34" charset="-34"/>
                          <a:ea typeface="Times New Roman"/>
                          <a:cs typeface="CordiaUPC" pitchFamily="34" charset="-34"/>
                        </a:rPr>
                        <a:t> </a:t>
                      </a:r>
                      <a:r>
                        <a:rPr lang="en-US" sz="1200" i="0" dirty="0" err="1">
                          <a:solidFill>
                            <a:schemeClr val="tx1"/>
                          </a:solidFill>
                          <a:latin typeface="CordiaUPC" pitchFamily="34" charset="-34"/>
                          <a:ea typeface="Times New Roman"/>
                          <a:cs typeface="CordiaUPC" pitchFamily="34" charset="-34"/>
                        </a:rPr>
                        <a:t>Jittmittraparp</a:t>
                      </a:r>
                      <a:endParaRPr lang="en-US" sz="1200" i="0" dirty="0">
                        <a:solidFill>
                          <a:schemeClr val="tx1"/>
                        </a:solidFill>
                        <a:latin typeface="CordiaUPC" pitchFamily="34" charset="-34"/>
                        <a:ea typeface="Times New Roman"/>
                        <a:cs typeface="CordiaUPC" pitchFamily="34" charset="-34"/>
                      </a:endParaRPr>
                    </a:p>
                  </a:txBody>
                  <a:tcPr marL="42016" marR="42016" marT="0" marB="0"/>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smtClean="0">
                          <a:ln>
                            <a:noFill/>
                          </a:ln>
                          <a:effectLst/>
                        </a:rPr>
                        <a:t>  </a:t>
                      </a: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174018">
                <a:tc>
                  <a:txBody>
                    <a:bodyPr/>
                    <a:lstStyle/>
                    <a:p>
                      <a:pPr algn="l"/>
                      <a:r>
                        <a:rPr lang="th-TH" sz="1200" i="0" dirty="0" smtClean="0">
                          <a:solidFill>
                            <a:schemeClr val="tx1"/>
                          </a:solidFill>
                          <a:latin typeface="CordiaUPC" pitchFamily="34" charset="-34"/>
                          <a:ea typeface="Times New Roman"/>
                          <a:cs typeface="CordiaUPC" pitchFamily="34" charset="-34"/>
                        </a:rPr>
                        <a:t>6. </a:t>
                      </a:r>
                      <a:r>
                        <a:rPr lang="en-GB" sz="1200" kern="1200" dirty="0" err="1" smtClean="0">
                          <a:solidFill>
                            <a:schemeClr val="tx1"/>
                          </a:solidFill>
                          <a:effectLst/>
                          <a:latin typeface="+mn-lt"/>
                          <a:ea typeface="+mn-ea"/>
                          <a:cs typeface="+mn-cs"/>
                        </a:rPr>
                        <a:t>Assoc</a:t>
                      </a:r>
                      <a:r>
                        <a:rPr lang="en-GB" sz="1200" kern="1200" dirty="0" smtClean="0">
                          <a:solidFill>
                            <a:schemeClr val="tx1"/>
                          </a:solidFill>
                          <a:effectLst/>
                          <a:latin typeface="+mn-lt"/>
                          <a:ea typeface="+mn-ea"/>
                          <a:cs typeface="+mn-cs"/>
                        </a:rPr>
                        <a:t> Prof Dr </a:t>
                      </a:r>
                      <a:r>
                        <a:rPr lang="en-GB" sz="1200" kern="1200" dirty="0" err="1" smtClean="0">
                          <a:solidFill>
                            <a:schemeClr val="tx1"/>
                          </a:solidFill>
                          <a:effectLst/>
                          <a:latin typeface="+mn-lt"/>
                          <a:ea typeface="+mn-ea"/>
                          <a:cs typeface="+mn-cs"/>
                        </a:rPr>
                        <a:t>Pasu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Decharin</a:t>
                      </a:r>
                      <a:r>
                        <a:rPr lang="en-GB" sz="1200" kern="1200" dirty="0" smtClean="0">
                          <a:solidFill>
                            <a:schemeClr val="tx1"/>
                          </a:solidFill>
                          <a:effectLst/>
                          <a:latin typeface="+mn-lt"/>
                          <a:ea typeface="+mn-ea"/>
                          <a:cs typeface="+mn-cs"/>
                        </a:rPr>
                        <a:t> </a:t>
                      </a:r>
                      <a:endParaRPr lang="en-US" sz="1200" i="0" dirty="0">
                        <a:solidFill>
                          <a:schemeClr val="tx1"/>
                        </a:solidFill>
                        <a:latin typeface="CordiaUPC" pitchFamily="34" charset="-34"/>
                        <a:ea typeface="Times New Roman"/>
                        <a:cs typeface="CordiaUPC" pitchFamily="34" charset="-34"/>
                      </a:endParaRPr>
                    </a:p>
                  </a:txBody>
                  <a:tcPr marL="42016" marR="42016" marT="0" marB="0"/>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174018">
                <a:tc>
                  <a:txBody>
                    <a:bodyPr/>
                    <a:lstStyle/>
                    <a:p>
                      <a:pPr algn="l">
                        <a:spcAft>
                          <a:spcPts val="0"/>
                        </a:spcAft>
                      </a:pPr>
                      <a:r>
                        <a:rPr lang="th-TH" sz="1200" i="0" dirty="0" smtClean="0">
                          <a:solidFill>
                            <a:schemeClr val="tx1"/>
                          </a:solidFill>
                          <a:latin typeface="CordiaUPC" pitchFamily="34" charset="-34"/>
                          <a:ea typeface="Times New Roman"/>
                          <a:cs typeface="CordiaUPC" pitchFamily="34" charset="-34"/>
                        </a:rPr>
                        <a:t>7. </a:t>
                      </a:r>
                      <a:r>
                        <a:rPr lang="en-US" sz="1200" i="0" dirty="0">
                          <a:solidFill>
                            <a:schemeClr val="tx1"/>
                          </a:solidFill>
                          <a:latin typeface="CordiaUPC" pitchFamily="34" charset="-34"/>
                          <a:ea typeface="Times New Roman"/>
                          <a:cs typeface="CordiaUPC" pitchFamily="34" charset="-34"/>
                        </a:rPr>
                        <a:t>Mr. </a:t>
                      </a:r>
                      <a:r>
                        <a:rPr lang="en-US" sz="1200" b="0" i="0" dirty="0" err="1">
                          <a:solidFill>
                            <a:schemeClr val="tx1"/>
                          </a:solidFill>
                          <a:latin typeface="CordiaUPC" pitchFamily="34" charset="-34"/>
                          <a:ea typeface="Times New Roman"/>
                          <a:cs typeface="CordiaUPC" pitchFamily="34" charset="-34"/>
                        </a:rPr>
                        <a:t>Sakditouch</a:t>
                      </a:r>
                      <a:r>
                        <a:rPr lang="en-US" sz="1200" b="0" i="0" dirty="0">
                          <a:solidFill>
                            <a:schemeClr val="tx1"/>
                          </a:solidFill>
                          <a:latin typeface="CordiaUPC" pitchFamily="34" charset="-34"/>
                          <a:ea typeface="Times New Roman"/>
                          <a:cs typeface="CordiaUPC" pitchFamily="34" charset="-34"/>
                        </a:rPr>
                        <a:t> </a:t>
                      </a:r>
                      <a:r>
                        <a:rPr lang="en-US" sz="1200" b="0" i="0" dirty="0" err="1">
                          <a:solidFill>
                            <a:schemeClr val="tx1"/>
                          </a:solidFill>
                          <a:latin typeface="CordiaUPC" pitchFamily="34" charset="-34"/>
                          <a:ea typeface="Times New Roman"/>
                          <a:cs typeface="CordiaUPC" pitchFamily="34" charset="-34"/>
                        </a:rPr>
                        <a:t>Chantarasereekul</a:t>
                      </a:r>
                      <a:endParaRPr lang="en-US" sz="1200" i="0" dirty="0">
                        <a:solidFill>
                          <a:schemeClr val="tx1"/>
                        </a:solidFill>
                        <a:latin typeface="CordiaUPC" pitchFamily="34" charset="-34"/>
                        <a:ea typeface="Times New Roman"/>
                        <a:cs typeface="CordiaUPC" pitchFamily="34" charset="-34"/>
                      </a:endParaRPr>
                    </a:p>
                  </a:txBody>
                  <a:tcPr marL="42016" marR="42016" marT="0" marB="0"/>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174018">
                <a:tc>
                  <a:txBody>
                    <a:bodyPr/>
                    <a:lstStyle/>
                    <a:p>
                      <a:pPr algn="l">
                        <a:spcAft>
                          <a:spcPts val="0"/>
                        </a:spcAft>
                      </a:pPr>
                      <a:r>
                        <a:rPr lang="th-TH" sz="1200" i="0" dirty="0" smtClean="0">
                          <a:solidFill>
                            <a:schemeClr val="tx1"/>
                          </a:solidFill>
                          <a:latin typeface="CordiaUPC" pitchFamily="34" charset="-34"/>
                          <a:ea typeface="Times New Roman"/>
                          <a:cs typeface="CordiaUPC" pitchFamily="34" charset="-34"/>
                        </a:rPr>
                        <a:t>8. </a:t>
                      </a:r>
                      <a:r>
                        <a:rPr lang="en-US" sz="1200" i="0" dirty="0">
                          <a:solidFill>
                            <a:schemeClr val="tx1"/>
                          </a:solidFill>
                          <a:latin typeface="CordiaUPC" pitchFamily="34" charset="-34"/>
                          <a:ea typeface="Times New Roman"/>
                          <a:cs typeface="CordiaUPC" pitchFamily="34" charset="-34"/>
                        </a:rPr>
                        <a:t>Miss </a:t>
                      </a:r>
                      <a:r>
                        <a:rPr lang="en-US" sz="1200" b="0" i="0" dirty="0" err="1">
                          <a:solidFill>
                            <a:schemeClr val="tx1"/>
                          </a:solidFill>
                          <a:latin typeface="CordiaUPC" pitchFamily="34" charset="-34"/>
                          <a:ea typeface="Times New Roman"/>
                          <a:cs typeface="CordiaUPC" pitchFamily="34" charset="-34"/>
                        </a:rPr>
                        <a:t>Sirima</a:t>
                      </a:r>
                      <a:r>
                        <a:rPr lang="en-US" sz="1200" i="0" dirty="0">
                          <a:solidFill>
                            <a:schemeClr val="tx1"/>
                          </a:solidFill>
                          <a:latin typeface="CordiaUPC" pitchFamily="34" charset="-34"/>
                          <a:ea typeface="Times New Roman"/>
                          <a:cs typeface="CordiaUPC" pitchFamily="34" charset="-34"/>
                        </a:rPr>
                        <a:t> Cha-</a:t>
                      </a:r>
                      <a:r>
                        <a:rPr lang="en-US" sz="1200" i="0" dirty="0" err="1">
                          <a:solidFill>
                            <a:schemeClr val="tx1"/>
                          </a:solidFill>
                          <a:latin typeface="CordiaUPC" pitchFamily="34" charset="-34"/>
                          <a:ea typeface="Times New Roman"/>
                          <a:cs typeface="CordiaUPC" pitchFamily="34" charset="-34"/>
                        </a:rPr>
                        <a:t>emkun</a:t>
                      </a:r>
                      <a:endParaRPr lang="en-US" sz="1200" i="0" dirty="0">
                        <a:solidFill>
                          <a:schemeClr val="tx1"/>
                        </a:solidFill>
                        <a:latin typeface="CordiaUPC" pitchFamily="34" charset="-34"/>
                        <a:ea typeface="Times New Roman"/>
                        <a:cs typeface="CordiaUPC" pitchFamily="34" charset="-34"/>
                      </a:endParaRPr>
                    </a:p>
                  </a:txBody>
                  <a:tcPr marL="42016" marR="42016" marT="0" marB="0"/>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1740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200" dirty="0" smtClean="0">
                          <a:solidFill>
                            <a:schemeClr val="tx1"/>
                          </a:solidFill>
                          <a:latin typeface="CordiaUPC" pitchFamily="34" charset="-34"/>
                          <a:ea typeface="Times New Roman"/>
                          <a:cs typeface="CordiaUPC" pitchFamily="34" charset="-34"/>
                        </a:rPr>
                        <a:t>9.</a:t>
                      </a:r>
                      <a:r>
                        <a:rPr lang="en-US" sz="1200" i="0" baseline="0" dirty="0" smtClean="0">
                          <a:solidFill>
                            <a:schemeClr val="tx1"/>
                          </a:solidFill>
                          <a:latin typeface="CordiaUPC" pitchFamily="34" charset="-34"/>
                          <a:ea typeface="Times New Roman"/>
                          <a:cs typeface="CordiaUPC" pitchFamily="34" charset="-34"/>
                        </a:rPr>
                        <a:t> </a:t>
                      </a:r>
                      <a:r>
                        <a:rPr lang="en-US" sz="1200" i="0" dirty="0" smtClean="0">
                          <a:solidFill>
                            <a:schemeClr val="tx1"/>
                          </a:solidFill>
                          <a:latin typeface="CordiaUPC" pitchFamily="34" charset="-34"/>
                          <a:ea typeface="Times New Roman"/>
                          <a:cs typeface="CordiaUPC" pitchFamily="34" charset="-34"/>
                        </a:rPr>
                        <a:t>Miss Jittiya </a:t>
                      </a:r>
                      <a:r>
                        <a:rPr lang="en-US" sz="1200" i="0" dirty="0" err="1" smtClean="0">
                          <a:solidFill>
                            <a:schemeClr val="tx1"/>
                          </a:solidFill>
                          <a:latin typeface="CordiaUPC" pitchFamily="34" charset="-34"/>
                          <a:ea typeface="Times New Roman"/>
                          <a:cs typeface="CordiaUPC" pitchFamily="34" charset="-34"/>
                        </a:rPr>
                        <a:t>Luangjamekorn</a:t>
                      </a:r>
                      <a:endParaRPr lang="en-US" sz="1200" i="0" dirty="0" smtClean="0">
                        <a:solidFill>
                          <a:schemeClr val="tx1"/>
                        </a:solidFill>
                        <a:latin typeface="CordiaUPC" pitchFamily="34" charset="-34"/>
                        <a:ea typeface="Times New Roman"/>
                        <a:cs typeface="CordiaUPC" pitchFamily="34" charset="-34"/>
                      </a:endParaRPr>
                    </a:p>
                  </a:txBody>
                  <a:tcPr marL="68580" marR="68580" marT="0" marB="0"/>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33411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h-TH" sz="1200" dirty="0" smtClean="0">
                          <a:solidFill>
                            <a:schemeClr val="tx1"/>
                          </a:solidFill>
                          <a:latin typeface="CordiaUPC" pitchFamily="34" charset="-34"/>
                          <a:ea typeface="Times New Roman"/>
                          <a:cs typeface="CordiaUPC" pitchFamily="34" charset="-34"/>
                        </a:rPr>
                        <a:t>10.</a:t>
                      </a:r>
                      <a:r>
                        <a:rPr lang="en-US" sz="1200" i="0" dirty="0" smtClean="0">
                          <a:solidFill>
                            <a:schemeClr val="tx1"/>
                          </a:solidFill>
                          <a:latin typeface="CordiaUPC" pitchFamily="34" charset="-34"/>
                          <a:ea typeface="Times New Roman"/>
                          <a:cs typeface="CordiaUPC" pitchFamily="34" charset="-34"/>
                        </a:rPr>
                        <a:t> Miss </a:t>
                      </a:r>
                      <a:r>
                        <a:rPr lang="en-US" sz="1200" i="0" dirty="0" err="1" smtClean="0">
                          <a:solidFill>
                            <a:schemeClr val="tx1"/>
                          </a:solidFill>
                          <a:latin typeface="CordiaUPC" pitchFamily="34" charset="-34"/>
                          <a:ea typeface="Times New Roman"/>
                          <a:cs typeface="CordiaUPC" pitchFamily="34" charset="-34"/>
                        </a:rPr>
                        <a:t>Pornpan</a:t>
                      </a:r>
                      <a:r>
                        <a:rPr lang="en-US" sz="1200" i="0" dirty="0" smtClean="0">
                          <a:solidFill>
                            <a:schemeClr val="tx1"/>
                          </a:solidFill>
                          <a:latin typeface="CordiaUPC" pitchFamily="34" charset="-34"/>
                          <a:ea typeface="Times New Roman"/>
                          <a:cs typeface="CordiaUPC" pitchFamily="34" charset="-34"/>
                        </a:rPr>
                        <a:t> </a:t>
                      </a:r>
                      <a:r>
                        <a:rPr lang="en-US" sz="1200" i="0" dirty="0" err="1" smtClean="0">
                          <a:solidFill>
                            <a:schemeClr val="tx1"/>
                          </a:solidFill>
                          <a:latin typeface="CordiaUPC" pitchFamily="34" charset="-34"/>
                          <a:ea typeface="Times New Roman"/>
                          <a:cs typeface="CordiaUPC" pitchFamily="34" charset="-34"/>
                        </a:rPr>
                        <a:t>Sattawatkul</a:t>
                      </a:r>
                      <a:endParaRPr lang="en-US" sz="1200" i="0" dirty="0" smtClean="0">
                        <a:solidFill>
                          <a:schemeClr val="tx1"/>
                        </a:solidFill>
                        <a:latin typeface="CordiaUPC" pitchFamily="34" charset="-34"/>
                        <a:ea typeface="Times New Roman"/>
                        <a:cs typeface="CordiaUPC" pitchFamily="34" charset="-34"/>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CordiaUPC" pitchFamily="34" charset="-34"/>
                          <a:ea typeface="Times New Roman"/>
                          <a:cs typeface="CordiaUPC" pitchFamily="34" charset="-34"/>
                        </a:rPr>
                        <a:t>11. Mr. Noppol </a:t>
                      </a:r>
                      <a:r>
                        <a:rPr lang="en-US" sz="1200" dirty="0" err="1" smtClean="0">
                          <a:solidFill>
                            <a:schemeClr val="tx1"/>
                          </a:solidFill>
                          <a:latin typeface="CordiaUPC" pitchFamily="34" charset="-34"/>
                          <a:ea typeface="Times New Roman"/>
                          <a:cs typeface="CordiaUPC" pitchFamily="34" charset="-34"/>
                        </a:rPr>
                        <a:t>Saktong</a:t>
                      </a:r>
                      <a:endParaRPr lang="en-US" sz="1200" i="0" dirty="0" smtClean="0">
                        <a:solidFill>
                          <a:schemeClr val="tx1"/>
                        </a:solidFill>
                        <a:latin typeface="CordiaUPC" pitchFamily="34" charset="-34"/>
                        <a:ea typeface="Times New Roman"/>
                        <a:cs typeface="CordiaUPC" pitchFamily="34" charset="-34"/>
                      </a:endParaRPr>
                    </a:p>
                  </a:txBody>
                  <a:tcPr marL="68580" marR="68580" marT="0" marB="0"/>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174018">
                <a:tc>
                  <a:txBody>
                    <a:bodyPr/>
                    <a:lstStyle/>
                    <a:p>
                      <a:pPr algn="just">
                        <a:spcAft>
                          <a:spcPts val="0"/>
                        </a:spcAft>
                      </a:pPr>
                      <a:endParaRPr lang="en-US" sz="1200" dirty="0">
                        <a:latin typeface="CordiaUPC" pitchFamily="34" charset="-34"/>
                        <a:ea typeface="Times New Roman"/>
                        <a:cs typeface="CordiaUPC" pitchFamily="34" charset="-34"/>
                      </a:endParaRPr>
                    </a:p>
                  </a:txBody>
                  <a:tcPr marL="68580" marR="68580" marT="0" marB="0"/>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r h="202164">
                <a:tc>
                  <a:txBody>
                    <a:bodyPr/>
                    <a:lstStyle/>
                    <a:p>
                      <a:pPr algn="just">
                        <a:spcAft>
                          <a:spcPts val="0"/>
                        </a:spcAft>
                      </a:pPr>
                      <a:endParaRPr lang="en-US" sz="1200" dirty="0">
                        <a:latin typeface="CordiaUPC" pitchFamily="34" charset="-34"/>
                        <a:ea typeface="Times New Roman"/>
                        <a:cs typeface="CordiaUPC" pitchFamily="34" charset="-34"/>
                      </a:endParaRPr>
                    </a:p>
                  </a:txBody>
                  <a:tcPr marL="68580" marR="68580" marT="0" marB="0"/>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59093" marR="59093" marT="0" marB="0" anchor="ctr" horzOverflow="overflow"/>
                </a:tc>
              </a:tr>
            </a:tbl>
          </a:graphicData>
        </a:graphic>
      </p:graphicFrame>
      <p:sp>
        <p:nvSpPr>
          <p:cNvPr id="18" name="Bevel 14"/>
          <p:cNvSpPr/>
          <p:nvPr/>
        </p:nvSpPr>
        <p:spPr>
          <a:xfrm>
            <a:off x="2031826" y="5490000"/>
            <a:ext cx="134938" cy="144462"/>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19" name="7-Point Star 15"/>
          <p:cNvSpPr/>
          <p:nvPr/>
        </p:nvSpPr>
        <p:spPr>
          <a:xfrm>
            <a:off x="2022301" y="6213900"/>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20" name="Donut 16"/>
          <p:cNvSpPr/>
          <p:nvPr/>
        </p:nvSpPr>
        <p:spPr>
          <a:xfrm>
            <a:off x="2022301" y="6405987"/>
            <a:ext cx="155575" cy="155575"/>
          </a:xfrm>
          <a:prstGeom prst="donut">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58" name="สามเหลี่ยมหน้าจั่ว 57"/>
          <p:cNvSpPr/>
          <p:nvPr/>
        </p:nvSpPr>
        <p:spPr>
          <a:xfrm>
            <a:off x="2031826" y="5683675"/>
            <a:ext cx="142875" cy="123825"/>
          </a:xfrm>
          <a:prstGeom prst="triangle">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p>
        </p:txBody>
      </p:sp>
      <p:sp>
        <p:nvSpPr>
          <p:cNvPr id="60" name="บวก 59"/>
          <p:cNvSpPr>
            <a:spLocks noChangeAspect="1"/>
          </p:cNvSpPr>
          <p:nvPr/>
        </p:nvSpPr>
        <p:spPr>
          <a:xfrm>
            <a:off x="2014363" y="5849413"/>
            <a:ext cx="173038" cy="174625"/>
          </a:xfrm>
          <a:prstGeom prst="mathPlus">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p>
        </p:txBody>
      </p:sp>
      <p:sp>
        <p:nvSpPr>
          <p:cNvPr id="64" name="หัวใจ 63"/>
          <p:cNvSpPr/>
          <p:nvPr/>
        </p:nvSpPr>
        <p:spPr>
          <a:xfrm>
            <a:off x="2031826" y="6048800"/>
            <a:ext cx="142875" cy="144462"/>
          </a:xfrm>
          <a:prstGeom prst="heart">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p>
        </p:txBody>
      </p:sp>
      <p:sp>
        <p:nvSpPr>
          <p:cNvPr id="26" name="7-Point Star 15"/>
          <p:cNvSpPr/>
          <p:nvPr/>
        </p:nvSpPr>
        <p:spPr>
          <a:xfrm>
            <a:off x="3160640" y="2874698"/>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27" name="Bevel 14"/>
          <p:cNvSpPr/>
          <p:nvPr/>
        </p:nvSpPr>
        <p:spPr>
          <a:xfrm>
            <a:off x="2997200" y="2893748"/>
            <a:ext cx="134937" cy="144463"/>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28" name="7-Point Star 15"/>
          <p:cNvSpPr/>
          <p:nvPr/>
        </p:nvSpPr>
        <p:spPr>
          <a:xfrm>
            <a:off x="3160640" y="2713293"/>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29" name="Bevel 14"/>
          <p:cNvSpPr/>
          <p:nvPr/>
        </p:nvSpPr>
        <p:spPr>
          <a:xfrm>
            <a:off x="2997200" y="2730755"/>
            <a:ext cx="134937" cy="146050"/>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30" name="Donut 16"/>
          <p:cNvSpPr/>
          <p:nvPr/>
        </p:nvSpPr>
        <p:spPr>
          <a:xfrm>
            <a:off x="3955564" y="2730755"/>
            <a:ext cx="155575" cy="155575"/>
          </a:xfrm>
          <a:prstGeom prst="donut">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32" name="Donut 16"/>
          <p:cNvSpPr/>
          <p:nvPr/>
        </p:nvSpPr>
        <p:spPr>
          <a:xfrm>
            <a:off x="5543351" y="2730755"/>
            <a:ext cx="155575" cy="155575"/>
          </a:xfrm>
          <a:prstGeom prst="donut">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36" name="7-Point Star 15"/>
          <p:cNvSpPr/>
          <p:nvPr/>
        </p:nvSpPr>
        <p:spPr>
          <a:xfrm>
            <a:off x="3767139" y="2874698"/>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37" name="Bevel 14"/>
          <p:cNvSpPr/>
          <p:nvPr/>
        </p:nvSpPr>
        <p:spPr>
          <a:xfrm>
            <a:off x="3600040" y="2893748"/>
            <a:ext cx="134938" cy="144463"/>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38" name="7-Point Star 15"/>
          <p:cNvSpPr/>
          <p:nvPr/>
        </p:nvSpPr>
        <p:spPr>
          <a:xfrm>
            <a:off x="3767139" y="2713293"/>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39" name="Bevel 14"/>
          <p:cNvSpPr/>
          <p:nvPr/>
        </p:nvSpPr>
        <p:spPr>
          <a:xfrm>
            <a:off x="3600040" y="2730755"/>
            <a:ext cx="134938" cy="146050"/>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42" name="7-Point Star 15"/>
          <p:cNvSpPr/>
          <p:nvPr/>
        </p:nvSpPr>
        <p:spPr>
          <a:xfrm>
            <a:off x="5359412" y="2874698"/>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43" name="Bevel 14"/>
          <p:cNvSpPr/>
          <p:nvPr/>
        </p:nvSpPr>
        <p:spPr>
          <a:xfrm>
            <a:off x="5196111" y="2893748"/>
            <a:ext cx="134937" cy="144463"/>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44" name="7-Point Star 15"/>
          <p:cNvSpPr/>
          <p:nvPr/>
        </p:nvSpPr>
        <p:spPr>
          <a:xfrm>
            <a:off x="5359412" y="2713293"/>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45" name="Bevel 14"/>
          <p:cNvSpPr/>
          <p:nvPr/>
        </p:nvSpPr>
        <p:spPr>
          <a:xfrm>
            <a:off x="5196111" y="2730755"/>
            <a:ext cx="134937" cy="146050"/>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46" name="Bevel 14"/>
          <p:cNvSpPr/>
          <p:nvPr/>
        </p:nvSpPr>
        <p:spPr>
          <a:xfrm>
            <a:off x="2143116" y="2893748"/>
            <a:ext cx="134937" cy="144463"/>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47" name="Bevel 14"/>
          <p:cNvSpPr/>
          <p:nvPr/>
        </p:nvSpPr>
        <p:spPr>
          <a:xfrm>
            <a:off x="2143116" y="3080346"/>
            <a:ext cx="134937" cy="144462"/>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48" name="Bevel 14"/>
          <p:cNvSpPr/>
          <p:nvPr/>
        </p:nvSpPr>
        <p:spPr>
          <a:xfrm>
            <a:off x="2143116" y="3280043"/>
            <a:ext cx="134937" cy="144463"/>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49" name="Bevel 14"/>
          <p:cNvSpPr/>
          <p:nvPr/>
        </p:nvSpPr>
        <p:spPr>
          <a:xfrm>
            <a:off x="2143116" y="3466183"/>
            <a:ext cx="134937" cy="146050"/>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50" name="Bevel 14"/>
          <p:cNvSpPr/>
          <p:nvPr/>
        </p:nvSpPr>
        <p:spPr>
          <a:xfrm>
            <a:off x="2134403" y="3679082"/>
            <a:ext cx="134937" cy="146050"/>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54" name="7-Point Star 15"/>
          <p:cNvSpPr/>
          <p:nvPr/>
        </p:nvSpPr>
        <p:spPr>
          <a:xfrm>
            <a:off x="2443643" y="2713293"/>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55" name="7-Point Star 15"/>
          <p:cNvSpPr/>
          <p:nvPr/>
        </p:nvSpPr>
        <p:spPr>
          <a:xfrm>
            <a:off x="2287578" y="2874698"/>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57" name="Donut 16"/>
          <p:cNvSpPr/>
          <p:nvPr/>
        </p:nvSpPr>
        <p:spPr>
          <a:xfrm>
            <a:off x="2593966" y="2893748"/>
            <a:ext cx="155575" cy="155575"/>
          </a:xfrm>
          <a:prstGeom prst="donut">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59" name="สามเหลี่ยมหน้าจั่ว 58"/>
          <p:cNvSpPr/>
          <p:nvPr/>
        </p:nvSpPr>
        <p:spPr>
          <a:xfrm>
            <a:off x="2287639" y="2730755"/>
            <a:ext cx="144462" cy="125413"/>
          </a:xfrm>
          <a:prstGeom prst="triangle">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p>
        </p:txBody>
      </p:sp>
      <p:sp>
        <p:nvSpPr>
          <p:cNvPr id="62" name="บวก 61"/>
          <p:cNvSpPr>
            <a:spLocks noChangeAspect="1"/>
          </p:cNvSpPr>
          <p:nvPr/>
        </p:nvSpPr>
        <p:spPr>
          <a:xfrm>
            <a:off x="2430453" y="2874698"/>
            <a:ext cx="174625" cy="174625"/>
          </a:xfrm>
          <a:prstGeom prst="mathPlus">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p>
        </p:txBody>
      </p:sp>
      <p:sp>
        <p:nvSpPr>
          <p:cNvPr id="65" name="หัวใจ 64"/>
          <p:cNvSpPr/>
          <p:nvPr/>
        </p:nvSpPr>
        <p:spPr>
          <a:xfrm>
            <a:off x="2287578" y="3469060"/>
            <a:ext cx="142875" cy="144462"/>
          </a:xfrm>
          <a:prstGeom prst="heart">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p>
        </p:txBody>
      </p:sp>
      <p:pic>
        <p:nvPicPr>
          <p:cNvPr id="67" name="รูปภาพ 6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68" name="TextBox 67"/>
          <p:cNvSpPr txBox="1"/>
          <p:nvPr/>
        </p:nvSpPr>
        <p:spPr>
          <a:xfrm>
            <a:off x="3281822" y="9445906"/>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70</a:t>
            </a:r>
            <a:endParaRPr lang="th-TH" sz="1200" b="1" dirty="0">
              <a:solidFill>
                <a:srgbClr val="0070C0"/>
              </a:solidFill>
              <a:latin typeface="Cordia New" pitchFamily="34" charset="-34"/>
              <a:cs typeface="Cordia New" pitchFamily="34" charset="-34"/>
            </a:endParaRPr>
          </a:p>
        </p:txBody>
      </p:sp>
      <p:sp>
        <p:nvSpPr>
          <p:cNvPr id="70" name="Bevel 14"/>
          <p:cNvSpPr/>
          <p:nvPr/>
        </p:nvSpPr>
        <p:spPr>
          <a:xfrm>
            <a:off x="2132856" y="2710340"/>
            <a:ext cx="134937" cy="144463"/>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71" name="หัวใจ 70"/>
          <p:cNvSpPr/>
          <p:nvPr/>
        </p:nvSpPr>
        <p:spPr>
          <a:xfrm>
            <a:off x="2290120" y="3276335"/>
            <a:ext cx="142875" cy="144462"/>
          </a:xfrm>
          <a:prstGeom prst="heart">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p>
        </p:txBody>
      </p:sp>
      <p:sp>
        <p:nvSpPr>
          <p:cNvPr id="72" name="หัวใจ 71"/>
          <p:cNvSpPr/>
          <p:nvPr/>
        </p:nvSpPr>
        <p:spPr>
          <a:xfrm>
            <a:off x="2286565" y="3688283"/>
            <a:ext cx="142875" cy="144462"/>
          </a:xfrm>
          <a:prstGeom prst="heart">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p>
        </p:txBody>
      </p:sp>
      <p:sp>
        <p:nvSpPr>
          <p:cNvPr id="74" name="Bevel 14"/>
          <p:cNvSpPr/>
          <p:nvPr/>
        </p:nvSpPr>
        <p:spPr>
          <a:xfrm>
            <a:off x="4411699" y="2903173"/>
            <a:ext cx="134938" cy="146050"/>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75" name="7-Point Star 15"/>
          <p:cNvSpPr/>
          <p:nvPr/>
        </p:nvSpPr>
        <p:spPr>
          <a:xfrm>
            <a:off x="4576837" y="2887298"/>
            <a:ext cx="155575" cy="161925"/>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76" name="Donut 16"/>
          <p:cNvSpPr/>
          <p:nvPr/>
        </p:nvSpPr>
        <p:spPr>
          <a:xfrm>
            <a:off x="4762611" y="2900041"/>
            <a:ext cx="155575" cy="155575"/>
          </a:xfrm>
          <a:prstGeom prst="donut">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cxnSp>
        <p:nvCxnSpPr>
          <p:cNvPr id="87" name="Straight Connector 86"/>
          <p:cNvCxnSpPr/>
          <p:nvPr/>
        </p:nvCxnSpPr>
        <p:spPr>
          <a:xfrm>
            <a:off x="349372" y="2504728"/>
            <a:ext cx="6175972" cy="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88" name="Straight Connector 87"/>
          <p:cNvCxnSpPr/>
          <p:nvPr/>
        </p:nvCxnSpPr>
        <p:spPr>
          <a:xfrm>
            <a:off x="332656" y="1640632"/>
            <a:ext cx="6175972" cy="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89" name="Straight Connector 88"/>
          <p:cNvCxnSpPr/>
          <p:nvPr/>
        </p:nvCxnSpPr>
        <p:spPr>
          <a:xfrm flipV="1">
            <a:off x="2031826" y="1640632"/>
            <a:ext cx="0" cy="3312368"/>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91" name="Straight Connector 90"/>
          <p:cNvCxnSpPr/>
          <p:nvPr/>
        </p:nvCxnSpPr>
        <p:spPr>
          <a:xfrm flipV="1">
            <a:off x="3527397" y="1640632"/>
            <a:ext cx="19042" cy="3299692"/>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grpSp>
        <p:nvGrpSpPr>
          <p:cNvPr id="16" name="Group 15"/>
          <p:cNvGrpSpPr/>
          <p:nvPr/>
        </p:nvGrpSpPr>
        <p:grpSpPr>
          <a:xfrm>
            <a:off x="4221088" y="1784648"/>
            <a:ext cx="1584176" cy="3168352"/>
            <a:chOff x="4221088" y="1928664"/>
            <a:chExt cx="1584176" cy="3024336"/>
          </a:xfrm>
        </p:grpSpPr>
        <p:cxnSp>
          <p:nvCxnSpPr>
            <p:cNvPr id="92" name="Straight Connector 91"/>
            <p:cNvCxnSpPr/>
            <p:nvPr/>
          </p:nvCxnSpPr>
          <p:spPr>
            <a:xfrm flipV="1">
              <a:off x="4221088" y="1941340"/>
              <a:ext cx="0" cy="301166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93" name="Straight Connector 92"/>
            <p:cNvCxnSpPr/>
            <p:nvPr/>
          </p:nvCxnSpPr>
          <p:spPr>
            <a:xfrm flipV="1">
              <a:off x="5805264" y="1928664"/>
              <a:ext cx="0" cy="301166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94" name="Straight Connector 93"/>
            <p:cNvCxnSpPr/>
            <p:nvPr/>
          </p:nvCxnSpPr>
          <p:spPr>
            <a:xfrm flipV="1">
              <a:off x="5085184" y="1941340"/>
              <a:ext cx="0" cy="301166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grpSp>
      <p:cxnSp>
        <p:nvCxnSpPr>
          <p:cNvPr id="95" name="Straight Connector 94"/>
          <p:cNvCxnSpPr/>
          <p:nvPr/>
        </p:nvCxnSpPr>
        <p:spPr>
          <a:xfrm>
            <a:off x="349372" y="4953000"/>
            <a:ext cx="6175972" cy="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96" name="Straight Connector 95"/>
          <p:cNvCxnSpPr/>
          <p:nvPr/>
        </p:nvCxnSpPr>
        <p:spPr>
          <a:xfrm>
            <a:off x="3527397" y="1784648"/>
            <a:ext cx="2987998" cy="0"/>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cxnSp>
        <p:nvCxnSpPr>
          <p:cNvPr id="66" name="Straight Connector 90"/>
          <p:cNvCxnSpPr/>
          <p:nvPr/>
        </p:nvCxnSpPr>
        <p:spPr>
          <a:xfrm flipV="1">
            <a:off x="2852936" y="1640632"/>
            <a:ext cx="0" cy="3312368"/>
          </a:xfrm>
          <a:prstGeom prst="line">
            <a:avLst/>
          </a:prstGeom>
          <a:ln w="19050">
            <a:solidFill>
              <a:srgbClr val="0DD1FF"/>
            </a:solidFill>
          </a:ln>
        </p:spPr>
        <p:style>
          <a:lnRef idx="1">
            <a:schemeClr val="accent5"/>
          </a:lnRef>
          <a:fillRef idx="0">
            <a:schemeClr val="accent5"/>
          </a:fillRef>
          <a:effectRef idx="0">
            <a:schemeClr val="accent5"/>
          </a:effectRef>
          <a:fontRef idx="minor">
            <a:schemeClr val="tx1"/>
          </a:fontRef>
        </p:style>
      </p:cxnSp>
      <p:graphicFrame>
        <p:nvGraphicFramePr>
          <p:cNvPr id="73" name="Table 71"/>
          <p:cNvGraphicFramePr>
            <a:graphicFrameLocks noGrp="1"/>
          </p:cNvGraphicFramePr>
          <p:nvPr>
            <p:extLst>
              <p:ext uri="{D42A27DB-BD31-4B8C-83A1-F6EECF244321}">
                <p14:modId xmlns:p14="http://schemas.microsoft.com/office/powerpoint/2010/main" val="3733771678"/>
              </p:ext>
            </p:extLst>
          </p:nvPr>
        </p:nvGraphicFramePr>
        <p:xfrm>
          <a:off x="332657" y="7298645"/>
          <a:ext cx="5952154" cy="742315"/>
        </p:xfrm>
        <a:graphic>
          <a:graphicData uri="http://schemas.openxmlformats.org/drawingml/2006/table">
            <a:tbl>
              <a:tblPr/>
              <a:tblGrid>
                <a:gridCol w="2999825"/>
                <a:gridCol w="2952329"/>
              </a:tblGrid>
              <a:tr h="1936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 </a:t>
                      </a:r>
                    </a:p>
                  </a:txBody>
                  <a:tcPr marL="68580" marR="68580" marT="0" marB="0" anchor="ctr" horzOverflow="overflow">
                    <a:lnL>
                      <a:noFill/>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algn="ctr">
                        <a:spcAft>
                          <a:spcPts val="0"/>
                        </a:spcAft>
                      </a:pPr>
                      <a:r>
                        <a:rPr lang="en-US" sz="1200" dirty="0" smtClean="0">
                          <a:solidFill>
                            <a:schemeClr val="tx1"/>
                          </a:solidFill>
                          <a:latin typeface="BrowalliaUPC" pitchFamily="34" charset="-34"/>
                          <a:ea typeface="Times New Roman"/>
                          <a:cs typeface="BrowalliaUPC" pitchFamily="34" charset="-34"/>
                        </a:rPr>
                        <a:t>Subsidiary</a:t>
                      </a:r>
                      <a:endParaRPr lang="en-US" sz="1200" dirty="0">
                        <a:solidFill>
                          <a:schemeClr val="tx1"/>
                        </a:solidFill>
                        <a:latin typeface="BrowalliaUPC" pitchFamily="34" charset="-34"/>
                        <a:ea typeface="Times New Roman"/>
                        <a:cs typeface="BrowalliaUPC" pitchFamily="34" charset="-34"/>
                      </a:endParaRPr>
                    </a:p>
                  </a:txBody>
                  <a:tcPr marL="68580" marR="68580" marT="0" marB="0" anchor="ctr" horzOverflow="overflow">
                    <a:lnL w="12700" cap="flat" cmpd="sng" algn="ctr">
                      <a:solidFill>
                        <a:srgbClr val="00B0F0"/>
                      </a:solidFill>
                      <a:prstDash val="solid"/>
                      <a:round/>
                      <a:headEnd type="none" w="med" len="med"/>
                      <a:tailEnd type="none" w="med" len="med"/>
                    </a:lnL>
                    <a:lnR>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r>
              <a:tr h="18288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1. </a:t>
                      </a:r>
                      <a:r>
                        <a:rPr lang="en-US" sz="1200" i="0" dirty="0" smtClean="0">
                          <a:solidFill>
                            <a:schemeClr val="tx1"/>
                          </a:solidFill>
                          <a:latin typeface="BrowalliaUPC" pitchFamily="34" charset="-34"/>
                          <a:ea typeface="Times New Roman"/>
                          <a:cs typeface="BrowalliaUPC" pitchFamily="34" charset="-34"/>
                        </a:rPr>
                        <a:t>Mr. </a:t>
                      </a:r>
                      <a:r>
                        <a:rPr lang="en-US" sz="1200" i="0" dirty="0" err="1" smtClean="0">
                          <a:solidFill>
                            <a:schemeClr val="tx1"/>
                          </a:solidFill>
                          <a:latin typeface="BrowalliaUPC" pitchFamily="34" charset="-34"/>
                          <a:ea typeface="Times New Roman"/>
                          <a:cs typeface="BrowalliaUPC" pitchFamily="34" charset="-34"/>
                        </a:rPr>
                        <a:t>Pithep</a:t>
                      </a:r>
                      <a:r>
                        <a:rPr lang="en-US" sz="1200" i="0" dirty="0" smtClean="0">
                          <a:solidFill>
                            <a:schemeClr val="tx1"/>
                          </a:solidFill>
                          <a:latin typeface="BrowalliaUPC" pitchFamily="34" charset="-34"/>
                          <a:ea typeface="Times New Roman"/>
                          <a:cs typeface="BrowalliaUPC" pitchFamily="34" charset="-34"/>
                        </a:rPr>
                        <a:t> Chantarasereekul </a:t>
                      </a:r>
                      <a:endPar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68580" marR="68580" marT="0" marB="0" anchor="ctr" horzOverflow="overflow">
                    <a:lnL>
                      <a:noFill/>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68580" marR="68580" marT="0" marB="0" anchor="ctr" horzOverflow="overflow">
                    <a:lnL w="12700" cap="flat" cmpd="sng" algn="ctr">
                      <a:solidFill>
                        <a:srgbClr val="00B0F0"/>
                      </a:solidFill>
                      <a:prstDash val="solid"/>
                      <a:round/>
                      <a:headEnd type="none" w="med" len="med"/>
                      <a:tailEnd type="none" w="med" len="med"/>
                    </a:lnL>
                    <a:lnR>
                      <a:noFill/>
                    </a:lnR>
                    <a:lnT w="12700" cap="flat" cmpd="sng" algn="ctr">
                      <a:solidFill>
                        <a:srgbClr val="00B0F0"/>
                      </a:solidFill>
                      <a:prstDash val="solid"/>
                      <a:round/>
                      <a:headEnd type="none" w="med" len="med"/>
                      <a:tailEnd type="none" w="med" len="med"/>
                    </a:lnT>
                    <a:lnB>
                      <a:noFill/>
                    </a:lnB>
                    <a:lnTlToBr>
                      <a:noFill/>
                    </a:lnTlToBr>
                    <a:lnBlToTr>
                      <a:noFill/>
                    </a:lnBlToTr>
                    <a:noFill/>
                  </a:tcPr>
                </a:tc>
              </a:tr>
              <a:tr h="352213">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h-TH"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2. </a:t>
                      </a:r>
                      <a:r>
                        <a:rPr lang="en-US" sz="1200" i="0" dirty="0" smtClean="0">
                          <a:solidFill>
                            <a:schemeClr val="tx1"/>
                          </a:solidFill>
                          <a:latin typeface="BrowalliaUPC" pitchFamily="34" charset="-34"/>
                          <a:ea typeface="Times New Roman"/>
                          <a:cs typeface="BrowalliaUPC" pitchFamily="34" charset="-34"/>
                        </a:rPr>
                        <a:t>Mr. Pichit Chantarasereekul</a:t>
                      </a:r>
                      <a:endParaRPr kumimoji="0" lang="th-TH"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p>
                      <a:pPr algn="l">
                        <a:spcAft>
                          <a:spcPts val="0"/>
                        </a:spcAft>
                      </a:pPr>
                      <a:r>
                        <a:rPr kumimoji="0" lang="th-TH"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3. </a:t>
                      </a:r>
                      <a:r>
                        <a:rPr lang="en-US" sz="1200" i="0" dirty="0" smtClean="0">
                          <a:solidFill>
                            <a:schemeClr val="tx1"/>
                          </a:solidFill>
                          <a:latin typeface="BrowalliaUPC" pitchFamily="34" charset="-34"/>
                          <a:ea typeface="Times New Roman"/>
                          <a:cs typeface="BrowalliaUPC" pitchFamily="34" charset="-34"/>
                        </a:rPr>
                        <a:t>Mr. </a:t>
                      </a:r>
                      <a:r>
                        <a:rPr lang="en-US" sz="1200" i="0" dirty="0" err="1" smtClean="0">
                          <a:solidFill>
                            <a:schemeClr val="tx1"/>
                          </a:solidFill>
                          <a:latin typeface="BrowalliaUPC" pitchFamily="34" charset="-34"/>
                          <a:ea typeface="Times New Roman"/>
                          <a:cs typeface="BrowalliaUPC" pitchFamily="34" charset="-34"/>
                        </a:rPr>
                        <a:t>Pisit</a:t>
                      </a:r>
                      <a:r>
                        <a:rPr lang="en-US" sz="1200" i="0" dirty="0" smtClean="0">
                          <a:solidFill>
                            <a:schemeClr val="tx1"/>
                          </a:solidFill>
                          <a:latin typeface="BrowalliaUPC" pitchFamily="34" charset="-34"/>
                          <a:ea typeface="Times New Roman"/>
                          <a:cs typeface="BrowalliaUPC" pitchFamily="34" charset="-34"/>
                        </a:rPr>
                        <a:t> Chantarasereekul</a:t>
                      </a:r>
                      <a:endParaRPr lang="en-US" sz="1200" i="0" dirty="0">
                        <a:solidFill>
                          <a:schemeClr val="tx1"/>
                        </a:solidFill>
                        <a:latin typeface="BrowalliaUPC" pitchFamily="34" charset="-34"/>
                        <a:ea typeface="Times New Roman"/>
                        <a:cs typeface="BrowalliaUPC" pitchFamily="34" charset="-34"/>
                      </a:endParaRPr>
                    </a:p>
                  </a:txBody>
                  <a:tcPr marL="68580" marR="68580" marT="0" marB="0" anchor="ctr" horzOverflow="overflow">
                    <a:lnL>
                      <a:noFill/>
                    </a:lnL>
                    <a:lnR w="12700" cap="flat" cmpd="sng" algn="ctr">
                      <a:solidFill>
                        <a:srgbClr val="00B0F0"/>
                      </a:solid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68580" marR="68580" marT="0" marB="0" anchor="ctr" horzOverflow="overflow">
                    <a:lnL w="12700" cap="flat" cmpd="sng" algn="ctr">
                      <a:solidFill>
                        <a:srgbClr val="00B0F0"/>
                      </a:solidFill>
                      <a:prstDash val="solid"/>
                      <a:round/>
                      <a:headEnd type="none" w="med" len="med"/>
                      <a:tailEnd type="none" w="med" len="med"/>
                    </a:lnL>
                    <a:lnR>
                      <a:noFill/>
                    </a:lnR>
                    <a:lnT>
                      <a:noFill/>
                    </a:lnT>
                    <a:lnB w="12700" cap="flat" cmpd="sng" algn="ctr">
                      <a:solidFill>
                        <a:srgbClr val="00B0F0"/>
                      </a:solidFill>
                      <a:prstDash val="solid"/>
                      <a:round/>
                      <a:headEnd type="none" w="med" len="med"/>
                      <a:tailEnd type="none" w="med" len="med"/>
                    </a:lnB>
                    <a:lnTlToBr>
                      <a:noFill/>
                    </a:lnTlToBr>
                    <a:lnBlToTr>
                      <a:noFill/>
                    </a:lnBlToTr>
                    <a:noFill/>
                  </a:tcPr>
                </a:tc>
              </a:tr>
            </a:tbl>
          </a:graphicData>
        </a:graphic>
      </p:graphicFrame>
      <p:sp>
        <p:nvSpPr>
          <p:cNvPr id="78" name="Bevel 6"/>
          <p:cNvSpPr/>
          <p:nvPr/>
        </p:nvSpPr>
        <p:spPr>
          <a:xfrm>
            <a:off x="3933057" y="7528832"/>
            <a:ext cx="125413" cy="133350"/>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79" name="7-Point Star 7"/>
          <p:cNvSpPr/>
          <p:nvPr/>
        </p:nvSpPr>
        <p:spPr>
          <a:xfrm>
            <a:off x="4148957" y="7512957"/>
            <a:ext cx="142875" cy="149226"/>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80" name="Bevel 8"/>
          <p:cNvSpPr/>
          <p:nvPr/>
        </p:nvSpPr>
        <p:spPr>
          <a:xfrm>
            <a:off x="3933057" y="7708219"/>
            <a:ext cx="125413" cy="134939"/>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81" name="7-Point Star 9"/>
          <p:cNvSpPr/>
          <p:nvPr/>
        </p:nvSpPr>
        <p:spPr>
          <a:xfrm>
            <a:off x="4148957" y="7698694"/>
            <a:ext cx="142875" cy="149226"/>
          </a:xfrm>
          <a:prstGeom prst="star7">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
        <p:nvSpPr>
          <p:cNvPr id="82" name="Bevel 10"/>
          <p:cNvSpPr/>
          <p:nvPr/>
        </p:nvSpPr>
        <p:spPr>
          <a:xfrm>
            <a:off x="3933057" y="7881257"/>
            <a:ext cx="125413" cy="134937"/>
          </a:xfrm>
          <a:prstGeom prst="bevel">
            <a:avLst/>
          </a:prstGeom>
          <a:ln w="6350">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graphicFrame>
        <p:nvGraphicFramePr>
          <p:cNvPr id="4" name="ตาราง 3"/>
          <p:cNvGraphicFramePr>
            <a:graphicFrameLocks noGrp="1"/>
          </p:cNvGraphicFramePr>
          <p:nvPr>
            <p:extLst>
              <p:ext uri="{D42A27DB-BD31-4B8C-83A1-F6EECF244321}">
                <p14:modId xmlns:p14="http://schemas.microsoft.com/office/powerpoint/2010/main" val="4151291588"/>
              </p:ext>
            </p:extLst>
          </p:nvPr>
        </p:nvGraphicFramePr>
        <p:xfrm>
          <a:off x="342900" y="3928220"/>
          <a:ext cx="6172200" cy="4001124"/>
        </p:xfrm>
        <a:graphic>
          <a:graphicData uri="http://schemas.openxmlformats.org/drawingml/2006/table">
            <a:tbl>
              <a:tblPr>
                <a:tableStyleId>{BDBED569-4797-4DF1-A0F4-6AAB3CD982D8}</a:tableStyleId>
              </a:tblPr>
              <a:tblGrid>
                <a:gridCol w="2077988"/>
                <a:gridCol w="936104"/>
                <a:gridCol w="432048"/>
                <a:gridCol w="648072"/>
                <a:gridCol w="936104"/>
                <a:gridCol w="432048"/>
                <a:gridCol w="709836"/>
              </a:tblGrid>
              <a:tr h="241449">
                <a:tc rowSpan="3">
                  <a:txBody>
                    <a:bodyPr/>
                    <a:lstStyle/>
                    <a:p>
                      <a:pPr algn="ctr" fontAlgn="ctr"/>
                      <a:r>
                        <a:rPr lang="en-US" sz="1400" b="1" i="0" u="none" strike="noStrike" kern="1200" baseline="0" dirty="0" smtClean="0">
                          <a:solidFill>
                            <a:schemeClr val="tx1"/>
                          </a:solidFill>
                          <a:latin typeface="+mn-lt"/>
                          <a:ea typeface="+mn-ea"/>
                          <a:cs typeface="+mn-cs"/>
                        </a:rPr>
                        <a:t>Executives</a:t>
                      </a:r>
                      <a:endParaRPr lang="th-TH" sz="1400" b="1" i="0" u="none" strike="noStrike" dirty="0">
                        <a:effectLst/>
                        <a:latin typeface="AngsanaUPC"/>
                        <a:cs typeface="+mn-cs"/>
                      </a:endParaRPr>
                    </a:p>
                    <a:p>
                      <a:pPr algn="ctr" fontAlgn="ctr"/>
                      <a:r>
                        <a:rPr lang="th-TH" sz="1400" u="none" strike="noStrike" dirty="0">
                          <a:effectLst/>
                          <a:cs typeface="+mn-cs"/>
                        </a:rPr>
                        <a:t> </a:t>
                      </a:r>
                      <a:endParaRPr lang="th-TH" sz="1400" b="1" i="0" u="none" strike="noStrike" dirty="0">
                        <a:effectLst/>
                        <a:latin typeface="AngsanaUPC"/>
                        <a:cs typeface="+mn-cs"/>
                      </a:endParaRPr>
                    </a:p>
                  </a:txBody>
                  <a:tcPr marL="0" marR="0" marT="0" marB="0" anchor="ctr"/>
                </a:tc>
                <a:tc gridSpan="6">
                  <a:txBody>
                    <a:bodyPr/>
                    <a:lstStyle/>
                    <a:p>
                      <a:pPr algn="ctr" fontAlgn="ctr"/>
                      <a:r>
                        <a:rPr lang="en-US" sz="1400" u="none" strike="noStrike" dirty="0" smtClean="0">
                          <a:effectLst/>
                          <a:cs typeface="+mn-cs"/>
                        </a:rPr>
                        <a:t>shares</a:t>
                      </a:r>
                      <a:endParaRPr lang="th-TH" sz="1400" b="1" i="0" u="none" strike="noStrike" dirty="0">
                        <a:effectLst/>
                        <a:latin typeface="AngsanaUPC"/>
                        <a:cs typeface="+mn-cs"/>
                      </a:endParaRPr>
                    </a:p>
                  </a:txBody>
                  <a:tcPr marL="0" marR="0" marT="0" marB="0" anchor="ct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pPr algn="ctr" fontAlgn="b"/>
                      <a:endParaRPr lang="th-TH" sz="1400" b="0" i="0" u="none" strike="noStrike" dirty="0">
                        <a:effectLst/>
                        <a:latin typeface="Cordia New"/>
                        <a:cs typeface="+mn-cs"/>
                      </a:endParaRPr>
                    </a:p>
                  </a:txBody>
                  <a:tcPr marL="0" marR="0" marT="0" marB="0" anchor="b"/>
                </a:tc>
              </a:tr>
              <a:tr h="399639">
                <a:tc vMerge="1">
                  <a:txBody>
                    <a:bodyPr/>
                    <a:lstStyle/>
                    <a:p>
                      <a:pPr algn="ctr" fontAlgn="ctr"/>
                      <a:endParaRPr lang="th-TH" sz="1400" b="1" i="0" u="none" strike="noStrike" dirty="0">
                        <a:effectLst/>
                        <a:latin typeface="AngsanaUPC"/>
                        <a:cs typeface="+mn-cs"/>
                      </a:endParaRPr>
                    </a:p>
                  </a:txBody>
                  <a:tcPr marL="0" marR="0" marT="0" marB="0" anchor="ctr"/>
                </a:tc>
                <a:tc gridSpan="2">
                  <a:txBody>
                    <a:bodyPr/>
                    <a:lstStyle/>
                    <a:p>
                      <a:pPr algn="ctr" fontAlgn="ctr"/>
                      <a:r>
                        <a:rPr lang="en-US" sz="1400" u="none" strike="noStrike" dirty="0" smtClean="0">
                          <a:effectLst/>
                          <a:cs typeface="+mn-cs"/>
                        </a:rPr>
                        <a:t>As at 31 December</a:t>
                      </a:r>
                      <a:endParaRPr lang="th-TH" sz="1400" b="1" i="0" u="none" strike="noStrike" dirty="0">
                        <a:effectLst/>
                        <a:latin typeface="AngsanaUPC"/>
                        <a:cs typeface="+mn-cs"/>
                      </a:endParaRPr>
                    </a:p>
                  </a:txBody>
                  <a:tcPr marL="0" marR="0" marT="0" marB="0" anchor="ctr"/>
                </a:tc>
                <a:tc hMerge="1">
                  <a:txBody>
                    <a:bodyPr/>
                    <a:lstStyle/>
                    <a:p>
                      <a:endParaRPr lang="th-TH"/>
                    </a:p>
                  </a:txBody>
                  <a:tcPr/>
                </a:tc>
                <a:tc rowSpan="2">
                  <a:txBody>
                    <a:bodyPr/>
                    <a:lstStyle/>
                    <a:p>
                      <a:pPr algn="ctr" fontAlgn="ctr"/>
                      <a:r>
                        <a:rPr lang="en-US" sz="1400" b="1" i="0" u="none" strike="noStrike" kern="1200" baseline="0" dirty="0" smtClean="0">
                          <a:solidFill>
                            <a:schemeClr val="tx1"/>
                          </a:solidFill>
                          <a:latin typeface="+mn-lt"/>
                          <a:ea typeface="+mn-ea"/>
                          <a:cs typeface="+mn-cs"/>
                        </a:rPr>
                        <a:t>Increase / (decrease</a:t>
                      </a:r>
                      <a:endParaRPr lang="th-TH" sz="1400" b="1" i="0" u="none" strike="noStrike" dirty="0">
                        <a:effectLst/>
                        <a:latin typeface="AngsanaUPC"/>
                        <a:cs typeface="+mn-cs"/>
                      </a:endParaRPr>
                    </a:p>
                  </a:txBody>
                  <a:tcPr marL="0" marR="0" marT="0" marB="0" anchor="ctr"/>
                </a:tc>
                <a:tc gridSpan="2">
                  <a:txBody>
                    <a:bodyPr/>
                    <a:lstStyle/>
                    <a:p>
                      <a:pPr algn="ctr" fontAlgn="ctr"/>
                      <a:r>
                        <a:rPr lang="en-US" sz="1400" u="none" strike="noStrike" dirty="0" smtClean="0">
                          <a:effectLst/>
                          <a:cs typeface="+mn-cs"/>
                        </a:rPr>
                        <a:t>As at 31 December</a:t>
                      </a:r>
                      <a:endParaRPr lang="th-TH" sz="1400" b="1" i="0" u="none" strike="noStrike" dirty="0">
                        <a:effectLst/>
                        <a:latin typeface="AngsanaUPC"/>
                        <a:cs typeface="+mn-cs"/>
                      </a:endParaRPr>
                    </a:p>
                  </a:txBody>
                  <a:tcPr marL="0" marR="0" marT="0" marB="0" anchor="ctr"/>
                </a:tc>
                <a:tc hMerge="1">
                  <a:txBody>
                    <a:bodyPr/>
                    <a:lstStyle/>
                    <a:p>
                      <a:endParaRPr lang="th-TH"/>
                    </a:p>
                  </a:txBody>
                  <a:tcPr/>
                </a:tc>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u="none" strike="noStrike" dirty="0" smtClean="0">
                          <a:effectLst/>
                          <a:cs typeface="+mn-cs"/>
                        </a:rPr>
                        <a:t>Spouses</a:t>
                      </a:r>
                      <a:endParaRPr lang="th-TH" sz="1400" b="0" i="0" u="none" strike="noStrike" dirty="0" smtClean="0">
                        <a:effectLst/>
                        <a:latin typeface="Cordia New"/>
                        <a:cs typeface="+mn-cs"/>
                      </a:endParaRPr>
                    </a:p>
                    <a:p>
                      <a:pPr algn="ctr" fontAlgn="b"/>
                      <a:endParaRPr lang="th-TH" sz="1400" b="0" i="0" u="none" strike="noStrike" dirty="0">
                        <a:effectLst/>
                        <a:latin typeface="Cordia New"/>
                        <a:cs typeface="+mn-cs"/>
                      </a:endParaRPr>
                    </a:p>
                  </a:txBody>
                  <a:tcPr marL="0" marR="0" marT="0" marB="0" anchor="b"/>
                </a:tc>
              </a:tr>
              <a:tr h="372996">
                <a:tc vMerge="1">
                  <a:txBody>
                    <a:bodyPr/>
                    <a:lstStyle/>
                    <a:p>
                      <a:pPr algn="ctr" fontAlgn="ctr"/>
                      <a:endParaRPr lang="th-TH" sz="1400" b="1" i="0" u="none" strike="noStrike" dirty="0">
                        <a:effectLst/>
                        <a:latin typeface="AngsanaUPC"/>
                        <a:cs typeface="+mn-cs"/>
                      </a:endParaRPr>
                    </a:p>
                  </a:txBody>
                  <a:tcPr marL="0" marR="0" marT="0" marB="0" anchor="ctr"/>
                </a:tc>
                <a:tc gridSpan="2">
                  <a:txBody>
                    <a:bodyPr/>
                    <a:lstStyle/>
                    <a:p>
                      <a:pPr algn="ctr" fontAlgn="ctr"/>
                      <a:r>
                        <a:rPr lang="en-US" sz="1400" u="none" strike="noStrike" dirty="0" smtClean="0">
                          <a:effectLst/>
                          <a:cs typeface="+mn-cs"/>
                        </a:rPr>
                        <a:t>2016</a:t>
                      </a:r>
                      <a:endParaRPr lang="th-TH" sz="1400" b="1" i="0" u="none" strike="noStrike" dirty="0">
                        <a:effectLst/>
                        <a:latin typeface="AngsanaUPC"/>
                        <a:cs typeface="+mn-cs"/>
                      </a:endParaRPr>
                    </a:p>
                  </a:txBody>
                  <a:tcPr marL="0" marR="0" marT="0" marB="0" anchor="ctr"/>
                </a:tc>
                <a:tc hMerge="1">
                  <a:txBody>
                    <a:bodyPr/>
                    <a:lstStyle/>
                    <a:p>
                      <a:endParaRPr lang="th-TH"/>
                    </a:p>
                  </a:txBody>
                  <a:tcPr/>
                </a:tc>
                <a:tc vMerge="1">
                  <a:txBody>
                    <a:bodyPr/>
                    <a:lstStyle/>
                    <a:p>
                      <a:pPr algn="ctr" fontAlgn="ctr"/>
                      <a:endParaRPr lang="th-TH" sz="1400" b="1" i="0" u="none" strike="noStrike" dirty="0">
                        <a:effectLst/>
                        <a:latin typeface="AngsanaUPC"/>
                        <a:cs typeface="+mn-cs"/>
                      </a:endParaRPr>
                    </a:p>
                  </a:txBody>
                  <a:tcPr marL="0" marR="0" marT="0" marB="0" anchor="ctr"/>
                </a:tc>
                <a:tc gridSpan="2">
                  <a:txBody>
                    <a:bodyPr/>
                    <a:lstStyle/>
                    <a:p>
                      <a:pPr algn="ctr" fontAlgn="ctr"/>
                      <a:r>
                        <a:rPr lang="en-US" sz="1400" u="none" strike="noStrike" dirty="0" smtClean="0">
                          <a:effectLst/>
                          <a:cs typeface="+mn-cs"/>
                        </a:rPr>
                        <a:t>2017</a:t>
                      </a:r>
                      <a:endParaRPr lang="th-TH" sz="1400" b="1" i="0" u="none" strike="noStrike" dirty="0">
                        <a:effectLst/>
                        <a:latin typeface="AngsanaUPC"/>
                        <a:cs typeface="+mn-cs"/>
                      </a:endParaRPr>
                    </a:p>
                  </a:txBody>
                  <a:tcPr marL="0" marR="0" marT="0" marB="0" anchor="ctr"/>
                </a:tc>
                <a:tc hMerge="1">
                  <a:txBody>
                    <a:bodyPr/>
                    <a:lstStyle/>
                    <a:p>
                      <a:endParaRPr lang="th-TH"/>
                    </a:p>
                  </a:txBody>
                  <a:tcPr/>
                </a:tc>
                <a:tc vMerge="1">
                  <a:txBody>
                    <a:bodyPr/>
                    <a:lstStyle/>
                    <a:p>
                      <a:pPr algn="ctr" fontAlgn="b"/>
                      <a:endParaRPr lang="th-TH" sz="1400" b="0" i="0" u="none" strike="noStrike" dirty="0">
                        <a:effectLst/>
                        <a:latin typeface="Cordia New"/>
                        <a:cs typeface="+mn-cs"/>
                      </a:endParaRPr>
                    </a:p>
                  </a:txBody>
                  <a:tcPr marL="0" marR="0" marT="0" marB="0" anchor="b"/>
                </a:tc>
              </a:tr>
              <a:tr h="241449">
                <a:tc>
                  <a:txBody>
                    <a:bodyPr/>
                    <a:lstStyle/>
                    <a:p>
                      <a:pPr algn="l">
                        <a:spcAft>
                          <a:spcPts val="0"/>
                        </a:spcAft>
                      </a:pPr>
                      <a:r>
                        <a:rPr lang="th-TH" sz="1400" dirty="0" smtClean="0">
                          <a:cs typeface="+mn-cs"/>
                        </a:rPr>
                        <a:t>1. </a:t>
                      </a:r>
                      <a:r>
                        <a:rPr lang="en-US" sz="1400" dirty="0">
                          <a:cs typeface="+mn-cs"/>
                        </a:rPr>
                        <a:t>Mr. </a:t>
                      </a:r>
                      <a:r>
                        <a:rPr lang="en-US" sz="1400" dirty="0" err="1">
                          <a:cs typeface="+mn-cs"/>
                        </a:rPr>
                        <a:t>Pithep</a:t>
                      </a:r>
                      <a:r>
                        <a:rPr lang="en-US" sz="1400" dirty="0">
                          <a:cs typeface="+mn-cs"/>
                        </a:rPr>
                        <a:t> </a:t>
                      </a:r>
                      <a:r>
                        <a:rPr lang="en-US" sz="1400" dirty="0" err="1">
                          <a:cs typeface="+mn-cs"/>
                        </a:rPr>
                        <a:t>Chantarasereekul</a:t>
                      </a:r>
                      <a:r>
                        <a:rPr lang="en-US" sz="1400" dirty="0">
                          <a:cs typeface="+mn-cs"/>
                        </a:rPr>
                        <a:t> </a:t>
                      </a:r>
                      <a:r>
                        <a:rPr lang="th-TH" sz="1400" dirty="0">
                          <a:cs typeface="+mn-cs"/>
                        </a:rPr>
                        <a:t> </a:t>
                      </a:r>
                      <a:endParaRPr lang="en-US" sz="1400" i="0" dirty="0">
                        <a:solidFill>
                          <a:schemeClr val="tx1"/>
                        </a:solidFill>
                        <a:latin typeface="CordiaUPC" pitchFamily="34" charset="-34"/>
                        <a:ea typeface="Times New Roman"/>
                        <a:cs typeface="+mn-cs"/>
                      </a:endParaRPr>
                    </a:p>
                  </a:txBody>
                  <a:tcPr marL="42016" marR="42016" marT="0" marB="0" anchor="ctr"/>
                </a:tc>
                <a:tc>
                  <a:txBody>
                    <a:bodyPr/>
                    <a:lstStyle/>
                    <a:p>
                      <a:pPr algn="r" fontAlgn="ctr"/>
                      <a:r>
                        <a:rPr lang="th-TH" sz="1400" u="none" strike="noStrike">
                          <a:effectLst/>
                          <a:cs typeface="+mn-cs"/>
                        </a:rPr>
                        <a:t>    34,000,000 </a:t>
                      </a:r>
                      <a:endParaRPr lang="th-TH" sz="1400" b="0" i="0" u="none" strike="noStrike">
                        <a:effectLst/>
                        <a:latin typeface="AngsanaUPC"/>
                        <a:cs typeface="+mn-cs"/>
                      </a:endParaRPr>
                    </a:p>
                  </a:txBody>
                  <a:tcPr marL="0" marR="0" marT="0" marB="0" anchor="ctr"/>
                </a:tc>
                <a:tc>
                  <a:txBody>
                    <a:bodyPr/>
                    <a:lstStyle/>
                    <a:p>
                      <a:pPr algn="r" fontAlgn="ctr"/>
                      <a:r>
                        <a:rPr lang="th-TH" sz="1400" u="none" strike="noStrike">
                          <a:effectLst/>
                          <a:cs typeface="+mn-cs"/>
                        </a:rPr>
                        <a:t>(13.6%)</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c>
                  <a:txBody>
                    <a:bodyPr/>
                    <a:lstStyle/>
                    <a:p>
                      <a:pPr algn="r" fontAlgn="ctr"/>
                      <a:r>
                        <a:rPr lang="th-TH" sz="1400" u="none" strike="noStrike">
                          <a:effectLst/>
                          <a:cs typeface="+mn-cs"/>
                        </a:rPr>
                        <a:t> 34,000,000 </a:t>
                      </a:r>
                      <a:endParaRPr lang="th-TH" sz="1400" b="0" i="0" u="none" strike="noStrike">
                        <a:effectLst/>
                        <a:latin typeface="AngsanaUPC"/>
                        <a:cs typeface="+mn-cs"/>
                      </a:endParaRPr>
                    </a:p>
                  </a:txBody>
                  <a:tcPr marL="0" marR="0" marT="0" marB="0" anchor="ctr"/>
                </a:tc>
                <a:tc>
                  <a:txBody>
                    <a:bodyPr/>
                    <a:lstStyle/>
                    <a:p>
                      <a:pPr algn="r" fontAlgn="ctr"/>
                      <a:r>
                        <a:rPr lang="th-TH" sz="1400" u="none" strike="noStrike">
                          <a:effectLst/>
                          <a:cs typeface="+mn-cs"/>
                        </a:rPr>
                        <a:t>(13.6%)</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r>
              <a:tr h="241449">
                <a:tc>
                  <a:txBody>
                    <a:bodyPr/>
                    <a:lstStyle/>
                    <a:p>
                      <a:pPr algn="l">
                        <a:spcAft>
                          <a:spcPts val="0"/>
                        </a:spcAft>
                      </a:pPr>
                      <a:r>
                        <a:rPr lang="th-TH" sz="1400" dirty="0" smtClean="0">
                          <a:cs typeface="+mn-cs"/>
                        </a:rPr>
                        <a:t>2. </a:t>
                      </a:r>
                      <a:r>
                        <a:rPr lang="en-US" sz="1400" dirty="0">
                          <a:cs typeface="+mn-cs"/>
                        </a:rPr>
                        <a:t>Mr. </a:t>
                      </a:r>
                      <a:r>
                        <a:rPr lang="en-US" sz="1400" dirty="0" err="1">
                          <a:cs typeface="+mn-cs"/>
                        </a:rPr>
                        <a:t>Pichit</a:t>
                      </a:r>
                      <a:r>
                        <a:rPr lang="en-US" sz="1400" dirty="0">
                          <a:cs typeface="+mn-cs"/>
                        </a:rPr>
                        <a:t> </a:t>
                      </a:r>
                      <a:r>
                        <a:rPr lang="en-US" sz="1400" dirty="0" err="1">
                          <a:cs typeface="+mn-cs"/>
                        </a:rPr>
                        <a:t>Chantarasereekul</a:t>
                      </a:r>
                      <a:endParaRPr lang="en-US" sz="1400" i="0" dirty="0">
                        <a:solidFill>
                          <a:schemeClr val="tx1"/>
                        </a:solidFill>
                        <a:latin typeface="CordiaUPC" pitchFamily="34" charset="-34"/>
                        <a:ea typeface="Times New Roman"/>
                        <a:cs typeface="+mn-cs"/>
                      </a:endParaRPr>
                    </a:p>
                  </a:txBody>
                  <a:tcPr marL="42016" marR="42016" marT="0" marB="0" anchor="ctr"/>
                </a:tc>
                <a:tc>
                  <a:txBody>
                    <a:bodyPr/>
                    <a:lstStyle/>
                    <a:p>
                      <a:pPr algn="r" fontAlgn="ctr"/>
                      <a:r>
                        <a:rPr lang="th-TH" sz="1400" u="none" strike="noStrike">
                          <a:effectLst/>
                          <a:cs typeface="+mn-cs"/>
                        </a:rPr>
                        <a:t>    34,000,000 </a:t>
                      </a:r>
                      <a:endParaRPr lang="th-TH" sz="1400" b="0" i="0" u="none" strike="noStrike">
                        <a:effectLst/>
                        <a:latin typeface="AngsanaUPC"/>
                        <a:cs typeface="+mn-cs"/>
                      </a:endParaRPr>
                    </a:p>
                  </a:txBody>
                  <a:tcPr marL="0" marR="0" marT="0" marB="0" anchor="ctr"/>
                </a:tc>
                <a:tc>
                  <a:txBody>
                    <a:bodyPr/>
                    <a:lstStyle/>
                    <a:p>
                      <a:pPr algn="r" fontAlgn="ctr"/>
                      <a:r>
                        <a:rPr lang="th-TH" sz="1400" u="none" strike="noStrike">
                          <a:effectLst/>
                          <a:cs typeface="+mn-cs"/>
                        </a:rPr>
                        <a:t>(13.6%)</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c>
                  <a:txBody>
                    <a:bodyPr/>
                    <a:lstStyle/>
                    <a:p>
                      <a:pPr algn="r" fontAlgn="ctr"/>
                      <a:r>
                        <a:rPr lang="th-TH" sz="1400" u="none" strike="noStrike" dirty="0">
                          <a:effectLst/>
                          <a:cs typeface="+mn-cs"/>
                        </a:rPr>
                        <a:t> 34,000,000 </a:t>
                      </a:r>
                      <a:endParaRPr lang="th-TH" sz="1400" b="0" i="0" u="none" strike="noStrike" dirty="0">
                        <a:effectLst/>
                        <a:latin typeface="AngsanaUPC"/>
                        <a:cs typeface="+mn-cs"/>
                      </a:endParaRPr>
                    </a:p>
                  </a:txBody>
                  <a:tcPr marL="0" marR="0" marT="0" marB="0" anchor="ctr"/>
                </a:tc>
                <a:tc>
                  <a:txBody>
                    <a:bodyPr/>
                    <a:lstStyle/>
                    <a:p>
                      <a:pPr algn="r" fontAlgn="ctr"/>
                      <a:r>
                        <a:rPr lang="th-TH" sz="1400" u="none" strike="noStrike">
                          <a:effectLst/>
                          <a:cs typeface="+mn-cs"/>
                        </a:rPr>
                        <a:t>(13.6%)</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r>
              <a:tr h="241449">
                <a:tc>
                  <a:txBody>
                    <a:bodyPr/>
                    <a:lstStyle/>
                    <a:p>
                      <a:pPr algn="l" fontAlgn="auto">
                        <a:lnSpc>
                          <a:spcPts val="1100"/>
                        </a:lnSpc>
                        <a:spcBef>
                          <a:spcPts val="0"/>
                        </a:spcBef>
                        <a:spcAft>
                          <a:spcPts val="0"/>
                        </a:spcAft>
                        <a:defRPr/>
                      </a:pPr>
                      <a:r>
                        <a:rPr lang="en-US" sz="1400" dirty="0" smtClean="0">
                          <a:cs typeface="+mn-cs"/>
                        </a:rPr>
                        <a:t>3.</a:t>
                      </a:r>
                      <a:r>
                        <a:rPr lang="en-US" sz="1400" baseline="0" dirty="0" smtClean="0">
                          <a:cs typeface="+mn-cs"/>
                        </a:rPr>
                        <a:t> </a:t>
                      </a:r>
                      <a:r>
                        <a:rPr lang="en-US" sz="1400" dirty="0" err="1" smtClean="0">
                          <a:cs typeface="+mn-cs"/>
                        </a:rPr>
                        <a:t>Mr</a:t>
                      </a:r>
                      <a:r>
                        <a:rPr lang="en-US" sz="1400" dirty="0" smtClean="0">
                          <a:cs typeface="+mn-cs"/>
                        </a:rPr>
                        <a:t>  </a:t>
                      </a:r>
                      <a:r>
                        <a:rPr lang="en-US" sz="1400" dirty="0" err="1" smtClean="0">
                          <a:cs typeface="+mn-cs"/>
                        </a:rPr>
                        <a:t>Karoon</a:t>
                      </a:r>
                      <a:r>
                        <a:rPr lang="en-US" sz="1400" dirty="0" smtClean="0">
                          <a:cs typeface="+mn-cs"/>
                        </a:rPr>
                        <a:t> </a:t>
                      </a:r>
                      <a:r>
                        <a:rPr lang="en-US" sz="1400" dirty="0" err="1" smtClean="0">
                          <a:cs typeface="+mn-cs"/>
                        </a:rPr>
                        <a:t>Laoharajatanand</a:t>
                      </a:r>
                      <a:endParaRPr lang="th-TH" sz="1400" dirty="0" smtClean="0">
                        <a:solidFill>
                          <a:schemeClr val="tx1"/>
                        </a:solidFill>
                        <a:latin typeface="CordiaUPC" pitchFamily="34" charset="-34"/>
                        <a:cs typeface="+mn-cs"/>
                      </a:endParaRPr>
                    </a:p>
                  </a:txBody>
                  <a:tcPr marL="68580" marR="6858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c>
                  <a:txBody>
                    <a:bodyPr/>
                    <a:lstStyle/>
                    <a:p>
                      <a:pPr algn="ctr" fontAlgn="ctr"/>
                      <a:r>
                        <a:rPr lang="th-TH" sz="1400" u="none" strike="noStrike" dirty="0">
                          <a:effectLst/>
                          <a:cs typeface="+mn-cs"/>
                        </a:rPr>
                        <a:t> </a:t>
                      </a:r>
                      <a:endParaRPr lang="th-TH" sz="1400" b="0" i="0" u="none" strike="noStrike" dirty="0">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c>
                  <a:txBody>
                    <a:bodyPr/>
                    <a:lstStyle/>
                    <a:p>
                      <a:pPr algn="r" fontAlgn="ctr"/>
                      <a:r>
                        <a:rPr lang="th-TH" sz="1400" u="none" strike="noStrike">
                          <a:effectLst/>
                          <a:cs typeface="+mn-cs"/>
                        </a:rPr>
                        <a:t>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r>
              <a:tr h="241449">
                <a:tc>
                  <a:txBody>
                    <a:bodyPr/>
                    <a:lstStyle/>
                    <a:p>
                      <a:pPr algn="l">
                        <a:spcAft>
                          <a:spcPts val="0"/>
                        </a:spcAft>
                      </a:pPr>
                      <a:r>
                        <a:rPr lang="th-TH" sz="1400" dirty="0" smtClean="0">
                          <a:cs typeface="+mn-cs"/>
                        </a:rPr>
                        <a:t>4. </a:t>
                      </a:r>
                      <a:r>
                        <a:rPr lang="en-US" sz="1400" dirty="0">
                          <a:cs typeface="+mn-cs"/>
                        </a:rPr>
                        <a:t>Mr. </a:t>
                      </a:r>
                      <a:r>
                        <a:rPr lang="en-US" sz="1400" dirty="0" err="1">
                          <a:cs typeface="+mn-cs"/>
                        </a:rPr>
                        <a:t>Chaiwat</a:t>
                      </a:r>
                      <a:r>
                        <a:rPr lang="en-US" sz="1400" dirty="0">
                          <a:cs typeface="+mn-cs"/>
                        </a:rPr>
                        <a:t> </a:t>
                      </a:r>
                      <a:r>
                        <a:rPr lang="en-US" sz="1400" dirty="0" err="1">
                          <a:cs typeface="+mn-cs"/>
                        </a:rPr>
                        <a:t>Atsawintarangkun</a:t>
                      </a:r>
                      <a:endParaRPr lang="en-US" sz="1400" i="0" dirty="0">
                        <a:solidFill>
                          <a:schemeClr val="tx1"/>
                        </a:solidFill>
                        <a:latin typeface="CordiaUPC" pitchFamily="34" charset="-34"/>
                        <a:ea typeface="Times New Roman"/>
                        <a:cs typeface="+mn-cs"/>
                      </a:endParaRPr>
                    </a:p>
                  </a:txBody>
                  <a:tcPr marL="42016" marR="42016"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a:effectLst/>
                          <a:cs typeface="+mn-cs"/>
                        </a:rPr>
                        <a:t>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c>
                  <a:txBody>
                    <a:bodyPr/>
                    <a:lstStyle/>
                    <a:p>
                      <a:pPr algn="r" fontAlgn="ctr"/>
                      <a:r>
                        <a:rPr lang="th-TH" sz="1400" u="none" strike="noStrike" dirty="0">
                          <a:effectLst/>
                          <a:cs typeface="+mn-cs"/>
                        </a:rPr>
                        <a:t> </a:t>
                      </a:r>
                      <a:endParaRPr lang="th-TH" sz="1400" b="0" i="0" u="none" strike="noStrike" dirty="0">
                        <a:effectLst/>
                        <a:latin typeface="AngsanaUPC"/>
                        <a:cs typeface="+mn-cs"/>
                      </a:endParaRPr>
                    </a:p>
                  </a:txBody>
                  <a:tcPr marL="0" marR="0"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r>
              <a:tr h="241449">
                <a:tc>
                  <a:txBody>
                    <a:bodyPr/>
                    <a:lstStyle/>
                    <a:p>
                      <a:pPr algn="l">
                        <a:spcAft>
                          <a:spcPts val="0"/>
                        </a:spcAft>
                      </a:pPr>
                      <a:r>
                        <a:rPr lang="th-TH" sz="1400" dirty="0" smtClean="0">
                          <a:cs typeface="+mn-cs"/>
                        </a:rPr>
                        <a:t>5. </a:t>
                      </a:r>
                      <a:r>
                        <a:rPr lang="en-US" sz="1400" dirty="0">
                          <a:cs typeface="+mn-cs"/>
                        </a:rPr>
                        <a:t>Mrs. </a:t>
                      </a:r>
                      <a:r>
                        <a:rPr lang="en-US" sz="1400" dirty="0" err="1">
                          <a:cs typeface="+mn-cs"/>
                        </a:rPr>
                        <a:t>Supaporn</a:t>
                      </a:r>
                      <a:r>
                        <a:rPr lang="en-US" sz="1400" dirty="0">
                          <a:cs typeface="+mn-cs"/>
                        </a:rPr>
                        <a:t> </a:t>
                      </a:r>
                      <a:r>
                        <a:rPr lang="en-US" sz="1400" dirty="0" err="1">
                          <a:cs typeface="+mn-cs"/>
                        </a:rPr>
                        <a:t>Jittmittraparp</a:t>
                      </a:r>
                      <a:endParaRPr lang="en-US" sz="1400" i="0" dirty="0">
                        <a:solidFill>
                          <a:schemeClr val="tx1"/>
                        </a:solidFill>
                        <a:latin typeface="CordiaUPC" pitchFamily="34" charset="-34"/>
                        <a:ea typeface="Times New Roman"/>
                        <a:cs typeface="+mn-cs"/>
                      </a:endParaRPr>
                    </a:p>
                  </a:txBody>
                  <a:tcPr marL="42016" marR="42016"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a:effectLst/>
                          <a:cs typeface="+mn-cs"/>
                        </a:rPr>
                        <a:t>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c>
                  <a:txBody>
                    <a:bodyPr/>
                    <a:lstStyle/>
                    <a:p>
                      <a:pPr algn="r" fontAlgn="ctr"/>
                      <a:r>
                        <a:rPr lang="th-TH" sz="1400" u="none" strike="noStrike" dirty="0">
                          <a:effectLst/>
                          <a:cs typeface="+mn-cs"/>
                        </a:rPr>
                        <a:t> </a:t>
                      </a:r>
                      <a:endParaRPr lang="th-TH" sz="1400" b="0" i="0" u="none" strike="noStrike" dirty="0">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r>
              <a:tr h="241449">
                <a:tc>
                  <a:txBody>
                    <a:bodyPr/>
                    <a:lstStyle/>
                    <a:p>
                      <a:pPr algn="l"/>
                      <a:r>
                        <a:rPr lang="th-TH" sz="1400" dirty="0" smtClean="0">
                          <a:cs typeface="+mn-cs"/>
                        </a:rPr>
                        <a:t>6. </a:t>
                      </a:r>
                      <a:r>
                        <a:rPr lang="en-GB" sz="1400" kern="1200" dirty="0" err="1" smtClean="0">
                          <a:effectLst/>
                          <a:cs typeface="+mn-cs"/>
                        </a:rPr>
                        <a:t>Assoc</a:t>
                      </a:r>
                      <a:r>
                        <a:rPr lang="en-GB" sz="1400" kern="1200" dirty="0" smtClean="0">
                          <a:effectLst/>
                          <a:cs typeface="+mn-cs"/>
                        </a:rPr>
                        <a:t> Prof Dr </a:t>
                      </a:r>
                      <a:r>
                        <a:rPr lang="en-GB" sz="1400" kern="1200" dirty="0" err="1" smtClean="0">
                          <a:effectLst/>
                          <a:cs typeface="+mn-cs"/>
                        </a:rPr>
                        <a:t>Pasu</a:t>
                      </a:r>
                      <a:r>
                        <a:rPr lang="en-GB" sz="1400" kern="1200" dirty="0" smtClean="0">
                          <a:effectLst/>
                          <a:cs typeface="+mn-cs"/>
                        </a:rPr>
                        <a:t> </a:t>
                      </a:r>
                      <a:r>
                        <a:rPr lang="en-GB" sz="1400" kern="1200" dirty="0" err="1" smtClean="0">
                          <a:effectLst/>
                          <a:cs typeface="+mn-cs"/>
                        </a:rPr>
                        <a:t>Decharin</a:t>
                      </a:r>
                      <a:r>
                        <a:rPr lang="en-GB" sz="1400" kern="1200" dirty="0" smtClean="0">
                          <a:effectLst/>
                          <a:cs typeface="+mn-cs"/>
                        </a:rPr>
                        <a:t> </a:t>
                      </a:r>
                      <a:endParaRPr lang="en-US" sz="1400" i="0" dirty="0">
                        <a:solidFill>
                          <a:schemeClr val="tx1"/>
                        </a:solidFill>
                        <a:latin typeface="CordiaUPC" pitchFamily="34" charset="-34"/>
                        <a:ea typeface="Times New Roman"/>
                        <a:cs typeface="+mn-cs"/>
                      </a:endParaRPr>
                    </a:p>
                  </a:txBody>
                  <a:tcPr marL="42016" marR="42016"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a:effectLst/>
                          <a:cs typeface="+mn-cs"/>
                        </a:rPr>
                        <a:t>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a:effectLst/>
                          <a:cs typeface="+mn-cs"/>
                        </a:rPr>
                        <a:t>                         -   </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c>
                  <a:txBody>
                    <a:bodyPr/>
                    <a:lstStyle/>
                    <a:p>
                      <a:pPr algn="r" fontAlgn="ctr"/>
                      <a:r>
                        <a:rPr lang="th-TH" sz="1400" u="none" strike="noStrike" dirty="0">
                          <a:effectLst/>
                          <a:cs typeface="+mn-cs"/>
                        </a:rPr>
                        <a:t> </a:t>
                      </a:r>
                      <a:endParaRPr lang="th-TH" sz="1400" b="0" i="0" u="none" strike="noStrike" dirty="0">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r>
              <a:tr h="241449">
                <a:tc>
                  <a:txBody>
                    <a:bodyPr/>
                    <a:lstStyle/>
                    <a:p>
                      <a:pPr algn="l">
                        <a:spcAft>
                          <a:spcPts val="0"/>
                        </a:spcAft>
                      </a:pPr>
                      <a:r>
                        <a:rPr kumimoji="0" lang="th-TH" sz="1400" u="none" strike="noStrike" cap="none" normalizeH="0" baseline="0" dirty="0" smtClean="0">
                          <a:ln>
                            <a:noFill/>
                          </a:ln>
                          <a:effectLst/>
                          <a:cs typeface="+mn-cs"/>
                        </a:rPr>
                        <a:t>7. </a:t>
                      </a:r>
                      <a:r>
                        <a:rPr lang="en-US" sz="1400" dirty="0" smtClean="0">
                          <a:cs typeface="+mn-cs"/>
                        </a:rPr>
                        <a:t>Mr. </a:t>
                      </a:r>
                      <a:r>
                        <a:rPr lang="en-US" sz="1400" dirty="0" err="1" smtClean="0">
                          <a:cs typeface="+mn-cs"/>
                        </a:rPr>
                        <a:t>Pisit</a:t>
                      </a:r>
                      <a:r>
                        <a:rPr lang="en-US" sz="1400" dirty="0" smtClean="0">
                          <a:cs typeface="+mn-cs"/>
                        </a:rPr>
                        <a:t> </a:t>
                      </a:r>
                      <a:r>
                        <a:rPr lang="en-US" sz="1400" dirty="0" err="1" smtClean="0">
                          <a:cs typeface="+mn-cs"/>
                        </a:rPr>
                        <a:t>Chantarasereekul</a:t>
                      </a:r>
                      <a:endParaRPr lang="en-US" sz="1400" i="0" dirty="0">
                        <a:solidFill>
                          <a:schemeClr val="tx1"/>
                        </a:solidFill>
                        <a:latin typeface="BrowalliaUPC" pitchFamily="34" charset="-34"/>
                        <a:ea typeface="Times New Roman"/>
                        <a:cs typeface="+mn-cs"/>
                      </a:endParaRPr>
                    </a:p>
                  </a:txBody>
                  <a:tcPr marL="42016" marR="42016" marT="0" marB="0" anchor="ctr"/>
                </a:tc>
                <a:tc>
                  <a:txBody>
                    <a:bodyPr/>
                    <a:lstStyle/>
                    <a:p>
                      <a:pPr algn="r" fontAlgn="ctr"/>
                      <a:r>
                        <a:rPr lang="th-TH" sz="1400" u="none" strike="noStrike">
                          <a:effectLst/>
                          <a:cs typeface="+mn-cs"/>
                        </a:rPr>
                        <a:t>    25,000,000 </a:t>
                      </a:r>
                      <a:endParaRPr lang="th-TH" sz="1400" b="0" i="0" u="none" strike="noStrike">
                        <a:effectLst/>
                        <a:latin typeface="AngsanaUPC"/>
                        <a:cs typeface="+mn-cs"/>
                      </a:endParaRPr>
                    </a:p>
                  </a:txBody>
                  <a:tcPr marL="0" marR="0" marT="0" marB="0" anchor="ctr"/>
                </a:tc>
                <a:tc>
                  <a:txBody>
                    <a:bodyPr/>
                    <a:lstStyle/>
                    <a:p>
                      <a:pPr algn="r" fontAlgn="ctr"/>
                      <a:r>
                        <a:rPr lang="th-TH" sz="1400" u="none" strike="noStrike" dirty="0">
                          <a:effectLst/>
                          <a:cs typeface="+mn-cs"/>
                        </a:rPr>
                        <a:t>(10.0%)</a:t>
                      </a:r>
                      <a:endParaRPr lang="th-TH" sz="1400" b="0" i="0" u="none" strike="noStrike" dirty="0">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c>
                  <a:txBody>
                    <a:bodyPr/>
                    <a:lstStyle/>
                    <a:p>
                      <a:pPr algn="r" fontAlgn="ctr"/>
                      <a:r>
                        <a:rPr lang="th-TH" sz="1400" u="none" strike="noStrike" dirty="0">
                          <a:effectLst/>
                          <a:cs typeface="+mn-cs"/>
                        </a:rPr>
                        <a:t> 25,000,000 </a:t>
                      </a:r>
                      <a:endParaRPr lang="th-TH" sz="1400" b="0" i="0" u="none" strike="noStrike" dirty="0">
                        <a:effectLst/>
                        <a:latin typeface="AngsanaUPC"/>
                        <a:cs typeface="+mn-cs"/>
                      </a:endParaRPr>
                    </a:p>
                  </a:txBody>
                  <a:tcPr marL="0" marR="0" marT="0" marB="0" anchor="ctr"/>
                </a:tc>
                <a:tc>
                  <a:txBody>
                    <a:bodyPr/>
                    <a:lstStyle/>
                    <a:p>
                      <a:pPr algn="r" fontAlgn="ctr"/>
                      <a:r>
                        <a:rPr lang="th-TH" sz="1400" u="none" strike="noStrike">
                          <a:effectLst/>
                          <a:cs typeface="+mn-cs"/>
                        </a:rPr>
                        <a:t>(10.0%)</a:t>
                      </a:r>
                      <a:endParaRPr lang="th-TH" sz="1400" b="0" i="0" u="none" strike="noStrike">
                        <a:effectLst/>
                        <a:latin typeface="AngsanaUPC"/>
                        <a:cs typeface="+mn-cs"/>
                      </a:endParaRPr>
                    </a:p>
                  </a:txBody>
                  <a:tcPr marL="0" marR="0" marT="0" marB="0" anchor="ctr"/>
                </a:tc>
                <a:tc>
                  <a:txBody>
                    <a:bodyPr/>
                    <a:lstStyle/>
                    <a:p>
                      <a:pPr algn="ctr" fontAlgn="ctr"/>
                      <a:r>
                        <a:rPr lang="th-TH" sz="1400" u="none" strike="noStrike" dirty="0">
                          <a:effectLst/>
                          <a:cs typeface="+mn-cs"/>
                        </a:rPr>
                        <a:t>          -   </a:t>
                      </a:r>
                      <a:endParaRPr lang="th-TH" sz="1400" b="0" i="0" u="none" strike="noStrike" dirty="0">
                        <a:effectLst/>
                        <a:latin typeface="AngsanaUPC"/>
                        <a:cs typeface="+mn-cs"/>
                      </a:endParaRPr>
                    </a:p>
                  </a:txBody>
                  <a:tcPr marL="0" marR="0" marT="0" marB="0" anchor="ctr"/>
                </a:tc>
              </a:tr>
            </a:tbl>
          </a:graphicData>
        </a:graphic>
      </p:graphicFrame>
      <p:sp>
        <p:nvSpPr>
          <p:cNvPr id="5" name="สี่เหลี่ยมผืนผ้า 4"/>
          <p:cNvSpPr/>
          <p:nvPr/>
        </p:nvSpPr>
        <p:spPr>
          <a:xfrm>
            <a:off x="322061" y="3390950"/>
            <a:ext cx="3429000" cy="307777"/>
          </a:xfrm>
          <a:prstGeom prst="rect">
            <a:avLst/>
          </a:prstGeom>
        </p:spPr>
        <p:txBody>
          <a:bodyPr>
            <a:spAutoFit/>
          </a:bodyPr>
          <a:lstStyle/>
          <a:p>
            <a:r>
              <a:rPr lang="en-US" sz="1400" b="1" dirty="0"/>
              <a:t>Report of Changes in Securities Holdings of Executives</a:t>
            </a:r>
            <a:endParaRPr lang="th-TH" sz="1400" dirty="0"/>
          </a:p>
        </p:txBody>
      </p:sp>
      <p:sp>
        <p:nvSpPr>
          <p:cNvPr id="6" name="TextBox 5"/>
          <p:cNvSpPr txBox="1"/>
          <p:nvPr/>
        </p:nvSpPr>
        <p:spPr>
          <a:xfrm>
            <a:off x="3268798"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71</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76935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72</a:t>
            </a:r>
            <a:endParaRPr lang="th-TH" sz="1200" b="1" dirty="0">
              <a:solidFill>
                <a:srgbClr val="0070C0"/>
              </a:solidFill>
              <a:latin typeface="Cordia New" pitchFamily="34" charset="-34"/>
              <a:cs typeface="Cordia New" pitchFamily="34" charset="-34"/>
            </a:endParaRPr>
          </a:p>
        </p:txBody>
      </p:sp>
      <p:sp>
        <p:nvSpPr>
          <p:cNvPr id="2" name="สี่เหลี่ยมผืนผ้า 1"/>
          <p:cNvSpPr/>
          <p:nvPr/>
        </p:nvSpPr>
        <p:spPr>
          <a:xfrm>
            <a:off x="404664" y="848544"/>
            <a:ext cx="5908565" cy="8217634"/>
          </a:xfrm>
          <a:prstGeom prst="rect">
            <a:avLst/>
          </a:prstGeom>
        </p:spPr>
        <p:txBody>
          <a:bodyPr wrap="square">
            <a:spAutoFit/>
          </a:bodyPr>
          <a:lstStyle/>
          <a:p>
            <a:pPr algn="just"/>
            <a:r>
              <a:rPr lang="en-US" sz="1200" dirty="0" smtClean="0"/>
              <a:t>The </a:t>
            </a:r>
            <a:r>
              <a:rPr lang="en-US" sz="1200" dirty="0"/>
              <a:t>Audit Committee of </a:t>
            </a:r>
            <a:r>
              <a:rPr lang="en-US" sz="1200" dirty="0" err="1"/>
              <a:t>Krungthai</a:t>
            </a:r>
            <a:r>
              <a:rPr lang="en-US" sz="1200" dirty="0"/>
              <a:t> Car Rent and Lease Public Company Limited consists of three independent committee members. Each member of the Audit Committee is the distinct </a:t>
            </a:r>
            <a:r>
              <a:rPr lang="en-US" sz="1200" dirty="0" err="1"/>
              <a:t>honourable</a:t>
            </a:r>
            <a:r>
              <a:rPr lang="en-US" sz="1200" dirty="0"/>
              <a:t> persons in various disciplines – accountancy, finance, law, and so on. The three members of the independent Audit Committee have the sufficient experience to guarantee the credibility of financial report. The Audit Committee consists of the distinct persons as follow:</a:t>
            </a:r>
          </a:p>
          <a:p>
            <a:pPr algn="just"/>
            <a:endParaRPr lang="en-US" sz="1200" dirty="0"/>
          </a:p>
          <a:p>
            <a:pPr algn="just"/>
            <a:r>
              <a:rPr lang="en-US" sz="1200" dirty="0"/>
              <a:t>	</a:t>
            </a:r>
            <a:r>
              <a:rPr lang="en-US" sz="1200" dirty="0" err="1" smtClean="0"/>
              <a:t>Mr</a:t>
            </a:r>
            <a:r>
              <a:rPr lang="en-US" sz="1200" dirty="0" smtClean="0"/>
              <a:t> </a:t>
            </a:r>
            <a:r>
              <a:rPr lang="en-US" sz="1200" dirty="0" err="1"/>
              <a:t>Chaiwat</a:t>
            </a:r>
            <a:r>
              <a:rPr lang="en-US" sz="1200" dirty="0"/>
              <a:t> </a:t>
            </a:r>
            <a:r>
              <a:rPr lang="en-US" sz="1200" dirty="0" err="1"/>
              <a:t>Atsawintarangkun</a:t>
            </a:r>
            <a:r>
              <a:rPr lang="en-US" sz="1200" dirty="0"/>
              <a:t> is </a:t>
            </a:r>
            <a:r>
              <a:rPr lang="en-US" sz="1200" dirty="0" smtClean="0"/>
              <a:t>	the </a:t>
            </a:r>
            <a:r>
              <a:rPr lang="en-US" sz="1200" dirty="0"/>
              <a:t>Chairperson of the Audit Committee</a:t>
            </a:r>
          </a:p>
          <a:p>
            <a:pPr algn="just"/>
            <a:r>
              <a:rPr lang="en-US" sz="1200" dirty="0" smtClean="0"/>
              <a:t>	</a:t>
            </a:r>
            <a:r>
              <a:rPr lang="en-US" sz="1200" dirty="0" err="1" smtClean="0"/>
              <a:t>Mrs</a:t>
            </a:r>
            <a:r>
              <a:rPr lang="en-US" sz="1200" dirty="0" smtClean="0"/>
              <a:t> </a:t>
            </a:r>
            <a:r>
              <a:rPr lang="en-US" sz="1200" dirty="0" err="1"/>
              <a:t>Supaporn</a:t>
            </a:r>
            <a:r>
              <a:rPr lang="en-US" sz="1200" dirty="0"/>
              <a:t> </a:t>
            </a:r>
            <a:r>
              <a:rPr lang="en-US" sz="1200" dirty="0" err="1"/>
              <a:t>Jittmittraparp</a:t>
            </a:r>
            <a:r>
              <a:rPr lang="en-US" sz="1200" dirty="0"/>
              <a:t> is </a:t>
            </a:r>
            <a:r>
              <a:rPr lang="en-US" sz="1200" dirty="0" smtClean="0"/>
              <a:t>	the </a:t>
            </a:r>
            <a:r>
              <a:rPr lang="en-US" sz="1200" dirty="0"/>
              <a:t>member of the Audit Committee</a:t>
            </a:r>
          </a:p>
          <a:p>
            <a:pPr algn="just"/>
            <a:r>
              <a:rPr lang="en-US" sz="1200" dirty="0" smtClean="0"/>
              <a:t>	</a:t>
            </a:r>
            <a:r>
              <a:rPr lang="en-US" sz="1200" dirty="0" err="1" smtClean="0"/>
              <a:t>Assoc</a:t>
            </a:r>
            <a:r>
              <a:rPr lang="en-US" sz="1200" dirty="0" smtClean="0"/>
              <a:t> </a:t>
            </a:r>
            <a:r>
              <a:rPr lang="en-US" sz="1200" dirty="0"/>
              <a:t>Prof </a:t>
            </a:r>
            <a:r>
              <a:rPr lang="en-US" sz="1200" dirty="0" err="1"/>
              <a:t>Pasu</a:t>
            </a:r>
            <a:r>
              <a:rPr lang="en-US" sz="1200" dirty="0"/>
              <a:t> </a:t>
            </a:r>
            <a:r>
              <a:rPr lang="en-US" sz="1200" dirty="0" err="1"/>
              <a:t>Decharin</a:t>
            </a:r>
            <a:r>
              <a:rPr lang="en-US" sz="1200" dirty="0"/>
              <a:t> is </a:t>
            </a:r>
            <a:r>
              <a:rPr lang="en-US" sz="1200" dirty="0" smtClean="0"/>
              <a:t>	the </a:t>
            </a:r>
            <a:r>
              <a:rPr lang="en-US" sz="1200" dirty="0"/>
              <a:t>member of the Audit Committee</a:t>
            </a:r>
          </a:p>
          <a:p>
            <a:pPr algn="just"/>
            <a:r>
              <a:rPr lang="en-US" sz="1200" dirty="0"/>
              <a:t> </a:t>
            </a:r>
          </a:p>
          <a:p>
            <a:pPr lvl="0" algn="just"/>
            <a:endParaRPr lang="en-US" sz="1200" dirty="0"/>
          </a:p>
          <a:p>
            <a:pPr algn="just"/>
            <a:r>
              <a:rPr lang="en-US" sz="1200" dirty="0" smtClean="0"/>
              <a:t>In 2017, </a:t>
            </a:r>
            <a:r>
              <a:rPr lang="en-US" sz="1200" dirty="0"/>
              <a:t>the Audit Committee regularly held a total of </a:t>
            </a:r>
            <a:r>
              <a:rPr lang="en-US" sz="1200" dirty="0" smtClean="0"/>
              <a:t>four </a:t>
            </a:r>
            <a:r>
              <a:rPr lang="en-US" sz="1200" dirty="0"/>
              <a:t>meetings to conduct their duty within the designated responsibilities stated in the Charter of the Audit Committee approved by and reported to the Board of Directors. Their responsibilities are as follow:</a:t>
            </a:r>
          </a:p>
          <a:p>
            <a:pPr algn="just">
              <a:tabLst>
                <a:tab pos="542925" algn="l"/>
              </a:tabLst>
            </a:pPr>
            <a:endParaRPr lang="en-US" sz="1200" dirty="0"/>
          </a:p>
          <a:p>
            <a:pPr algn="just"/>
            <a:r>
              <a:rPr lang="en-US" sz="1200" b="1" dirty="0"/>
              <a:t>Financial Statement</a:t>
            </a:r>
            <a:endParaRPr lang="en-US" sz="1200" dirty="0"/>
          </a:p>
          <a:p>
            <a:pPr algn="just"/>
            <a:r>
              <a:rPr lang="en-US" sz="1200" dirty="0"/>
              <a:t> </a:t>
            </a:r>
          </a:p>
          <a:p>
            <a:pPr algn="just"/>
            <a:r>
              <a:rPr lang="en-US" sz="1200" dirty="0"/>
              <a:t>With support and comments by the Auditor General, executives of the Accountancy Department, and the management executives have hereby revised and are responsible for the financial statements, consolidated financial statements of the company and its subsidiaries, including the financial information that appears in the annual report, the financial statements for each quarter and for the year as ended in December 31, </a:t>
            </a:r>
            <a:r>
              <a:rPr lang="en-US" sz="1200" dirty="0" smtClean="0"/>
              <a:t>2017, </a:t>
            </a:r>
            <a:r>
              <a:rPr lang="en-US" sz="1200" dirty="0"/>
              <a:t>based on generally accepted accountancy standards which is considered by the appropriate policy options and practice, and have passed the </a:t>
            </a:r>
            <a:r>
              <a:rPr lang="en-US" sz="1200" dirty="0" err="1"/>
              <a:t>examinationfrom</a:t>
            </a:r>
            <a:r>
              <a:rPr lang="en-US" sz="1200" dirty="0"/>
              <a:t> independent </a:t>
            </a:r>
            <a:r>
              <a:rPr lang="en-US" sz="1200" dirty="0" err="1"/>
              <a:t>authorised</a:t>
            </a:r>
            <a:r>
              <a:rPr lang="en-US" sz="1200" dirty="0"/>
              <a:t> auditors in a timely manner.</a:t>
            </a:r>
          </a:p>
          <a:p>
            <a:pPr algn="just"/>
            <a:r>
              <a:rPr lang="en-US" sz="1200" b="1" dirty="0"/>
              <a:t>Internal Control and Internal Audit</a:t>
            </a:r>
            <a:endParaRPr lang="en-US" sz="1200" dirty="0"/>
          </a:p>
          <a:p>
            <a:pPr algn="just"/>
            <a:r>
              <a:rPr lang="en-US" sz="1200" dirty="0"/>
              <a:t> </a:t>
            </a:r>
          </a:p>
          <a:p>
            <a:pPr algn="just"/>
            <a:r>
              <a:rPr lang="en-US" sz="1200" dirty="0"/>
              <a:t>The Audit Committee takes the responsibility in endorsing the annual audit report and other relevant internal audits based on reports, follow-ups, and recommendations as provided in the report. It is charged with improving and proposing an amendment of the audit process focusing on risk management in important departments and operations in order to improve the business operations. The committee also revised the internal audit adequacy evaluation and seek approval from the Board of Directors to ensure that the company’s internal audit system is sufficiently efficient for business operations.</a:t>
            </a:r>
          </a:p>
          <a:p>
            <a:pPr algn="just"/>
            <a:r>
              <a:rPr lang="en-US" sz="1200" b="1" dirty="0"/>
              <a:t>Conflict of Interest</a:t>
            </a:r>
            <a:endParaRPr lang="en-US" sz="1200" dirty="0"/>
          </a:p>
          <a:p>
            <a:pPr algn="just"/>
            <a:r>
              <a:rPr lang="en-US" sz="1200" dirty="0"/>
              <a:t> </a:t>
            </a:r>
          </a:p>
          <a:p>
            <a:pPr algn="just"/>
            <a:r>
              <a:rPr lang="en-US" sz="1200" dirty="0"/>
              <a:t>The Audit Committee has verified clues of conflicts of interest so that the report is in compliance with the Securities and Exchange Commission, the Stock Exchange of Thailand, and relevant rules and regulations of the law and of the government, to ensure that all transactions are in line with conventional trade practices, reasonability, and equality, without possibility of one-sided benefit. It also ensured that the disclosure of such </a:t>
            </a:r>
            <a:r>
              <a:rPr lang="en-US" sz="1200" dirty="0" err="1"/>
              <a:t>informations</a:t>
            </a:r>
            <a:r>
              <a:rPr lang="en-US" sz="1200" dirty="0"/>
              <a:t> comply with relevant regulations.</a:t>
            </a:r>
          </a:p>
          <a:p>
            <a:pPr algn="just"/>
            <a:r>
              <a:rPr lang="en-US" sz="1200" b="1" dirty="0"/>
              <a:t>Certified Public Accountant</a:t>
            </a:r>
            <a:endParaRPr lang="en-US" sz="1200" dirty="0"/>
          </a:p>
          <a:p>
            <a:pPr algn="just"/>
            <a:r>
              <a:rPr lang="en-US" sz="1200" dirty="0"/>
              <a:t> </a:t>
            </a:r>
          </a:p>
          <a:p>
            <a:pPr algn="just"/>
            <a:r>
              <a:rPr lang="en-US" sz="1200" dirty="0"/>
              <a:t>The Audit Committee takes into account and conduct recruitment for Certified Public Accountant on an annual basis. The selection criteria include their past operation results, </a:t>
            </a:r>
            <a:r>
              <a:rPr lang="en-US" sz="1200" dirty="0" err="1"/>
              <a:t>knowledgeability</a:t>
            </a:r>
            <a:r>
              <a:rPr lang="en-US" sz="1200" dirty="0"/>
              <a:t>, proficiency in accountancy, experience, credibility, resourcefulness, and independence. The company takes into account the suitability of audit fees based on areas of responsibility and fees in comparison with other </a:t>
            </a:r>
            <a:r>
              <a:rPr lang="en-US" sz="1200" dirty="0" err="1"/>
              <a:t>organisations</a:t>
            </a:r>
            <a:r>
              <a:rPr lang="en-US" sz="1200" dirty="0"/>
              <a:t> in the same level. After deliberate consideration, the Audit Committee made a selection of its Certified Public Accountant from </a:t>
            </a:r>
            <a:r>
              <a:rPr lang="en-US" sz="1200" dirty="0" err="1"/>
              <a:t>Dharmniti</a:t>
            </a:r>
            <a:r>
              <a:rPr lang="en-US" sz="1200" dirty="0"/>
              <a:t> Auditing Company to serve as the auditors for the company and its subsidiary. The Audit Committee nominated and sought the approval from the Board of Directors in </a:t>
            </a:r>
            <a:r>
              <a:rPr lang="en-US" sz="1200" dirty="0" smtClean="0"/>
              <a:t>2018.</a:t>
            </a:r>
            <a:endParaRPr lang="en-US" sz="1400" dirty="0"/>
          </a:p>
        </p:txBody>
      </p:sp>
      <p:sp>
        <p:nvSpPr>
          <p:cNvPr id="7" name="TextBox 6"/>
          <p:cNvSpPr txBox="1"/>
          <p:nvPr/>
        </p:nvSpPr>
        <p:spPr>
          <a:xfrm>
            <a:off x="437084" y="510986"/>
            <a:ext cx="2246128" cy="369332"/>
          </a:xfrm>
          <a:prstGeom prst="rect">
            <a:avLst/>
          </a:prstGeom>
          <a:noFill/>
        </p:spPr>
        <p:txBody>
          <a:bodyPr wrap="none" rtlCol="0">
            <a:spAutoFit/>
          </a:bodyPr>
          <a:lstStyle/>
          <a:p>
            <a:r>
              <a:rPr lang="en-US" sz="1800" b="1" dirty="0" smtClean="0">
                <a:latin typeface="CordiaUPC" pitchFamily="34" charset="-34"/>
                <a:cs typeface="CordiaUPC" pitchFamily="34" charset="-34"/>
              </a:rPr>
              <a:t>Report of the Audit Committee</a:t>
            </a:r>
            <a:endParaRPr lang="th-TH" sz="1800" b="1" dirty="0">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043" y="666721"/>
            <a:ext cx="5857916" cy="5909310"/>
          </a:xfrm>
          <a:prstGeom prst="rect">
            <a:avLst/>
          </a:prstGeom>
          <a:noFill/>
        </p:spPr>
        <p:txBody>
          <a:bodyPr wrap="square" rtlCol="0">
            <a:spAutoFit/>
          </a:bodyPr>
          <a:lstStyle/>
          <a:p>
            <a:pPr algn="just"/>
            <a:r>
              <a:rPr lang="en-US" sz="1400" b="1" dirty="0" smtClean="0"/>
              <a:t>Corporate </a:t>
            </a:r>
            <a:r>
              <a:rPr lang="en-US" sz="1400" b="1" dirty="0"/>
              <a:t>Good Governance</a:t>
            </a:r>
            <a:endParaRPr lang="en-US" sz="1400" dirty="0"/>
          </a:p>
          <a:p>
            <a:pPr algn="just"/>
            <a:r>
              <a:rPr lang="en-US" sz="1400" dirty="0"/>
              <a:t> </a:t>
            </a:r>
          </a:p>
          <a:p>
            <a:pPr algn="just"/>
            <a:r>
              <a:rPr lang="en-US" sz="1400" dirty="0"/>
              <a:t>The Audit Committee has </a:t>
            </a:r>
            <a:r>
              <a:rPr lang="en-US" sz="1400" dirty="0" err="1"/>
              <a:t>verfied</a:t>
            </a:r>
            <a:r>
              <a:rPr lang="en-US" sz="1400" dirty="0"/>
              <a:t> and revised the good governance policies so that they are in line with the rules and regulations of the Securities and Exchange Commission and the Stock Exchange of Thailand. Some of the issues touched were rights of the shareholders, equal treatment of shareholders, roles of stakeholders, disclosure of information, transparency, and responsibility of the Board of Directors</a:t>
            </a:r>
            <a:r>
              <a:rPr lang="en-US" sz="1400" dirty="0" smtClean="0"/>
              <a:t>.</a:t>
            </a:r>
          </a:p>
          <a:p>
            <a:pPr algn="just"/>
            <a:endParaRPr lang="en-US" sz="1400" dirty="0"/>
          </a:p>
          <a:p>
            <a:pPr algn="just"/>
            <a:r>
              <a:rPr lang="en-US" sz="1400" b="1" dirty="0"/>
              <a:t>Compliance with Relevant Rules &amp; Regulations</a:t>
            </a:r>
            <a:endParaRPr lang="en-US" sz="1400" dirty="0"/>
          </a:p>
          <a:p>
            <a:pPr algn="just"/>
            <a:r>
              <a:rPr lang="en-US" sz="1400" dirty="0"/>
              <a:t> </a:t>
            </a:r>
          </a:p>
          <a:p>
            <a:pPr algn="just"/>
            <a:r>
              <a:rPr lang="en-US" sz="1400" dirty="0"/>
              <a:t>The Audit Committee has verified and revised the company’s business operations and found that they all were in compliance with relevant rules and regulations, e.g. the Securities and Exchange Commission Act, Limited Public Company Act, and all relevant rules of the law pertaining to the company’s business. The committee also revised the “Self-Evaluation Document on Anti-Corruption Measures”, which is in the course of being certified by Thailand’s Private Sector</a:t>
            </a:r>
            <a:r>
              <a:rPr lang="th-TH" sz="1400" dirty="0"/>
              <a:t> </a:t>
            </a:r>
            <a:r>
              <a:rPr lang="en-US" sz="1400" dirty="0"/>
              <a:t>Collective Action Coalition Against Corruption (Thai-CAC).</a:t>
            </a:r>
          </a:p>
          <a:p>
            <a:pPr algn="just"/>
            <a:r>
              <a:rPr lang="en-US" sz="1400" dirty="0"/>
              <a:t> </a:t>
            </a:r>
          </a:p>
          <a:p>
            <a:pPr algn="just"/>
            <a:r>
              <a:rPr lang="en-US" sz="1400" dirty="0"/>
              <a:t>The Audit Committee has indicated that, based on generally accepted accountancy standards which is considered by the appropriate policy options and practices on a regular basis, including reasonable estimation in the preparation of reports, as well as the disclosure of critical information in notes annexed to the financial statement, the Financial Statements of the company and its subsidiary have passed the examination and deliberation from </a:t>
            </a:r>
            <a:r>
              <a:rPr lang="en-US" sz="1400" dirty="0" err="1"/>
              <a:t>authorised</a:t>
            </a:r>
            <a:r>
              <a:rPr lang="en-US" sz="1400" dirty="0"/>
              <a:t> auditor or auditors who is or are independent. The financial statements, therefore, correctly reflect the financial commitment and performance in the past year, all in essence and beneficial to shareholders, and the principles of good governance.</a:t>
            </a:r>
          </a:p>
          <a:p>
            <a:pPr algn="just"/>
            <a:r>
              <a:rPr lang="en-US" sz="1400" dirty="0" smtClean="0">
                <a:latin typeface="Cordia New" pitchFamily="34" charset="-34"/>
                <a:cs typeface="Cordia New" pitchFamily="34" charset="-34"/>
              </a:rPr>
              <a:t> </a:t>
            </a:r>
          </a:p>
          <a:p>
            <a:pPr algn="just"/>
            <a:r>
              <a:rPr lang="en-US" sz="1400" dirty="0" smtClean="0">
                <a:latin typeface="Cordia New" pitchFamily="34" charset="-34"/>
                <a:cs typeface="Cordia New" pitchFamily="34" charset="-34"/>
              </a:rPr>
              <a:t> </a:t>
            </a:r>
          </a:p>
          <a:p>
            <a:pPr algn="just"/>
            <a:endParaRPr lang="en-US" sz="1400" dirty="0">
              <a:latin typeface="Cordia New" pitchFamily="34" charset="-34"/>
              <a:cs typeface="Cordia New" pitchFamily="34" charset="-34"/>
            </a:endParaRPr>
          </a:p>
          <a:p>
            <a:pPr algn="just"/>
            <a:endParaRPr lang="th-TH" sz="1400" dirty="0" smtClean="0">
              <a:latin typeface="Cordia New" pitchFamily="34" charset="-34"/>
              <a:cs typeface="Cordia New" pitchFamily="34" charset="-34"/>
            </a:endParaRPr>
          </a:p>
        </p:txBody>
      </p:sp>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73</a:t>
            </a:r>
            <a:endParaRPr lang="th-TH" sz="1200" b="1" dirty="0">
              <a:solidFill>
                <a:srgbClr val="0070C0"/>
              </a:solidFill>
              <a:latin typeface="Cordia New" pitchFamily="34" charset="-34"/>
              <a:cs typeface="Cordia New" pitchFamily="34" charset="-34"/>
            </a:endParaRPr>
          </a:p>
        </p:txBody>
      </p:sp>
      <p:sp>
        <p:nvSpPr>
          <p:cNvPr id="8" name="Rectangle 9"/>
          <p:cNvSpPr/>
          <p:nvPr/>
        </p:nvSpPr>
        <p:spPr>
          <a:xfrm>
            <a:off x="4024505" y="6630857"/>
            <a:ext cx="1697901" cy="276999"/>
          </a:xfrm>
          <a:prstGeom prst="rect">
            <a:avLst/>
          </a:prstGeom>
        </p:spPr>
        <p:txBody>
          <a:bodyPr wrap="none">
            <a:spAutoFit/>
          </a:bodyPr>
          <a:lstStyle/>
          <a:p>
            <a:r>
              <a:rPr lang="en-US" sz="1200" dirty="0" smtClean="0">
                <a:latin typeface="CordiaUPC" pitchFamily="34" charset="-34"/>
                <a:ea typeface="Times New Roman"/>
                <a:cs typeface="CordiaUPC" pitchFamily="34" charset="-34"/>
              </a:rPr>
              <a:t> (Mr. </a:t>
            </a:r>
            <a:r>
              <a:rPr lang="en-US" sz="1200" dirty="0" err="1" smtClean="0">
                <a:latin typeface="CordiaUPC" pitchFamily="34" charset="-34"/>
                <a:ea typeface="Times New Roman"/>
                <a:cs typeface="CordiaUPC" pitchFamily="34" charset="-34"/>
              </a:rPr>
              <a:t>Chaiwat</a:t>
            </a:r>
            <a:r>
              <a:rPr lang="en-US" sz="1200" dirty="0" smtClean="0">
                <a:latin typeface="CordiaUPC" pitchFamily="34" charset="-34"/>
                <a:ea typeface="Times New Roman"/>
                <a:cs typeface="CordiaUPC" pitchFamily="34" charset="-34"/>
              </a:rPr>
              <a:t>   </a:t>
            </a:r>
            <a:r>
              <a:rPr lang="en-US" sz="1200" dirty="0" err="1" smtClean="0">
                <a:latin typeface="CordiaUPC" pitchFamily="34" charset="-34"/>
                <a:ea typeface="Times New Roman"/>
                <a:cs typeface="CordiaUPC" pitchFamily="34" charset="-34"/>
              </a:rPr>
              <a:t>Atsawintarangkun</a:t>
            </a:r>
            <a:r>
              <a:rPr lang="en-US" sz="1200" dirty="0" smtClean="0">
                <a:latin typeface="CordiaUPC" pitchFamily="34" charset="-34"/>
                <a:ea typeface="Times New Roman"/>
                <a:cs typeface="CordiaUPC" pitchFamily="34" charset="-34"/>
              </a:rPr>
              <a:t>)</a:t>
            </a:r>
            <a:endParaRPr lang="en-US" sz="1200" dirty="0">
              <a:latin typeface="CordiaUPC" pitchFamily="34" charset="-34"/>
              <a:ea typeface="Times New Roman"/>
              <a:cs typeface="CordiaUPC" pitchFamily="34" charset="-34"/>
            </a:endParaRPr>
          </a:p>
        </p:txBody>
      </p:sp>
      <p:sp>
        <p:nvSpPr>
          <p:cNvPr id="9" name="Rectangle 10"/>
          <p:cNvSpPr/>
          <p:nvPr/>
        </p:nvSpPr>
        <p:spPr>
          <a:xfrm>
            <a:off x="3541307" y="6825208"/>
            <a:ext cx="2664296" cy="276999"/>
          </a:xfrm>
          <a:prstGeom prst="rect">
            <a:avLst/>
          </a:prstGeom>
        </p:spPr>
        <p:txBody>
          <a:bodyPr wrap="square">
            <a:spAutoFit/>
          </a:bodyPr>
          <a:lstStyle/>
          <a:p>
            <a:pPr algn="ctr" fontAlgn="ctr"/>
            <a:r>
              <a:rPr lang="en-US" sz="1200" dirty="0" smtClean="0">
                <a:latin typeface="CordiaUPC" pitchFamily="34" charset="-34"/>
                <a:cs typeface="CordiaUPC" pitchFamily="34" charset="-34"/>
              </a:rPr>
              <a:t>Chairman </a:t>
            </a:r>
            <a:r>
              <a:rPr lang="en-US" sz="1200" dirty="0">
                <a:latin typeface="CordiaUPC" pitchFamily="34" charset="-34"/>
                <a:cs typeface="CordiaUPC" pitchFamily="34" charset="-34"/>
              </a:rPr>
              <a:t>of the Audit Committee</a:t>
            </a:r>
            <a:endParaRPr lang="en-US" sz="1200" dirty="0">
              <a:solidFill>
                <a:srgbClr val="000000"/>
              </a:solidFill>
              <a:latin typeface="CordiaUPC" pitchFamily="34" charset="-34"/>
              <a:cs typeface="CordiaUPC" pitchFamily="34" charset="-34"/>
            </a:endParaRPr>
          </a:p>
        </p:txBody>
      </p:sp>
      <p:pic>
        <p:nvPicPr>
          <p:cNvPr id="2" name="รูปภาพ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088" y="6249144"/>
            <a:ext cx="1428750" cy="47625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74</a:t>
            </a:r>
            <a:endParaRPr lang="th-TH" sz="1200" b="1" dirty="0">
              <a:solidFill>
                <a:srgbClr val="0070C0"/>
              </a:solidFill>
              <a:latin typeface="Cordia New" pitchFamily="34" charset="-34"/>
              <a:cs typeface="Cordia New" pitchFamily="34" charset="-34"/>
            </a:endParaRPr>
          </a:p>
        </p:txBody>
      </p:sp>
      <p:sp>
        <p:nvSpPr>
          <p:cNvPr id="12" name="TextBox 11"/>
          <p:cNvSpPr txBox="1"/>
          <p:nvPr/>
        </p:nvSpPr>
        <p:spPr>
          <a:xfrm>
            <a:off x="451405" y="1136576"/>
            <a:ext cx="5857916" cy="4339650"/>
          </a:xfrm>
          <a:prstGeom prst="rect">
            <a:avLst/>
          </a:prstGeom>
          <a:noFill/>
        </p:spPr>
        <p:txBody>
          <a:bodyPr wrap="square" rtlCol="0">
            <a:spAutoFit/>
          </a:bodyPr>
          <a:lstStyle/>
          <a:p>
            <a:pPr algn="thaiDist"/>
            <a:endParaRPr lang="th-TH" sz="1200" dirty="0" smtClean="0">
              <a:latin typeface="CordiaUPC" pitchFamily="34" charset="-34"/>
              <a:cs typeface="CordiaUPC" pitchFamily="34" charset="-34"/>
            </a:endParaRPr>
          </a:p>
          <a:p>
            <a:pPr algn="thaiDist"/>
            <a:r>
              <a:rPr lang="en-US" sz="1200" dirty="0" smtClean="0">
                <a:latin typeface="CordiaUPC" pitchFamily="34" charset="-34"/>
                <a:cs typeface="CordiaUPC" pitchFamily="34" charset="-34"/>
              </a:rPr>
              <a:t> </a:t>
            </a:r>
          </a:p>
          <a:p>
            <a:pPr algn="thaiDist"/>
            <a:r>
              <a:rPr lang="th-TH" sz="1200" dirty="0" smtClean="0">
                <a:latin typeface="CordiaUPC" pitchFamily="34" charset="-34"/>
                <a:cs typeface="CordiaUPC" pitchFamily="34" charset="-34"/>
              </a:rPr>
              <a:t>  </a:t>
            </a:r>
            <a:r>
              <a:rPr lang="en-US" sz="1200" dirty="0" smtClean="0">
                <a:latin typeface="CordiaUPC" pitchFamily="34" charset="-34"/>
                <a:cs typeface="CordiaUPC" pitchFamily="34" charset="-34"/>
              </a:rPr>
              <a:t>The </a:t>
            </a:r>
            <a:r>
              <a:rPr lang="en-US" sz="1200" dirty="0">
                <a:latin typeface="CordiaUPC" pitchFamily="34" charset="-34"/>
                <a:cs typeface="CordiaUPC" pitchFamily="34" charset="-34"/>
              </a:rPr>
              <a:t>Board of Directors of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Car </a:t>
            </a:r>
            <a:r>
              <a:rPr lang="en-US" sz="1200" dirty="0">
                <a:latin typeface="CordiaUPC" pitchFamily="34" charset="-34"/>
                <a:cs typeface="CordiaUPC" pitchFamily="34" charset="-34"/>
              </a:rPr>
              <a:t>Rent and Lease (Public Company Limited) </a:t>
            </a:r>
            <a:r>
              <a:rPr lang="en-US" sz="1200" dirty="0" err="1">
                <a:latin typeface="CordiaUPC" pitchFamily="34" charset="-34"/>
                <a:cs typeface="CordiaUPC" pitchFamily="34" charset="-34"/>
              </a:rPr>
              <a:t>recognises</a:t>
            </a:r>
            <a:r>
              <a:rPr lang="en-US" sz="1200" dirty="0">
                <a:latin typeface="CordiaUPC" pitchFamily="34" charset="-34"/>
                <a:cs typeface="CordiaUPC" pitchFamily="34" charset="-34"/>
              </a:rPr>
              <a:t> the importance of the duty and the responsibility in the codes of conduct under good governance. The Board of Directors is responsible for the financial statements, consolidated financial statements of the company and its subsidiaries, including the financial information that appears in the annual report, the financial statements for the year as ended in December 31, </a:t>
            </a:r>
            <a:r>
              <a:rPr lang="en-US" sz="1200" dirty="0" smtClean="0">
                <a:latin typeface="CordiaUPC" pitchFamily="34" charset="-34"/>
                <a:cs typeface="CordiaUPC" pitchFamily="34" charset="-34"/>
              </a:rPr>
              <a:t>2017, </a:t>
            </a:r>
            <a:r>
              <a:rPr lang="en-US" sz="1200" dirty="0">
                <a:latin typeface="CordiaUPC" pitchFamily="34" charset="-34"/>
                <a:cs typeface="CordiaUPC" pitchFamily="34" charset="-34"/>
              </a:rPr>
              <a:t>based on generally accepted accountancy standards which is considered by the appropriate policy options and practices on a regular basis, including reasonable estimation in the preparation of reports, as well as the disclosure of critical information in notes annexed to the financial statement, and have passed the examination and deliberation from </a:t>
            </a:r>
            <a:r>
              <a:rPr lang="en-US" sz="1200" dirty="0" err="1">
                <a:latin typeface="CordiaUPC" pitchFamily="34" charset="-34"/>
                <a:cs typeface="CordiaUPC" pitchFamily="34" charset="-34"/>
              </a:rPr>
              <a:t>authorised</a:t>
            </a:r>
            <a:r>
              <a:rPr lang="en-US" sz="1200" dirty="0">
                <a:latin typeface="CordiaUPC" pitchFamily="34" charset="-34"/>
                <a:cs typeface="CordiaUPC" pitchFamily="34" charset="-34"/>
              </a:rPr>
              <a:t> auditor or auditors who is or are independent. The financial statements, therefore, correctly reflect the financial commitment and performance in the past year, all in essence and beneficial to shareholders, as well as general investors.</a:t>
            </a:r>
          </a:p>
          <a:p>
            <a:pPr algn="thaiDist"/>
            <a:endParaRPr lang="en-US" sz="1200" dirty="0">
              <a:latin typeface="CordiaUPC" pitchFamily="34" charset="-34"/>
              <a:cs typeface="CordiaUPC" pitchFamily="34" charset="-34"/>
            </a:endParaRPr>
          </a:p>
          <a:p>
            <a:pPr algn="thaiDist">
              <a:tabLst>
                <a:tab pos="361950" algn="l"/>
              </a:tabLst>
            </a:pPr>
            <a:r>
              <a:rPr lang="en-US" sz="1200" dirty="0" smtClean="0">
                <a:latin typeface="CordiaUPC" pitchFamily="34" charset="-34"/>
                <a:cs typeface="CordiaUPC" pitchFamily="34" charset="-34"/>
              </a:rPr>
              <a:t>The </a:t>
            </a:r>
            <a:r>
              <a:rPr lang="en-US" sz="1200" dirty="0">
                <a:latin typeface="CordiaUPC" pitchFamily="34" charset="-34"/>
                <a:cs typeface="CordiaUPC" pitchFamily="34" charset="-34"/>
              </a:rPr>
              <a:t>Board of Directors has appointed an Audit Committee, which consisting of independent directors, who are responsible for overseeing the quality of financial reporting, for the evaluation of internal control systems, the risk management system, and processes that support information and financial documents in order to be productive to ensure that the accounting records are accurate, complete, timely, disorder and fraud preventing. The opinion of the committee on this issue has been set out in the report of the Audit Committee in the Annual Report for </a:t>
            </a:r>
            <a:r>
              <a:rPr lang="en-US" sz="1200" dirty="0" smtClean="0">
                <a:latin typeface="CordiaUPC" pitchFamily="34" charset="-34"/>
                <a:cs typeface="CordiaUPC" pitchFamily="34" charset="-34"/>
              </a:rPr>
              <a:t>2017.</a:t>
            </a:r>
            <a:endParaRPr lang="en-US" sz="1200" dirty="0">
              <a:latin typeface="CordiaUPC" pitchFamily="34" charset="-34"/>
              <a:cs typeface="CordiaUPC" pitchFamily="34" charset="-34"/>
            </a:endParaRPr>
          </a:p>
          <a:p>
            <a:pPr algn="thaiDist"/>
            <a:endParaRPr lang="en-US" sz="1200" dirty="0">
              <a:latin typeface="CordiaUPC" pitchFamily="34" charset="-34"/>
              <a:cs typeface="CordiaUPC" pitchFamily="34" charset="-34"/>
            </a:endParaRPr>
          </a:p>
          <a:p>
            <a:pPr algn="thaiDist">
              <a:tabLst>
                <a:tab pos="361950" algn="l"/>
              </a:tabLst>
            </a:pPr>
            <a:r>
              <a:rPr lang="en-US" sz="1200" dirty="0" smtClean="0">
                <a:latin typeface="CordiaUPC" pitchFamily="34" charset="-34"/>
                <a:cs typeface="CordiaUPC" pitchFamily="34" charset="-34"/>
              </a:rPr>
              <a:t>The </a:t>
            </a:r>
            <a:r>
              <a:rPr lang="en-US" sz="1200" dirty="0">
                <a:latin typeface="CordiaUPC" pitchFamily="34" charset="-34"/>
                <a:cs typeface="CordiaUPC" pitchFamily="34" charset="-34"/>
              </a:rPr>
              <a:t>Board of Directors has indicated that the company's internal control system can build confidence with reason to trust the financial statements and the consolidated financial statements of the company. </a:t>
            </a:r>
            <a:r>
              <a:rPr lang="en-US" sz="1200" dirty="0" err="1" smtClean="0">
                <a:latin typeface="CordiaUPC" pitchFamily="34" charset="-34"/>
                <a:cs typeface="CordiaUPC" pitchFamily="34" charset="-34"/>
              </a:rPr>
              <a:t>KrungThai</a:t>
            </a:r>
            <a:r>
              <a:rPr lang="en-US" sz="1200" dirty="0" smtClean="0">
                <a:latin typeface="CordiaUPC" pitchFamily="34" charset="-34"/>
                <a:cs typeface="CordiaUPC" pitchFamily="34" charset="-34"/>
              </a:rPr>
              <a:t> Car </a:t>
            </a:r>
            <a:r>
              <a:rPr lang="en-US" sz="1200" dirty="0">
                <a:latin typeface="CordiaUPC" pitchFamily="34" charset="-34"/>
                <a:cs typeface="CordiaUPC" pitchFamily="34" charset="-34"/>
              </a:rPr>
              <a:t>Rent and Lease (Public Company Limited) and its subsidiaries as of December 31, </a:t>
            </a:r>
            <a:r>
              <a:rPr lang="en-US" sz="1200" dirty="0" smtClean="0">
                <a:latin typeface="CordiaUPC" pitchFamily="34" charset="-34"/>
                <a:cs typeface="CordiaUPC" pitchFamily="34" charset="-34"/>
              </a:rPr>
              <a:t>2017.</a:t>
            </a:r>
            <a:endParaRPr lang="en-US" sz="1200" dirty="0">
              <a:latin typeface="CordiaUPC" pitchFamily="34" charset="-34"/>
              <a:cs typeface="CordiaUPC" pitchFamily="34" charset="-34"/>
            </a:endParaRPr>
          </a:p>
          <a:p>
            <a:pPr algn="thaiDist"/>
            <a:endParaRPr lang="th-TH" sz="1200" dirty="0" smtClean="0">
              <a:latin typeface="CordiaUPC" pitchFamily="34" charset="-34"/>
              <a:cs typeface="CordiaUPC" pitchFamily="34" charset="-34"/>
            </a:endParaRPr>
          </a:p>
          <a:p>
            <a:pPr algn="thaiDist"/>
            <a:endParaRPr lang="en-US" sz="1200" dirty="0" smtClean="0">
              <a:latin typeface="CordiaUPC" pitchFamily="34" charset="-34"/>
              <a:cs typeface="CordiaUPC" pitchFamily="34" charset="-34"/>
            </a:endParaRPr>
          </a:p>
        </p:txBody>
      </p:sp>
      <p:sp>
        <p:nvSpPr>
          <p:cNvPr id="15" name="Rectangle 12"/>
          <p:cNvSpPr/>
          <p:nvPr/>
        </p:nvSpPr>
        <p:spPr>
          <a:xfrm>
            <a:off x="454408" y="794981"/>
            <a:ext cx="5774160" cy="461665"/>
          </a:xfrm>
          <a:prstGeom prst="rect">
            <a:avLst/>
          </a:prstGeom>
        </p:spPr>
        <p:txBody>
          <a:bodyPr wrap="square">
            <a:spAutoFit/>
          </a:bodyPr>
          <a:lstStyle/>
          <a:p>
            <a:r>
              <a:rPr lang="en-GB" sz="2400" b="1" dirty="0">
                <a:latin typeface="CordiaUPC" pitchFamily="34" charset="-34"/>
                <a:cs typeface="CordiaUPC" pitchFamily="34" charset="-34"/>
              </a:rPr>
              <a:t>Report of the Board of Directors on Financial Reporting</a:t>
            </a:r>
            <a:endParaRPr lang="en-US" sz="2400" dirty="0">
              <a:latin typeface="CordiaUPC" pitchFamily="34" charset="-34"/>
              <a:cs typeface="CordiaUPC" pitchFamily="34" charset="-34"/>
            </a:endParaRPr>
          </a:p>
        </p:txBody>
      </p:sp>
      <p:sp>
        <p:nvSpPr>
          <p:cNvPr id="16" name="TextBox 15"/>
          <p:cNvSpPr txBox="1"/>
          <p:nvPr/>
        </p:nvSpPr>
        <p:spPr>
          <a:xfrm>
            <a:off x="1138741" y="6732434"/>
            <a:ext cx="1534394" cy="461665"/>
          </a:xfrm>
          <a:prstGeom prst="rect">
            <a:avLst/>
          </a:prstGeom>
          <a:noFill/>
        </p:spPr>
        <p:txBody>
          <a:bodyPr wrap="none" rtlCol="0">
            <a:spAutoFit/>
          </a:bodyPr>
          <a:lstStyle/>
          <a:p>
            <a:pPr algn="ctr"/>
            <a:r>
              <a:rPr lang="th-TH" sz="1200" dirty="0" smtClean="0">
                <a:latin typeface="Cordia New" pitchFamily="34" charset="-34"/>
                <a:cs typeface="Cordia New" pitchFamily="34" charset="-34"/>
              </a:rPr>
              <a:t>(</a:t>
            </a:r>
            <a:r>
              <a:rPr lang="en-US" sz="1200" dirty="0">
                <a:latin typeface="Cordia New" pitchFamily="34" charset="-34"/>
                <a:cs typeface="Cordia New" pitchFamily="34" charset="-34"/>
              </a:rPr>
              <a:t>(</a:t>
            </a:r>
            <a:r>
              <a:rPr lang="en-US" sz="1200" dirty="0" err="1">
                <a:latin typeface="Cordia New" pitchFamily="34" charset="-34"/>
                <a:cs typeface="Cordia New" pitchFamily="34" charset="-34"/>
              </a:rPr>
              <a:t>Mr</a:t>
            </a:r>
            <a:r>
              <a:rPr lang="en-US" sz="1200" dirty="0">
                <a:latin typeface="Cordia New" pitchFamily="34" charset="-34"/>
                <a:cs typeface="Cordia New" pitchFamily="34" charset="-34"/>
              </a:rPr>
              <a:t> </a:t>
            </a:r>
            <a:r>
              <a:rPr lang="en-US" sz="1200" dirty="0" err="1">
                <a:latin typeface="Cordia New" pitchFamily="34" charset="-34"/>
                <a:cs typeface="Cordia New" pitchFamily="34" charset="-34"/>
              </a:rPr>
              <a:t>Pithep</a:t>
            </a:r>
            <a:r>
              <a:rPr lang="en-US" sz="1200" dirty="0">
                <a:latin typeface="Cordia New" pitchFamily="34" charset="-34"/>
                <a:cs typeface="Cordia New" pitchFamily="34" charset="-34"/>
              </a:rPr>
              <a:t> </a:t>
            </a:r>
            <a:r>
              <a:rPr lang="en-US" sz="1200" dirty="0" err="1">
                <a:latin typeface="Cordia New" pitchFamily="34" charset="-34"/>
                <a:cs typeface="Cordia New" pitchFamily="34" charset="-34"/>
              </a:rPr>
              <a:t>Chantarasereekul</a:t>
            </a:r>
            <a:r>
              <a:rPr lang="en-US" sz="1200" dirty="0">
                <a:latin typeface="Cordia New" pitchFamily="34" charset="-34"/>
                <a:cs typeface="Cordia New" pitchFamily="34" charset="-34"/>
              </a:rPr>
              <a:t>)</a:t>
            </a:r>
          </a:p>
          <a:p>
            <a:pPr algn="ctr"/>
            <a:r>
              <a:rPr lang="en-US" sz="1200" dirty="0">
                <a:latin typeface="Cordia New" pitchFamily="34" charset="-34"/>
                <a:cs typeface="Cordia New" pitchFamily="34" charset="-34"/>
              </a:rPr>
              <a:t>President</a:t>
            </a:r>
          </a:p>
        </p:txBody>
      </p:sp>
      <p:sp>
        <p:nvSpPr>
          <p:cNvPr id="17" name="TextBox 16"/>
          <p:cNvSpPr txBox="1"/>
          <p:nvPr/>
        </p:nvSpPr>
        <p:spPr>
          <a:xfrm>
            <a:off x="4021994" y="6681192"/>
            <a:ext cx="1495922" cy="461665"/>
          </a:xfrm>
          <a:prstGeom prst="rect">
            <a:avLst/>
          </a:prstGeom>
          <a:noFill/>
        </p:spPr>
        <p:txBody>
          <a:bodyPr wrap="none" rtlCol="0">
            <a:spAutoFit/>
          </a:bodyPr>
          <a:lstStyle/>
          <a:p>
            <a:pPr algn="ctr"/>
            <a:r>
              <a:rPr lang="th-TH" sz="1200" dirty="0" smtClean="0">
                <a:latin typeface="Cordia New" pitchFamily="34" charset="-34"/>
                <a:cs typeface="Cordia New" pitchFamily="34" charset="-34"/>
              </a:rPr>
              <a:t>(</a:t>
            </a:r>
            <a:r>
              <a:rPr lang="en-US" sz="1200" dirty="0">
                <a:latin typeface="Cordia New" pitchFamily="34" charset="-34"/>
                <a:cs typeface="Cordia New" pitchFamily="34" charset="-34"/>
              </a:rPr>
              <a:t>(</a:t>
            </a:r>
            <a:r>
              <a:rPr lang="en-US" sz="1200" dirty="0" err="1">
                <a:latin typeface="Cordia New" pitchFamily="34" charset="-34"/>
                <a:cs typeface="Cordia New" pitchFamily="34" charset="-34"/>
              </a:rPr>
              <a:t>Mr</a:t>
            </a:r>
            <a:r>
              <a:rPr lang="en-US" sz="1200" dirty="0">
                <a:latin typeface="Cordia New" pitchFamily="34" charset="-34"/>
                <a:cs typeface="Cordia New" pitchFamily="34" charset="-34"/>
              </a:rPr>
              <a:t> </a:t>
            </a:r>
            <a:r>
              <a:rPr lang="en-US" sz="1200" dirty="0" smtClean="0">
                <a:latin typeface="Cordia New" pitchFamily="34" charset="-34"/>
                <a:cs typeface="Cordia New" pitchFamily="34" charset="-34"/>
              </a:rPr>
              <a:t>Pichit </a:t>
            </a:r>
            <a:r>
              <a:rPr lang="en-US" sz="1200" dirty="0" err="1">
                <a:latin typeface="Cordia New" pitchFamily="34" charset="-34"/>
                <a:cs typeface="Cordia New" pitchFamily="34" charset="-34"/>
              </a:rPr>
              <a:t>Chantarasereekul</a:t>
            </a:r>
            <a:r>
              <a:rPr lang="en-US" sz="1200" dirty="0">
                <a:latin typeface="Cordia New" pitchFamily="34" charset="-34"/>
                <a:cs typeface="Cordia New" pitchFamily="34" charset="-34"/>
              </a:rPr>
              <a:t>)</a:t>
            </a:r>
          </a:p>
          <a:p>
            <a:pPr algn="ctr"/>
            <a:r>
              <a:rPr lang="en-US" sz="1200" dirty="0">
                <a:latin typeface="Cordia New" pitchFamily="34" charset="-34"/>
                <a:cs typeface="Cordia New" pitchFamily="34" charset="-34"/>
              </a:rPr>
              <a:t>Managing Director</a:t>
            </a:r>
          </a:p>
        </p:txBody>
      </p:sp>
      <p:pic>
        <p:nvPicPr>
          <p:cNvPr id="6" name="รูปภาพ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974" y="6105128"/>
            <a:ext cx="1238250" cy="704850"/>
          </a:xfrm>
          <a:prstGeom prst="rect">
            <a:avLst/>
          </a:prstGeom>
        </p:spPr>
      </p:pic>
      <p:pic>
        <p:nvPicPr>
          <p:cNvPr id="8" name="รูปภาพ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44" y="6049025"/>
            <a:ext cx="1438275" cy="74295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h-TH"/>
          </a:p>
        </p:txBody>
      </p:sp>
      <p:pic>
        <p:nvPicPr>
          <p:cNvPr id="5" name="รูปภาพ 4"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75</a:t>
            </a:r>
            <a:endParaRPr lang="th-TH" sz="1200" b="1" dirty="0">
              <a:solidFill>
                <a:srgbClr val="0070C0"/>
              </a:solidFill>
              <a:latin typeface="Cordia New" pitchFamily="34" charset="-34"/>
              <a:cs typeface="Cordia New" pitchFamily="34" charset="-34"/>
            </a:endParaRPr>
          </a:p>
        </p:txBody>
      </p:sp>
      <p:sp>
        <p:nvSpPr>
          <p:cNvPr id="2" name="สี่เหลี่ยมผืนผ้า 1"/>
          <p:cNvSpPr/>
          <p:nvPr/>
        </p:nvSpPr>
        <p:spPr>
          <a:xfrm>
            <a:off x="323322" y="523220"/>
            <a:ext cx="3429000" cy="338554"/>
          </a:xfrm>
          <a:prstGeom prst="rect">
            <a:avLst/>
          </a:prstGeom>
        </p:spPr>
        <p:txBody>
          <a:bodyPr>
            <a:spAutoFit/>
          </a:bodyPr>
          <a:lstStyle/>
          <a:p>
            <a:r>
              <a:rPr lang="en-US" sz="1600" b="1" dirty="0"/>
              <a:t>INDEPENDENT AUDITOR’S REPORT</a:t>
            </a:r>
            <a:endParaRPr lang="en-US" sz="1600" dirty="0"/>
          </a:p>
        </p:txBody>
      </p:sp>
      <p:sp>
        <p:nvSpPr>
          <p:cNvPr id="11" name="สี่เหลี่ยมผืนผ้า 10"/>
          <p:cNvSpPr/>
          <p:nvPr/>
        </p:nvSpPr>
        <p:spPr>
          <a:xfrm>
            <a:off x="335104" y="895295"/>
            <a:ext cx="5904656" cy="6771084"/>
          </a:xfrm>
          <a:prstGeom prst="rect">
            <a:avLst/>
          </a:prstGeom>
        </p:spPr>
        <p:txBody>
          <a:bodyPr wrap="square">
            <a:spAutoFit/>
          </a:bodyPr>
          <a:lstStyle/>
          <a:p>
            <a:r>
              <a:rPr lang="en-US" sz="1400" b="1" dirty="0"/>
              <a:t>Opinion</a:t>
            </a:r>
          </a:p>
          <a:p>
            <a:pPr algn="just"/>
            <a:r>
              <a:rPr lang="en-US" sz="1400" dirty="0"/>
              <a:t>	I have audited the consolidated financial statements of </a:t>
            </a:r>
            <a:r>
              <a:rPr lang="en-US" sz="1400" dirty="0" err="1"/>
              <a:t>Krungthai</a:t>
            </a:r>
            <a:r>
              <a:rPr lang="en-US" sz="1400" dirty="0"/>
              <a:t> Car Rent and Lease Public Company Limited and its subsidiary (the Group), which comprise the consolidated statement of financial position as at December 31, 2017, and the consolidated statement of comprehensive income, consolidated statement of changes in shareholders’ equity and consolidated statement of cash flows for the year then ended, and notes to the consolidated financial statements, including a summary of significant accounting policies, and I have audited the separate financial statements of </a:t>
            </a:r>
            <a:r>
              <a:rPr lang="en-US" sz="1400" dirty="0" err="1"/>
              <a:t>Krungthai</a:t>
            </a:r>
            <a:r>
              <a:rPr lang="en-US" sz="1400" dirty="0"/>
              <a:t> Car Rent and Lease Public Company Limited (the Company), which comprise the statement of financial position as at December 31, 2017, and the statement of comprehensive income, statement of changes in shareholders’ equity and statement of cash flows for the year then ended, and notes to the financial statements, including a summary of significant accounting policies. </a:t>
            </a:r>
          </a:p>
          <a:p>
            <a:pPr algn="just"/>
            <a:r>
              <a:rPr lang="en-US" sz="1400" dirty="0"/>
              <a:t>	In my opinion, the accompanying financial statements present fairly, in all material respects, the consolidated financial position of </a:t>
            </a:r>
            <a:r>
              <a:rPr lang="en-US" sz="1400" dirty="0" err="1"/>
              <a:t>Krungthai</a:t>
            </a:r>
            <a:r>
              <a:rPr lang="en-US" sz="1400" dirty="0"/>
              <a:t> Car Rent and Lease Public Company Limited and its subsidiaries as at December 31, 2017, its consolidated financial performance and its consolidated cash flows for the year then ended and the separate financial position of </a:t>
            </a:r>
            <a:r>
              <a:rPr lang="en-US" sz="1400" dirty="0" err="1"/>
              <a:t>Krungthai</a:t>
            </a:r>
            <a:r>
              <a:rPr lang="en-US" sz="1400" dirty="0"/>
              <a:t> Car Rent and Lease Public Company Limited as at December 31, 2017, its financial performance and its cash flows for the year then ended in accordance with Thai Financial Reporting Standards.</a:t>
            </a:r>
          </a:p>
          <a:p>
            <a:pPr algn="just"/>
            <a:r>
              <a:rPr lang="en-US" sz="1400" dirty="0"/>
              <a:t> </a:t>
            </a:r>
          </a:p>
          <a:p>
            <a:pPr algn="just"/>
            <a:r>
              <a:rPr lang="en-US" sz="1400" b="1" dirty="0"/>
              <a:t>Basis for Opinion  </a:t>
            </a:r>
            <a:endParaRPr lang="en-US" sz="1400" dirty="0"/>
          </a:p>
          <a:p>
            <a:pPr indent="895350" algn="just"/>
            <a:r>
              <a:rPr lang="en-US" sz="1400" dirty="0"/>
              <a:t>I conducted my audit in accordance with Thai Standards on Auditing. My responsibilities under those standards are further described in the Auditor’s Responsibilities for the Audit of the Financial Statements section of my report. I am independent of the Company in accordance with the Federation of Accounting Professions ’Code of Ethics for Professional Accountants together with the ethical requirements that are relevant to my audit of the financial statements, and I have fulfilled my other ethical responsibilities in accordance with these requirements. I believe that the audit evidence I have obtained is sufficient and appropriate to provide a basis for my opinion.  </a:t>
            </a:r>
          </a:p>
          <a:p>
            <a:pPr algn="r"/>
            <a:r>
              <a:rPr lang="en-US" sz="1400" dirty="0"/>
              <a:t>*****/2</a:t>
            </a:r>
          </a:p>
          <a:p>
            <a:r>
              <a:rPr lang="en-US" sz="1400" dirty="0"/>
              <a:t/>
            </a:r>
            <a:br>
              <a:rPr lang="en-US" sz="1400" dirty="0"/>
            </a:br>
            <a:endParaRPr lang="en-US" sz="1400" dirty="0"/>
          </a:p>
          <a:p>
            <a:pPr algn="just"/>
            <a:r>
              <a:rPr lang="en-US" sz="1400" dirty="0"/>
              <a:t/>
            </a:r>
            <a:br>
              <a:rPr lang="en-US" sz="1400" dirty="0"/>
            </a:br>
            <a:endParaRPr lang="th-TH" sz="14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6" name="สี่เหลี่ยมผืนผ้า 5"/>
          <p:cNvSpPr/>
          <p:nvPr/>
        </p:nvSpPr>
        <p:spPr>
          <a:xfrm>
            <a:off x="404664" y="632520"/>
            <a:ext cx="5904656" cy="8925520"/>
          </a:xfrm>
          <a:prstGeom prst="rect">
            <a:avLst/>
          </a:prstGeom>
        </p:spPr>
        <p:txBody>
          <a:bodyPr wrap="square">
            <a:spAutoFit/>
          </a:bodyPr>
          <a:lstStyle/>
          <a:p>
            <a:r>
              <a:rPr lang="en-US" sz="1400" b="1" dirty="0"/>
              <a:t>Key Audit Matters  </a:t>
            </a:r>
            <a:endParaRPr lang="en-US" sz="1400" dirty="0"/>
          </a:p>
          <a:p>
            <a:pPr algn="just"/>
            <a:r>
              <a:rPr lang="en-US" sz="1400" dirty="0"/>
              <a:t>	Key audit matters are those matters that, in our professional judgment, were of most significance in my audit of the consolidated financial statements and separate financial statements of the current period. These matters were addressed in the context of my audit of the consolidated financial statements and separate financial statements as a whole, and in forming my opinion thereon, and I do not provide a separate opinion on these matters.  </a:t>
            </a:r>
          </a:p>
          <a:p>
            <a:pPr algn="just"/>
            <a:r>
              <a:rPr lang="en-US" sz="1400" dirty="0"/>
              <a:t> </a:t>
            </a:r>
          </a:p>
          <a:p>
            <a:pPr algn="just"/>
            <a:r>
              <a:rPr lang="en-US" sz="1400" dirty="0"/>
              <a:t>Recognition of income on car leases</a:t>
            </a:r>
          </a:p>
          <a:p>
            <a:pPr indent="895350" algn="just"/>
            <a:r>
              <a:rPr lang="en-US" sz="1400" dirty="0"/>
              <a:t>	</a:t>
            </a:r>
            <a:r>
              <a:rPr lang="en-US" sz="1400" dirty="0" smtClean="0"/>
              <a:t>The </a:t>
            </a:r>
            <a:r>
              <a:rPr lang="en-US" sz="1400" dirty="0"/>
              <a:t>income on car leases has the transactions with significant amount in the financial statements and the transactions also affect the Company</a:t>
            </a:r>
            <a:r>
              <a:rPr lang="th-TH" sz="1400" dirty="0"/>
              <a:t>’</a:t>
            </a:r>
            <a:r>
              <a:rPr lang="en-US" sz="1400" dirty="0"/>
              <a:t>s operation results</a:t>
            </a:r>
            <a:r>
              <a:rPr lang="th-TH" sz="1400" dirty="0"/>
              <a:t>. </a:t>
            </a:r>
            <a:r>
              <a:rPr lang="en-US" sz="1400" dirty="0"/>
              <a:t>The income on car leases incurred from many lease agreements; each lease agreement has different rental amount and lease period</a:t>
            </a:r>
            <a:r>
              <a:rPr lang="th-TH" sz="1400" dirty="0"/>
              <a:t>. </a:t>
            </a:r>
            <a:r>
              <a:rPr lang="en-US" sz="1400" dirty="0"/>
              <a:t>The Company has recognized the revenue by the rental period throughout the term of the lease agreement</a:t>
            </a:r>
            <a:r>
              <a:rPr lang="th-TH" sz="1400" dirty="0"/>
              <a:t>. </a:t>
            </a:r>
            <a:r>
              <a:rPr lang="en-US" sz="1400" dirty="0"/>
              <a:t>Therefore, I have paid special attention to the above revenue recognition</a:t>
            </a:r>
            <a:r>
              <a:rPr lang="th-TH" sz="1400" dirty="0"/>
              <a:t> </a:t>
            </a:r>
            <a:r>
              <a:rPr lang="en-US" sz="1400" dirty="0"/>
              <a:t>related to correctly and completely of income transactions have been recorded in the account</a:t>
            </a:r>
            <a:r>
              <a:rPr lang="th-TH" sz="1400" dirty="0"/>
              <a:t>.  </a:t>
            </a:r>
            <a:endParaRPr lang="en-US" sz="1400" dirty="0"/>
          </a:p>
          <a:p>
            <a:pPr indent="895350" algn="just"/>
            <a:r>
              <a:rPr lang="en-US" sz="1400" dirty="0"/>
              <a:t>	</a:t>
            </a:r>
            <a:r>
              <a:rPr lang="en-US" sz="1400" dirty="0" smtClean="0"/>
              <a:t>I </a:t>
            </a:r>
            <a:r>
              <a:rPr lang="en-US" sz="1400" dirty="0"/>
              <a:t>have audited the recognition of income on car leases by the assessed and tested the efficiency of internal control system of the Company related to the cycle of income, understand and selected the sample for operating test according to the control the Company designed from the steps in accepting customer, keying the lease agreement into the system, sampling audit lease agreements the Company entered with the customers both new and ongoing customers</a:t>
            </a:r>
            <a:r>
              <a:rPr lang="th-TH" sz="1400" dirty="0"/>
              <a:t>. </a:t>
            </a:r>
            <a:r>
              <a:rPr lang="en-US" sz="1400" dirty="0"/>
              <a:t>It also includes assessing the efficiency of the computer system used by the Company to retrieve the billing report information</a:t>
            </a:r>
            <a:r>
              <a:rPr lang="th-TH" sz="1400" dirty="0"/>
              <a:t>. </a:t>
            </a:r>
            <a:r>
              <a:rPr lang="en-US" sz="1400" dirty="0"/>
              <a:t>In addition, I random check the documentation on car lease incurred during the year, check near the end of the accounting period and check to the revenue recording of car lease in the general journal, including analyzing and comparing amount of average car for lease and rate of lease per car</a:t>
            </a:r>
            <a:r>
              <a:rPr lang="th-TH" sz="1400" dirty="0"/>
              <a:t> </a:t>
            </a:r>
            <a:r>
              <a:rPr lang="en-US" sz="1400" dirty="0"/>
              <a:t>of year with revenue account on car leases to check the irregularities that may incur from income transaction on car leases</a:t>
            </a:r>
            <a:r>
              <a:rPr lang="th-TH" sz="1400" dirty="0"/>
              <a:t>.</a:t>
            </a:r>
            <a:endParaRPr lang="en-US" sz="1400" dirty="0"/>
          </a:p>
          <a:p>
            <a:pPr indent="895350" algn="just"/>
            <a:r>
              <a:rPr lang="en-US" sz="1400" dirty="0"/>
              <a:t> </a:t>
            </a:r>
            <a:endParaRPr lang="en-US" sz="1400" dirty="0" smtClean="0"/>
          </a:p>
          <a:p>
            <a:pPr algn="just"/>
            <a:r>
              <a:rPr lang="en-US" sz="1400" dirty="0" smtClean="0"/>
              <a:t>Estimating </a:t>
            </a:r>
            <a:r>
              <a:rPr lang="en-US" sz="1400" dirty="0"/>
              <a:t>the residual value of car for lease</a:t>
            </a:r>
          </a:p>
          <a:p>
            <a:pPr indent="895350" algn="just"/>
            <a:r>
              <a:rPr lang="en-US" sz="1400" dirty="0"/>
              <a:t>	</a:t>
            </a:r>
            <a:r>
              <a:rPr lang="en-US" sz="1400" dirty="0" smtClean="0"/>
              <a:t>The </a:t>
            </a:r>
            <a:r>
              <a:rPr lang="en-US" sz="1400" dirty="0"/>
              <a:t>Company has revised the residual value of car for lease to follow the economic condition and close to the actual sale in during the year</a:t>
            </a:r>
            <a:r>
              <a:rPr lang="th-TH" sz="1400" dirty="0"/>
              <a:t>. </a:t>
            </a:r>
            <a:r>
              <a:rPr lang="en-US" sz="1400" dirty="0"/>
              <a:t>There are varieties of cars and each car category has differed in residual value</a:t>
            </a:r>
            <a:r>
              <a:rPr lang="th-TH" sz="1400" dirty="0"/>
              <a:t>. </a:t>
            </a:r>
            <a:r>
              <a:rPr lang="en-US" sz="1400" dirty="0"/>
              <a:t>The estimation of the residual value relies on considerable judgment of the management as such estimates require the significant assumptions, which are referred to the recoverable value from terminating its use or selling after the agreement expires</a:t>
            </a:r>
            <a:r>
              <a:rPr lang="th-TH" sz="1400" dirty="0"/>
              <a:t>. </a:t>
            </a:r>
            <a:r>
              <a:rPr lang="en-US" sz="1400" dirty="0"/>
              <a:t>Such transaction has an effect on the recording of depreciation, which is the major cost in the statement of comprehensive income</a:t>
            </a:r>
            <a:r>
              <a:rPr lang="th-TH" sz="1400" dirty="0"/>
              <a:t>. </a:t>
            </a:r>
            <a:r>
              <a:rPr lang="en-US" sz="1400" dirty="0"/>
              <a:t>Therefore, </a:t>
            </a:r>
            <a:br>
              <a:rPr lang="en-US" sz="1400" dirty="0"/>
            </a:br>
            <a:r>
              <a:rPr lang="en-US" sz="1400" dirty="0"/>
              <a:t>I have paid special attention related to the judgment of the management in such estimation</a:t>
            </a:r>
            <a:r>
              <a:rPr lang="th-TH" sz="1400" dirty="0"/>
              <a:t>. </a:t>
            </a:r>
            <a:endParaRPr lang="en-US" sz="1400" dirty="0"/>
          </a:p>
          <a:p>
            <a:pPr indent="895350" algn="just"/>
            <a:r>
              <a:rPr lang="th-TH" sz="1400" dirty="0"/>
              <a:t>	</a:t>
            </a:r>
            <a:r>
              <a:rPr lang="en-US" sz="1400" dirty="0" smtClean="0"/>
              <a:t>I </a:t>
            </a:r>
            <a:r>
              <a:rPr lang="en-US" sz="1400" dirty="0"/>
              <a:t>understand the approach in considering the estimated residual value of the car for lease used by the management, assessed and tested the appropriateness of the basis used for the consideration, including analyzed and compared the recoverable value information from the sale of cars for lease with market price and experience of the actual sale in during the year</a:t>
            </a:r>
            <a:r>
              <a:rPr lang="th-TH" sz="1400" dirty="0"/>
              <a:t>.</a:t>
            </a:r>
            <a:endParaRPr lang="en-US" sz="1400" dirty="0"/>
          </a:p>
          <a:p>
            <a:r>
              <a:rPr lang="en-US" sz="1400" dirty="0"/>
              <a:t> </a:t>
            </a:r>
          </a:p>
          <a:p>
            <a:pPr algn="r"/>
            <a:r>
              <a:rPr lang="en-US" sz="1400" dirty="0"/>
              <a:t>*****/3</a:t>
            </a:r>
          </a:p>
          <a:p>
            <a:pPr algn="just"/>
            <a:endParaRPr lang="en-US" sz="1400" dirty="0"/>
          </a:p>
        </p:txBody>
      </p:sp>
      <p:sp>
        <p:nvSpPr>
          <p:cNvPr id="7" name="TextBox 6"/>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76</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0996838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สี่เหลี่ยมผืนผ้า 3"/>
          <p:cNvSpPr/>
          <p:nvPr/>
        </p:nvSpPr>
        <p:spPr>
          <a:xfrm>
            <a:off x="332656" y="442467"/>
            <a:ext cx="5976664" cy="8494633"/>
          </a:xfrm>
          <a:prstGeom prst="rect">
            <a:avLst/>
          </a:prstGeom>
        </p:spPr>
        <p:txBody>
          <a:bodyPr wrap="square">
            <a:spAutoFit/>
          </a:bodyPr>
          <a:lstStyle/>
          <a:p>
            <a:r>
              <a:rPr lang="en-US" sz="1400" b="1" dirty="0"/>
              <a:t>Other Information </a:t>
            </a:r>
            <a:endParaRPr lang="en-US" sz="1400" dirty="0"/>
          </a:p>
          <a:p>
            <a:pPr indent="895350" algn="just"/>
            <a:r>
              <a:rPr lang="en-US" sz="1400" dirty="0"/>
              <a:t>Management is responsible for the other information. The other information comprises the information included in the annual report, but does not include the financial statements and my auditor’s report thereon. The annual report is expected to be made available to me after the date of this auditor's report. </a:t>
            </a:r>
          </a:p>
          <a:p>
            <a:pPr indent="895350" algn="just"/>
            <a:r>
              <a:rPr lang="en-US" sz="1400" dirty="0"/>
              <a:t>My opinion on the financial statements does not cover the other information and I will not express any form of assurance conclusion thereon. </a:t>
            </a:r>
          </a:p>
          <a:p>
            <a:pPr indent="895350" algn="just"/>
            <a:r>
              <a:rPr lang="en-US" sz="1400" dirty="0"/>
              <a:t>In connection with my audit of the financial statements, my responsibility is to read the other information identified above when it becomes available and, in doing so, consider whether the other information is materially inconsistent with the financial statements or my knowledge obtained in the audit, or otherwise appears to be materially misstated.  </a:t>
            </a:r>
          </a:p>
          <a:p>
            <a:pPr indent="895350" algn="just"/>
            <a:r>
              <a:rPr lang="en-US" sz="1400" dirty="0"/>
              <a:t>When I read the annual report, if I conclude that there is a material misstatement therein, </a:t>
            </a:r>
            <a:br>
              <a:rPr lang="en-US" sz="1400" dirty="0"/>
            </a:br>
            <a:r>
              <a:rPr lang="en-US" sz="1400" dirty="0"/>
              <a:t>I am required to communicate the matter to those charged with governance in order for those charged with governance to correct the misstatement.</a:t>
            </a:r>
          </a:p>
          <a:p>
            <a:pPr algn="just"/>
            <a:r>
              <a:rPr lang="en-US" sz="1400" dirty="0"/>
              <a:t> </a:t>
            </a:r>
          </a:p>
          <a:p>
            <a:pPr algn="just"/>
            <a:r>
              <a:rPr lang="en-US" sz="1400" b="1" dirty="0"/>
              <a:t>Responsibilities of Management and Those Charged with Governance for the Financial Statements</a:t>
            </a:r>
            <a:endParaRPr lang="en-US" sz="1400" dirty="0"/>
          </a:p>
          <a:p>
            <a:pPr algn="just"/>
            <a:r>
              <a:rPr lang="en-US" sz="1400" dirty="0"/>
              <a:t>	Management is responsible for the preparation and fair presentation of the consolidated financial statements and separate financial statements in accordance with Thai Financial Reporting Standards, and for such internal control as management determines is necessary to enable the preparation of financial statements that are free from material misstatement, whether due to fraud or error.  </a:t>
            </a:r>
          </a:p>
          <a:p>
            <a:pPr algn="just"/>
            <a:r>
              <a:rPr lang="en-US" sz="1400" dirty="0"/>
              <a:t>	In preparing the consolidated financial statements and separate financial statements, management is responsible for assessing the Group’s and the Company’s ability to continue as a going concern, disclosing, matters related to going concern and using the going concern basis of accounting unless management either intends to liquidate the Group and the Company or to cease operations, or has no realistic alternative but to do so. </a:t>
            </a:r>
          </a:p>
          <a:p>
            <a:pPr algn="just"/>
            <a:r>
              <a:rPr lang="en-US" sz="1400" dirty="0"/>
              <a:t>	Those charged with governance are responsible for overseeing the Group’s financial reporting process.    </a:t>
            </a:r>
          </a:p>
          <a:p>
            <a:pPr algn="just"/>
            <a:r>
              <a:rPr lang="en-US" sz="1400" dirty="0"/>
              <a:t> </a:t>
            </a:r>
          </a:p>
          <a:p>
            <a:pPr algn="just"/>
            <a:r>
              <a:rPr lang="en-US" sz="1400" b="1" dirty="0"/>
              <a:t>Auditor’s Responsibilities for the Audit of the Financial Statements</a:t>
            </a:r>
            <a:endParaRPr lang="en-US" sz="1400" dirty="0"/>
          </a:p>
          <a:p>
            <a:pPr algn="just"/>
            <a:r>
              <a:rPr lang="en-US" sz="1400" dirty="0"/>
              <a:t>	My objectives are to obtain reasonable assurance about whether the consolidated financial statements and separate financial statements as a whole are free from material misstatement, whether due to fraud or error, and to issue an auditor’s report that includes my opinion. Reasonable assurance is a high level of assurance, but is not a guarantee that an audit conducted in accordance with Standards on Auditing will always detect a material misstatement when it exists. Misstatements can arise from fraud or error and are considered material if, individually or in the aggregate, they could reasonably be expected to influence the economic decisions of users taken on the basis of these consolidated financial statements and separate financial statements.  </a:t>
            </a:r>
          </a:p>
          <a:p>
            <a:pPr algn="r"/>
            <a:r>
              <a:rPr lang="en-US" sz="1400" dirty="0"/>
              <a:t>*****/4</a:t>
            </a:r>
          </a:p>
          <a:p>
            <a:pPr algn="just"/>
            <a:endParaRPr lang="en-US" sz="1400" dirty="0"/>
          </a:p>
        </p:txBody>
      </p:sp>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77</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3262272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6672" y="430117"/>
            <a:ext cx="3555032" cy="6370975"/>
          </a:xfrm>
          <a:prstGeom prst="rect">
            <a:avLst/>
          </a:prstGeom>
          <a:noFill/>
        </p:spPr>
        <p:txBody>
          <a:bodyPr wrap="square" rtlCol="0">
            <a:spAutoFit/>
          </a:bodyPr>
          <a:lstStyle/>
          <a:p>
            <a:pPr algn="just"/>
            <a:r>
              <a:rPr lang="en-GB" sz="1600" b="1" dirty="0" smtClean="0">
                <a:latin typeface="CordiaUPC" pitchFamily="34" charset="-34"/>
                <a:cs typeface="CordiaUPC" pitchFamily="34" charset="-34"/>
              </a:rPr>
              <a:t>Strategy </a:t>
            </a:r>
            <a:r>
              <a:rPr lang="en-GB" sz="1600" b="1" dirty="0">
                <a:latin typeface="CordiaUPC" pitchFamily="34" charset="-34"/>
                <a:cs typeface="CordiaUPC" pitchFamily="34" charset="-34"/>
              </a:rPr>
              <a:t>and Competitiveness</a:t>
            </a:r>
            <a:endParaRPr lang="en-US" sz="1600" b="1" dirty="0">
              <a:latin typeface="CordiaUPC" pitchFamily="34" charset="-34"/>
              <a:cs typeface="CordiaUPC" pitchFamily="34" charset="-34"/>
            </a:endParaRPr>
          </a:p>
          <a:p>
            <a:pPr algn="just"/>
            <a:r>
              <a:rPr lang="th-TH" sz="1400" dirty="0">
                <a:latin typeface="CordiaUPC" pitchFamily="34" charset="-34"/>
                <a:cs typeface="CordiaUPC" pitchFamily="34" charset="-34"/>
              </a:rPr>
              <a:t> </a:t>
            </a:r>
            <a:endParaRPr lang="en-US" sz="1400" dirty="0">
              <a:latin typeface="CordiaUPC" pitchFamily="34" charset="-34"/>
              <a:cs typeface="CordiaUPC" pitchFamily="34" charset="-34"/>
            </a:endParaRPr>
          </a:p>
          <a:p>
            <a:pPr marL="228600" lvl="0" indent="-228600" algn="just">
              <a:buAutoNum type="arabicPeriod"/>
            </a:pPr>
            <a:r>
              <a:rPr lang="en-GB" sz="1400" dirty="0" smtClean="0">
                <a:latin typeface="CordiaUPC" pitchFamily="34" charset="-34"/>
                <a:cs typeface="CordiaUPC" pitchFamily="34" charset="-34"/>
              </a:rPr>
              <a:t>The </a:t>
            </a:r>
            <a:r>
              <a:rPr lang="en-GB" sz="1400" dirty="0">
                <a:latin typeface="CordiaUPC" pitchFamily="34" charset="-34"/>
                <a:cs typeface="CordiaUPC" pitchFamily="34" charset="-34"/>
              </a:rPr>
              <a:t>company is known as a competitive car rent business as the company has been providing car rental service for a considerable period of time. It is known in a broadened scale that the company is a big player in the business types of operating lease and short-term </a:t>
            </a:r>
            <a:r>
              <a:rPr lang="en-GB" sz="1400" dirty="0" smtClean="0">
                <a:latin typeface="CordiaUPC" pitchFamily="34" charset="-34"/>
                <a:cs typeface="CordiaUPC" pitchFamily="34" charset="-34"/>
              </a:rPr>
              <a:t>lease.</a:t>
            </a:r>
            <a:endParaRPr lang="en-US" sz="1400" dirty="0">
              <a:latin typeface="CordiaUPC" pitchFamily="34" charset="-34"/>
              <a:cs typeface="CordiaUPC" pitchFamily="34" charset="-34"/>
            </a:endParaRPr>
          </a:p>
          <a:p>
            <a:pPr marL="228600" lvl="0" indent="-228600" algn="just">
              <a:buAutoNum type="arabicPeriod"/>
            </a:pPr>
            <a:r>
              <a:rPr lang="en-GB" sz="1400" dirty="0" smtClean="0">
                <a:latin typeface="CordiaUPC" pitchFamily="34" charset="-34"/>
                <a:cs typeface="CordiaUPC" pitchFamily="34" charset="-34"/>
              </a:rPr>
              <a:t>The management has a </a:t>
            </a:r>
            <a:r>
              <a:rPr lang="en-GB" sz="1400" dirty="0">
                <a:latin typeface="CordiaUPC" pitchFamily="34" charset="-34"/>
                <a:cs typeface="CordiaUPC" pitchFamily="34" charset="-34"/>
              </a:rPr>
              <a:t>good relationship with </a:t>
            </a:r>
            <a:r>
              <a:rPr lang="en-GB" sz="1400" dirty="0" smtClean="0">
                <a:latin typeface="CordiaUPC" pitchFamily="34" charset="-34"/>
                <a:cs typeface="CordiaUPC" pitchFamily="34" charset="-34"/>
              </a:rPr>
              <a:t>customers. </a:t>
            </a:r>
            <a:r>
              <a:rPr lang="en-GB" sz="1400" dirty="0">
                <a:latin typeface="CordiaUPC" pitchFamily="34" charset="-34"/>
                <a:cs typeface="CordiaUPC" pitchFamily="34" charset="-34"/>
              </a:rPr>
              <a:t>Thanks to a long history of the operations of business, the company enjoys a large base of </a:t>
            </a:r>
            <a:r>
              <a:rPr lang="en-GB" sz="1400" dirty="0" smtClean="0">
                <a:latin typeface="CordiaUPC" pitchFamily="34" charset="-34"/>
                <a:cs typeface="CordiaUPC" pitchFamily="34" charset="-34"/>
              </a:rPr>
              <a:t>customers, </a:t>
            </a:r>
            <a:r>
              <a:rPr lang="en-GB" sz="1400" dirty="0">
                <a:latin typeface="CordiaUPC" pitchFamily="34" charset="-34"/>
                <a:cs typeface="CordiaUPC" pitchFamily="34" charset="-34"/>
              </a:rPr>
              <a:t>thus increasing the opportunity of service provision and risk diversification by depending not on one group of </a:t>
            </a:r>
            <a:r>
              <a:rPr lang="en-GB" sz="1400" dirty="0" smtClean="0">
                <a:latin typeface="CordiaUPC" pitchFamily="34" charset="-34"/>
                <a:cs typeface="CordiaUPC" pitchFamily="34" charset="-34"/>
              </a:rPr>
              <a:t>customers </a:t>
            </a:r>
            <a:r>
              <a:rPr lang="en-GB" sz="1400" dirty="0">
                <a:latin typeface="CordiaUPC" pitchFamily="34" charset="-34"/>
                <a:cs typeface="CordiaUPC" pitchFamily="34" charset="-34"/>
              </a:rPr>
              <a:t>on an exceedingly large </a:t>
            </a:r>
            <a:r>
              <a:rPr lang="en-GB" sz="1400" dirty="0" smtClean="0">
                <a:latin typeface="CordiaUPC" pitchFamily="34" charset="-34"/>
                <a:cs typeface="CordiaUPC" pitchFamily="34" charset="-34"/>
              </a:rPr>
              <a:t>proportion.</a:t>
            </a:r>
            <a:endParaRPr lang="en-US" sz="1400" dirty="0">
              <a:latin typeface="CordiaUPC" pitchFamily="34" charset="-34"/>
              <a:cs typeface="CordiaUPC" pitchFamily="34" charset="-34"/>
            </a:endParaRPr>
          </a:p>
          <a:p>
            <a:pPr marL="228600" lvl="0" indent="-228600" algn="just">
              <a:buAutoNum type="arabicPeriod"/>
            </a:pPr>
            <a:r>
              <a:rPr lang="en-GB" sz="1400" dirty="0" smtClean="0">
                <a:latin typeface="CordiaUPC" pitchFamily="34" charset="-34"/>
                <a:cs typeface="CordiaUPC" pitchFamily="34" charset="-34"/>
              </a:rPr>
              <a:t>The </a:t>
            </a:r>
            <a:r>
              <a:rPr lang="en-GB" sz="1400" dirty="0">
                <a:latin typeface="CordiaUPC" pitchFamily="34" charset="-34"/>
                <a:cs typeface="CordiaUPC" pitchFamily="34" charset="-34"/>
              </a:rPr>
              <a:t>company offers a full-scale service with premium quality by focusing on </a:t>
            </a:r>
            <a:r>
              <a:rPr lang="en-GB" sz="1400" dirty="0" smtClean="0">
                <a:latin typeface="CordiaUPC" pitchFamily="34" charset="-34"/>
                <a:cs typeface="CordiaUPC" pitchFamily="34" charset="-34"/>
              </a:rPr>
              <a:t>customers’ </a:t>
            </a:r>
            <a:r>
              <a:rPr lang="en-GB" sz="1400" dirty="0">
                <a:latin typeface="CordiaUPC" pitchFamily="34" charset="-34"/>
                <a:cs typeface="CordiaUPC" pitchFamily="34" charset="-34"/>
              </a:rPr>
              <a:t>satisfaction on every level of service. The company purchases the right vehicles according to each </a:t>
            </a:r>
            <a:r>
              <a:rPr lang="en-GB" sz="1400" dirty="0" smtClean="0">
                <a:latin typeface="CordiaUPC" pitchFamily="34" charset="-34"/>
                <a:cs typeface="CordiaUPC" pitchFamily="34" charset="-34"/>
              </a:rPr>
              <a:t>customer’s </a:t>
            </a:r>
            <a:r>
              <a:rPr lang="en-GB" sz="1400" dirty="0">
                <a:latin typeface="CordiaUPC" pitchFamily="34" charset="-34"/>
                <a:cs typeface="CordiaUPC" pitchFamily="34" charset="-34"/>
              </a:rPr>
              <a:t>requirements. As an added value to the service, the company also purchases first-class car insurance policies from some of the reputable insurance companies in the market and takes responsibility in the maintenance cost, e.g. reparation and annual registration renewal. In addition, the company also provides a full-scale after-sales service e.g. </a:t>
            </a:r>
            <a:r>
              <a:rPr lang="en-GB" sz="1400" dirty="0" smtClean="0">
                <a:latin typeface="CordiaUPC" pitchFamily="34" charset="-34"/>
                <a:cs typeface="CordiaUPC" pitchFamily="34" charset="-34"/>
              </a:rPr>
              <a:t>repair service  </a:t>
            </a:r>
            <a:r>
              <a:rPr lang="en-GB" sz="1400" dirty="0">
                <a:latin typeface="CordiaUPC" pitchFamily="34" charset="-34"/>
                <a:cs typeface="CordiaUPC" pitchFamily="34" charset="-34"/>
              </a:rPr>
              <a:t>with </a:t>
            </a:r>
            <a:r>
              <a:rPr lang="en-GB" sz="1400" dirty="0" smtClean="0">
                <a:latin typeface="CordiaUPC" pitchFamily="34" charset="-34"/>
                <a:cs typeface="CordiaUPC" pitchFamily="34" charset="-34"/>
              </a:rPr>
              <a:t>replacement cars, </a:t>
            </a:r>
            <a:r>
              <a:rPr lang="en-GB" sz="1400" dirty="0">
                <a:latin typeface="CordiaUPC" pitchFamily="34" charset="-34"/>
                <a:cs typeface="CordiaUPC" pitchFamily="34" charset="-34"/>
              </a:rPr>
              <a:t>all by more than 800 branches of check-up and repair bays across the country. The company also offers value-added services and other activities to inform </a:t>
            </a:r>
            <a:r>
              <a:rPr lang="en-GB" sz="1400" dirty="0" smtClean="0">
                <a:latin typeface="CordiaUPC" pitchFamily="34" charset="-34"/>
                <a:cs typeface="CordiaUPC" pitchFamily="34" charset="-34"/>
              </a:rPr>
              <a:t>customers </a:t>
            </a:r>
            <a:r>
              <a:rPr lang="en-GB" sz="1400" dirty="0">
                <a:latin typeface="CordiaUPC" pitchFamily="34" charset="-34"/>
                <a:cs typeface="CordiaUPC" pitchFamily="34" charset="-34"/>
              </a:rPr>
              <a:t>and keep them educated on benefits from the rental service, e.g. safe driving activity and study visits to car </a:t>
            </a:r>
            <a:r>
              <a:rPr lang="en-GB" sz="1400" dirty="0" smtClean="0">
                <a:latin typeface="CordiaUPC" pitchFamily="34" charset="-34"/>
                <a:cs typeface="CordiaUPC" pitchFamily="34" charset="-34"/>
              </a:rPr>
              <a:t>manufacturers.</a:t>
            </a:r>
            <a:endParaRPr lang="en-US" sz="1400" dirty="0">
              <a:latin typeface="CordiaUPC" pitchFamily="34" charset="-34"/>
              <a:cs typeface="CordiaUPC" pitchFamily="34" charset="-34"/>
            </a:endParaRPr>
          </a:p>
          <a:p>
            <a:pPr algn="just"/>
            <a:endParaRPr lang="en-US" sz="1400" dirty="0" smtClean="0">
              <a:latin typeface="CordiaUPC" pitchFamily="34" charset="-34"/>
              <a:cs typeface="CordiaUPC" pitchFamily="34" charset="-34"/>
            </a:endParaRPr>
          </a:p>
        </p:txBody>
      </p:sp>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06</a:t>
            </a:r>
            <a:endParaRPr lang="th-TH" sz="1200" b="1" dirty="0">
              <a:solidFill>
                <a:srgbClr val="0070C0"/>
              </a:solidFill>
              <a:latin typeface="Cordia New" pitchFamily="34" charset="-34"/>
              <a:cs typeface="Cordia New" pitchFamily="34" charset="-3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088" y="839420"/>
            <a:ext cx="2133600"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สี่เหลี่ยมผืนผ้า 2"/>
          <p:cNvSpPr/>
          <p:nvPr/>
        </p:nvSpPr>
        <p:spPr>
          <a:xfrm>
            <a:off x="332656" y="6454047"/>
            <a:ext cx="6022032" cy="3108543"/>
          </a:xfrm>
          <a:prstGeom prst="rect">
            <a:avLst/>
          </a:prstGeom>
        </p:spPr>
        <p:txBody>
          <a:bodyPr wrap="square">
            <a:spAutoFit/>
          </a:bodyPr>
          <a:lstStyle/>
          <a:p>
            <a:pPr marL="342900" lvl="0" indent="-260350" algn="just">
              <a:buFont typeface="+mj-lt"/>
              <a:buAutoNum type="arabicPeriod" startAt="4"/>
            </a:pPr>
            <a:r>
              <a:rPr lang="en-GB" sz="1400" dirty="0">
                <a:solidFill>
                  <a:prstClr val="black"/>
                </a:solidFill>
                <a:latin typeface="CordiaUPC" pitchFamily="34" charset="-34"/>
                <a:cs typeface="CordiaUPC" pitchFamily="34" charset="-34"/>
              </a:rPr>
              <a:t>As the company currently has more than </a:t>
            </a:r>
            <a:r>
              <a:rPr lang="th-TH" sz="1400" dirty="0">
                <a:solidFill>
                  <a:prstClr val="black"/>
                </a:solidFill>
                <a:latin typeface="CordiaUPC" pitchFamily="34" charset="-34"/>
                <a:cs typeface="CordiaUPC" pitchFamily="34" charset="-34"/>
              </a:rPr>
              <a:t>8</a:t>
            </a:r>
            <a:r>
              <a:rPr lang="en-GB" sz="1400" dirty="0">
                <a:solidFill>
                  <a:prstClr val="black"/>
                </a:solidFill>
                <a:latin typeface="CordiaUPC" pitchFamily="34" charset="-34"/>
                <a:cs typeface="CordiaUPC" pitchFamily="34" charset="-34"/>
              </a:rPr>
              <a:t>,</a:t>
            </a:r>
            <a:r>
              <a:rPr lang="th-TH" sz="1400" dirty="0">
                <a:solidFill>
                  <a:prstClr val="black"/>
                </a:solidFill>
                <a:latin typeface="CordiaUPC" pitchFamily="34" charset="-34"/>
                <a:cs typeface="CordiaUPC" pitchFamily="34" charset="-34"/>
              </a:rPr>
              <a:t>3</a:t>
            </a:r>
            <a:r>
              <a:rPr lang="en-GB" sz="1400" dirty="0">
                <a:solidFill>
                  <a:prstClr val="black"/>
                </a:solidFill>
                <a:latin typeface="CordiaUPC" pitchFamily="34" charset="-34"/>
                <a:cs typeface="CordiaUPC" pitchFamily="34" charset="-34"/>
              </a:rPr>
              <a:t>00 cars for lease. It enjoys the benefits of the economy of scale, with some of the advantages being the considerably high power of bargaining and reduced cost of procurement of cars, spare parts, and interest rates. In addition, the company also enjoys a reduction of a part of operational costs, one of which is the cost of manpower per car.</a:t>
            </a:r>
            <a:endParaRPr lang="en-US" sz="1400" dirty="0">
              <a:solidFill>
                <a:prstClr val="black"/>
              </a:solidFill>
              <a:latin typeface="CordiaUPC" pitchFamily="34" charset="-34"/>
              <a:cs typeface="CordiaUPC" pitchFamily="34" charset="-34"/>
            </a:endParaRPr>
          </a:p>
          <a:p>
            <a:pPr marL="342900" lvl="0" indent="-260350" algn="just">
              <a:buFont typeface="+mj-lt"/>
              <a:buAutoNum type="arabicPeriod" startAt="4"/>
            </a:pPr>
            <a:r>
              <a:rPr lang="en-GB" sz="1400" dirty="0">
                <a:solidFill>
                  <a:prstClr val="black"/>
                </a:solidFill>
                <a:latin typeface="CordiaUPC" pitchFamily="34" charset="-34"/>
                <a:cs typeface="CordiaUPC" pitchFamily="34" charset="-34"/>
              </a:rPr>
              <a:t>The company operates its own service centre with highly skilled mechanics and technicians to render service to the customers. The company also estimates the cost of maintenance in a more efficient way, which can reduce the company’s cost of operations.</a:t>
            </a:r>
            <a:endParaRPr lang="en-US" sz="1400" dirty="0">
              <a:solidFill>
                <a:prstClr val="black"/>
              </a:solidFill>
              <a:latin typeface="CordiaUPC" pitchFamily="34" charset="-34"/>
              <a:cs typeface="CordiaUPC" pitchFamily="34" charset="-34"/>
            </a:endParaRPr>
          </a:p>
          <a:p>
            <a:pPr marL="342900" lvl="0" indent="-260350" algn="just">
              <a:buFont typeface="+mj-lt"/>
              <a:buAutoNum type="arabicPeriod" startAt="4"/>
            </a:pPr>
            <a:r>
              <a:rPr lang="en-GB" sz="1400" dirty="0">
                <a:solidFill>
                  <a:prstClr val="black"/>
                </a:solidFill>
                <a:latin typeface="CordiaUPC" pitchFamily="34" charset="-34"/>
                <a:cs typeface="CordiaUPC" pitchFamily="34" charset="-34"/>
              </a:rPr>
              <a:t>The company has increased the earmarked marketing budget to focus more on advertisements in various media, including organising of promotional events on the company’s web site in a bid to boost and publicise the company’s image for the wider audience.</a:t>
            </a:r>
            <a:endParaRPr lang="en-US" sz="1400" dirty="0">
              <a:solidFill>
                <a:prstClr val="black"/>
              </a:solidFill>
              <a:latin typeface="CordiaUPC" pitchFamily="34" charset="-34"/>
              <a:cs typeface="CordiaUPC" pitchFamily="34" charset="-34"/>
            </a:endParaRPr>
          </a:p>
          <a:p>
            <a:pPr marL="342900" lvl="0" indent="-260350" algn="just">
              <a:buFont typeface="+mj-lt"/>
              <a:buAutoNum type="arabicPeriod" startAt="4"/>
            </a:pPr>
            <a:r>
              <a:rPr lang="en-GB" sz="1400" dirty="0">
                <a:solidFill>
                  <a:prstClr val="black"/>
                </a:solidFill>
                <a:latin typeface="CordiaUPC" pitchFamily="34" charset="-34"/>
                <a:cs typeface="CordiaUPC" pitchFamily="34" charset="-34"/>
              </a:rPr>
              <a:t>The company encourages the learning of knowledge and information on the benefits of car operating lease by providing training session for the employees on a regular basis, for they will successfully educate potential customers about cost management, tax and operational benefits that customers are entitled to, e.g. maintenance control, budget control, and so on.</a:t>
            </a:r>
            <a:endParaRPr lang="en-US" sz="1400" dirty="0">
              <a:solidFill>
                <a:prstClr val="black"/>
              </a:solidFill>
              <a:latin typeface="CordiaUPC" pitchFamily="34" charset="-34"/>
              <a:cs typeface="CordiaUPC" pitchFamily="34" charset="-34"/>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78</a:t>
            </a:r>
            <a:endParaRPr lang="th-TH" sz="1200" b="1" dirty="0">
              <a:solidFill>
                <a:srgbClr val="0070C0"/>
              </a:solidFill>
              <a:latin typeface="Cordia New" pitchFamily="34" charset="-34"/>
              <a:cs typeface="Cordia New" pitchFamily="34" charset="-34"/>
            </a:endParaRPr>
          </a:p>
        </p:txBody>
      </p:sp>
      <p:sp>
        <p:nvSpPr>
          <p:cNvPr id="4" name="สี่เหลี่ยมผืนผ้า 3"/>
          <p:cNvSpPr/>
          <p:nvPr/>
        </p:nvSpPr>
        <p:spPr>
          <a:xfrm>
            <a:off x="325835" y="560511"/>
            <a:ext cx="6120680" cy="7632859"/>
          </a:xfrm>
          <a:prstGeom prst="rect">
            <a:avLst/>
          </a:prstGeom>
        </p:spPr>
        <p:txBody>
          <a:bodyPr wrap="square">
            <a:spAutoFit/>
          </a:bodyPr>
          <a:lstStyle/>
          <a:p>
            <a:pPr indent="895350"/>
            <a:r>
              <a:rPr lang="en-US" sz="1400" dirty="0"/>
              <a:t>As part of an audit in accordance with Standards on Auditing, I exercise professional judgment and maintain professional skepticism throughout the audit. I also:  </a:t>
            </a:r>
          </a:p>
          <a:p>
            <a:pPr lvl="0" indent="982663">
              <a:buFont typeface="Arial" pitchFamily="34" charset="0"/>
              <a:buChar char="•"/>
            </a:pPr>
            <a:r>
              <a:rPr lang="en-US" sz="1400" dirty="0"/>
              <a:t>Identify and assess the risks of material misstatement of the consolidated financial statements and separate financial statements, whether due to fraud or error, design and perform audit procedures responsive to those risks, and obtain audit evidence that is sufficient and appropriate to provide a basis for my opinion. The risk of not detecting a material misstatement resulting from fraud is higher than for one resulting from error, as fraud may involve collusion, forgery, intentional omissions, misrepresentations, or the override of internal control. </a:t>
            </a:r>
          </a:p>
          <a:p>
            <a:pPr lvl="0" indent="982663">
              <a:buFont typeface="Arial" pitchFamily="34" charset="0"/>
              <a:buChar char="•"/>
            </a:pPr>
            <a:r>
              <a:rPr lang="en-US" sz="1400" dirty="0"/>
              <a:t>Obtain an understanding of internal control relevant to the audit in order to design audit procedures that are appropriate in the circumstances, but not for the purpose of expressing an opinion on the effectiveness of the Group’s and the Company’s internal control.</a:t>
            </a:r>
          </a:p>
          <a:p>
            <a:pPr lvl="0" indent="982663">
              <a:buFont typeface="Arial" pitchFamily="34" charset="0"/>
              <a:buChar char="•"/>
            </a:pPr>
            <a:r>
              <a:rPr lang="en-US" sz="1400" dirty="0"/>
              <a:t>Evaluate the appropriateness of accounting policies used and the reasonableness of accounting estimates and related disclosures made by management.</a:t>
            </a:r>
          </a:p>
          <a:p>
            <a:pPr lvl="0" indent="982663">
              <a:buFont typeface="Arial" pitchFamily="34" charset="0"/>
              <a:buChar char="•"/>
            </a:pPr>
            <a:r>
              <a:rPr lang="en-US" sz="1400" dirty="0"/>
              <a:t>Conclude on the appropriateness of management’s use of the going concern basis of accounting and, based on the audit evidence obtained, whether a material uncertainty exists related to events or conditions that may cast significant doubt on the Group’s and the Company’s ability to continue as a going concern. If I conclude that a material uncertainty exists, I am required to draw attention in my auditor’s report to the related disclosures in the consolidated financial statements and separate financial statements or, if such disclosures are inadequate, to modify my opinion. My conclusions are based on the audit evidence obtained up to the date of my auditor’s report. However, future events or conditions may cause the Group and the Company to cease to continue as a going concern.</a:t>
            </a:r>
          </a:p>
          <a:p>
            <a:pPr lvl="0" indent="982663">
              <a:buFont typeface="Arial" pitchFamily="34" charset="0"/>
              <a:buChar char="•"/>
            </a:pPr>
            <a:r>
              <a:rPr lang="en-US" sz="1400" dirty="0"/>
              <a:t>Evaluate the overall presentation, structure and content of the consolidated financial statements and separate financial statements, including the disclosures, and whether the consolidated financial statements and separate financial statements represent the underlying transactions and events in a manner that achieves fair presentation.  </a:t>
            </a:r>
          </a:p>
          <a:p>
            <a:pPr lvl="0" indent="982663">
              <a:buFont typeface="Arial" pitchFamily="34" charset="0"/>
              <a:buChar char="•"/>
            </a:pPr>
            <a:r>
              <a:rPr lang="en-US" sz="1400" dirty="0"/>
              <a:t>Obtain sufficient appropriate audit evidence regarding the financial information of the entities or business activities within the Group to express an opinion on the consolidated financial statements. I am responsible for the direction, supervision and performance of the group audit. I remain solely responsible for my audit opinion.  </a:t>
            </a:r>
          </a:p>
          <a:p>
            <a:pPr indent="895350"/>
            <a:r>
              <a:rPr lang="en-US" sz="1400" dirty="0"/>
              <a:t>	I communicate with those charged with governance regarding, among other matters, the planned scope and timing of the audit and significant audit findings, including any significant deficiencies in internal control that I identify during my audit. </a:t>
            </a:r>
          </a:p>
          <a:p>
            <a:pPr indent="895350"/>
            <a:r>
              <a:rPr lang="en-US" sz="1400" dirty="0"/>
              <a:t>	I also provide those charged with governance with a statement that we have complied with relevant ethical requirements regarding independence, and to communicate with them all relationships and other matters that may reasonably be thought to bear on my independence, and where applicable, related safeguards. </a:t>
            </a:r>
          </a:p>
          <a:p>
            <a:pPr algn="r"/>
            <a:r>
              <a:rPr lang="en-US" sz="1400" dirty="0"/>
              <a:t>*****/5</a:t>
            </a:r>
          </a:p>
        </p:txBody>
      </p:sp>
    </p:spTree>
    <p:extLst>
      <p:ext uri="{BB962C8B-B14F-4D97-AF65-F5344CB8AC3E}">
        <p14:creationId xmlns:p14="http://schemas.microsoft.com/office/powerpoint/2010/main" val="11505073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4" name="สี่เหลี่ยมผืนผ้า 3"/>
          <p:cNvSpPr/>
          <p:nvPr/>
        </p:nvSpPr>
        <p:spPr>
          <a:xfrm>
            <a:off x="620688" y="560512"/>
            <a:ext cx="5760640" cy="4832092"/>
          </a:xfrm>
          <a:prstGeom prst="rect">
            <a:avLst/>
          </a:prstGeom>
        </p:spPr>
        <p:txBody>
          <a:bodyPr wrap="square">
            <a:spAutoFit/>
          </a:bodyPr>
          <a:lstStyle/>
          <a:p>
            <a:pPr indent="895350"/>
            <a:r>
              <a:rPr lang="en-US" sz="1400" dirty="0"/>
              <a:t>From the matters communicated with those charged with governance, I determine those matters that were of most significance in the audit of the consolidated financial statements and separate financial statements of the current period and are therefore the key audit matters. I describe these matters in my auditor’s report unless law or regulation precludes public disclosure about the matter or when, in extremely rare circumstances, I determine that a matter should not be communicated in my report because the adverse consequences of doing so would reasonably be expected to outweigh the public interest benefits of such communication.  </a:t>
            </a:r>
          </a:p>
          <a:p>
            <a:pPr indent="895350"/>
            <a:r>
              <a:rPr lang="en-US" sz="1400" dirty="0"/>
              <a:t>	The engagement partner responsible for the audit resulting in this independent auditor’s report is Miss </a:t>
            </a:r>
            <a:r>
              <a:rPr lang="en-US" sz="1400" dirty="0" err="1"/>
              <a:t>Sulalit</a:t>
            </a:r>
            <a:r>
              <a:rPr lang="en-US" sz="1400" dirty="0"/>
              <a:t> </a:t>
            </a:r>
            <a:r>
              <a:rPr lang="en-US" sz="1400" dirty="0" err="1"/>
              <a:t>Ardsawang</a:t>
            </a:r>
            <a:r>
              <a:rPr lang="en-US" sz="1400" dirty="0"/>
              <a:t>.</a:t>
            </a:r>
          </a:p>
          <a:p>
            <a:r>
              <a:rPr lang="en-US" sz="1400" dirty="0"/>
              <a:t> </a:t>
            </a:r>
          </a:p>
          <a:p>
            <a:r>
              <a:rPr lang="en-US" sz="1400" dirty="0"/>
              <a:t>	</a:t>
            </a:r>
          </a:p>
          <a:p>
            <a:r>
              <a:rPr lang="en-US" sz="1400" dirty="0"/>
              <a:t> </a:t>
            </a:r>
          </a:p>
          <a:p>
            <a:r>
              <a:rPr lang="en-US" sz="1400" dirty="0"/>
              <a:t> </a:t>
            </a:r>
          </a:p>
          <a:p>
            <a:pPr indent="2693988"/>
            <a:r>
              <a:rPr lang="en-US" sz="1400" dirty="0" smtClean="0"/>
              <a:t>   (</a:t>
            </a:r>
            <a:r>
              <a:rPr lang="en-US" sz="1400" dirty="0"/>
              <a:t>Miss </a:t>
            </a:r>
            <a:r>
              <a:rPr lang="en-US" sz="1400" dirty="0" err="1"/>
              <a:t>Sulalit</a:t>
            </a:r>
            <a:r>
              <a:rPr lang="en-US" sz="1400" dirty="0"/>
              <a:t> </a:t>
            </a:r>
            <a:r>
              <a:rPr lang="en-US" sz="1400" dirty="0" err="1"/>
              <a:t>Ardsawang</a:t>
            </a:r>
            <a:r>
              <a:rPr lang="en-US" sz="1400" dirty="0"/>
              <a:t>)</a:t>
            </a:r>
          </a:p>
          <a:p>
            <a:pPr indent="2693988"/>
            <a:r>
              <a:rPr lang="en-US" sz="1400" dirty="0"/>
              <a:t>Certified Public Accountant</a:t>
            </a:r>
          </a:p>
          <a:p>
            <a:pPr indent="2693988"/>
            <a:r>
              <a:rPr lang="en-US" sz="1400" dirty="0" smtClean="0"/>
              <a:t>    Registration </a:t>
            </a:r>
            <a:r>
              <a:rPr lang="en-US" sz="1400" dirty="0"/>
              <a:t>No. 7517</a:t>
            </a:r>
          </a:p>
          <a:p>
            <a:r>
              <a:rPr lang="en-US" sz="1400" dirty="0"/>
              <a:t> </a:t>
            </a:r>
          </a:p>
          <a:p>
            <a:r>
              <a:rPr lang="en-US" sz="1400" b="1" dirty="0" err="1"/>
              <a:t>Dharmniti</a:t>
            </a:r>
            <a:r>
              <a:rPr lang="en-US" sz="1400" b="1" dirty="0"/>
              <a:t> Auditing Company </a:t>
            </a:r>
            <a:r>
              <a:rPr lang="en-US" sz="1400" b="1" dirty="0" smtClean="0"/>
              <a:t>Limited</a:t>
            </a:r>
          </a:p>
          <a:p>
            <a:r>
              <a:rPr lang="en-US" sz="1400" b="1" dirty="0" smtClean="0"/>
              <a:t>Bangkok</a:t>
            </a:r>
            <a:r>
              <a:rPr lang="en-US" sz="1400" b="1" dirty="0"/>
              <a:t>, Thailand.</a:t>
            </a:r>
          </a:p>
          <a:p>
            <a:r>
              <a:rPr lang="en-US" sz="1400" dirty="0"/>
              <a:t>February 27, 2018</a:t>
            </a:r>
          </a:p>
          <a:p>
            <a:pPr algn="just"/>
            <a:endParaRPr lang="en-US" sz="1400" dirty="0"/>
          </a:p>
          <a:p>
            <a:pPr algn="just"/>
            <a:r>
              <a:rPr lang="en-US" sz="1400" b="1" dirty="0"/>
              <a:t> </a:t>
            </a:r>
            <a:endParaRPr lang="en-US" sz="1400" dirty="0"/>
          </a:p>
        </p:txBody>
      </p:sp>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79</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8757694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80</a:t>
            </a:r>
            <a:endParaRPr lang="th-TH" sz="1200" b="1" dirty="0">
              <a:solidFill>
                <a:srgbClr val="0070C0"/>
              </a:solidFill>
              <a:latin typeface="Cordia New" pitchFamily="34" charset="-34"/>
              <a:cs typeface="Cordia New" pitchFamily="34" charset="-34"/>
            </a:endParaRPr>
          </a:p>
        </p:txBody>
      </p:sp>
      <p:graphicFrame>
        <p:nvGraphicFramePr>
          <p:cNvPr id="2" name="ตาราง 1"/>
          <p:cNvGraphicFramePr>
            <a:graphicFrameLocks noGrp="1"/>
          </p:cNvGraphicFramePr>
          <p:nvPr>
            <p:extLst>
              <p:ext uri="{D42A27DB-BD31-4B8C-83A1-F6EECF244321}">
                <p14:modId xmlns:p14="http://schemas.microsoft.com/office/powerpoint/2010/main" val="4114331487"/>
              </p:ext>
            </p:extLst>
          </p:nvPr>
        </p:nvGraphicFramePr>
        <p:xfrm>
          <a:off x="404665" y="560505"/>
          <a:ext cx="5976662" cy="8882296"/>
        </p:xfrm>
        <a:graphic>
          <a:graphicData uri="http://schemas.openxmlformats.org/drawingml/2006/table">
            <a:tbl>
              <a:tblPr/>
              <a:tblGrid>
                <a:gridCol w="235766"/>
                <a:gridCol w="91748"/>
                <a:gridCol w="91748"/>
                <a:gridCol w="587188"/>
                <a:gridCol w="1192725"/>
                <a:gridCol w="174322"/>
                <a:gridCol w="82574"/>
                <a:gridCol w="73399"/>
                <a:gridCol w="825732"/>
                <a:gridCol w="48088"/>
                <a:gridCol w="825732"/>
                <a:gridCol w="48088"/>
                <a:gridCol w="825732"/>
                <a:gridCol w="48088"/>
                <a:gridCol w="825732"/>
              </a:tblGrid>
              <a:tr h="240254">
                <a:tc gridSpan="15">
                  <a:txBody>
                    <a:bodyPr/>
                    <a:lstStyle/>
                    <a:p>
                      <a:pPr algn="ctr" fontAlgn="ctr"/>
                      <a:r>
                        <a:rPr lang="en-US" sz="1300" b="1" i="0" u="none" strike="noStrike" dirty="0">
                          <a:effectLst/>
                          <a:latin typeface="Angsana New"/>
                        </a:rPr>
                        <a:t>KRUNGTHAI CAR RENT AND LEASE PUBLIC COMPANY LIMITED AND ITS SUBSIDIARY</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40254">
                <a:tc gridSpan="15">
                  <a:txBody>
                    <a:bodyPr/>
                    <a:lstStyle/>
                    <a:p>
                      <a:pPr algn="ctr" fontAlgn="ctr"/>
                      <a:r>
                        <a:rPr lang="en-US" sz="1300" b="1" i="0" u="none" strike="noStrike">
                          <a:effectLst/>
                          <a:latin typeface="Angsana New"/>
                        </a:rPr>
                        <a:t>STATEMENT OF FINANCIAL POSITION</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40254">
                <a:tc gridSpan="15">
                  <a:txBody>
                    <a:bodyPr/>
                    <a:lstStyle/>
                    <a:p>
                      <a:pPr algn="ctr" fontAlgn="ctr"/>
                      <a:r>
                        <a:rPr lang="en-US" sz="1300" b="1" i="0" u="none" strike="noStrike">
                          <a:effectLst/>
                          <a:latin typeface="Angsana New"/>
                        </a:rPr>
                        <a:t>AS AT  DECEMBER 31, 2017</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40254">
                <a:tc gridSpan="13">
                  <a:txBody>
                    <a:bodyPr/>
                    <a:lstStyle/>
                    <a:p>
                      <a:pPr algn="ctr" fontAlgn="ctr"/>
                      <a:endParaRPr lang="th-TH" sz="1300" b="1" i="0" u="none" strike="noStrike">
                        <a:effectLst/>
                        <a:latin typeface="Angsana New"/>
                      </a:endParaRP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3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300" b="0" i="0" u="none" strike="noStrike">
                        <a:effectLst/>
                        <a:latin typeface="Angsana New"/>
                      </a:endParaRPr>
                    </a:p>
                  </a:txBody>
                  <a:tcPr marL="7770" marR="7770" marT="7770" marB="0" anchor="ctr">
                    <a:lnL>
                      <a:noFill/>
                    </a:lnL>
                    <a:lnR>
                      <a:noFill/>
                    </a:lnR>
                    <a:lnT>
                      <a:noFill/>
                    </a:lnT>
                    <a:lnB>
                      <a:noFill/>
                    </a:lnB>
                  </a:tcPr>
                </a:tc>
              </a:tr>
              <a:tr h="240254">
                <a:tc gridSpan="15">
                  <a:txBody>
                    <a:bodyPr/>
                    <a:lstStyle/>
                    <a:p>
                      <a:pPr algn="ctr" fontAlgn="ctr"/>
                      <a:r>
                        <a:rPr lang="en-US" sz="1300" b="1" i="0" u="sng" strike="noStrike">
                          <a:effectLst/>
                          <a:latin typeface="Angsana New"/>
                        </a:rPr>
                        <a:t>ASSETS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28210">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7">
                  <a:txBody>
                    <a:bodyPr/>
                    <a:lstStyle/>
                    <a:p>
                      <a:pPr algn="ctr" fontAlgn="ctr"/>
                      <a:r>
                        <a:rPr lang="en-US" sz="1000" b="0" i="0" u="none" strike="noStrike">
                          <a:effectLst/>
                          <a:latin typeface="Angsana New"/>
                        </a:rPr>
                        <a:t>Baht</a:t>
                      </a:r>
                    </a:p>
                  </a:txBody>
                  <a:tcPr marL="7770" marR="7770" marT="777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28210">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3">
                  <a:txBody>
                    <a:bodyPr/>
                    <a:lstStyle/>
                    <a:p>
                      <a:pPr algn="ctr" fontAlgn="ctr"/>
                      <a:r>
                        <a:rPr lang="en-US" sz="1000" b="0" i="0" u="none" strike="noStrike">
                          <a:effectLst/>
                          <a:latin typeface="Angsana New"/>
                        </a:rPr>
                        <a:t>Consolidated financial statements</a:t>
                      </a:r>
                    </a:p>
                  </a:txBody>
                  <a:tcPr marL="7770" marR="7770" marT="7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a:txBody>
                    <a:bodyPr/>
                    <a:lstStyle/>
                    <a:p>
                      <a:pPr algn="ctr"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1000" b="0" i="0" u="none" strike="noStrike">
                          <a:effectLst/>
                          <a:latin typeface="Angsana New"/>
                        </a:rPr>
                        <a:t>Separate financial statements</a:t>
                      </a:r>
                    </a:p>
                  </a:txBody>
                  <a:tcPr marL="7770" marR="7770" marT="7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r>
              <a:tr h="228210">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gridSpan="2">
                  <a:txBody>
                    <a:bodyPr/>
                    <a:lstStyle/>
                    <a:p>
                      <a:pPr algn="ctr" fontAlgn="ctr"/>
                      <a:r>
                        <a:rPr lang="en-US" sz="1000" b="0" i="0" u="none" strike="noStrike">
                          <a:effectLst/>
                          <a:latin typeface="Angsana New"/>
                        </a:rPr>
                        <a:t>Note</a:t>
                      </a:r>
                    </a:p>
                  </a:txBody>
                  <a:tcPr marL="7770" marR="7770" marT="7770" marB="0" anchor="ctr">
                    <a:lnL>
                      <a:noFill/>
                    </a:lnL>
                    <a:lnR>
                      <a:noFill/>
                    </a:lnR>
                    <a:lnT>
                      <a:noFill/>
                    </a:lnT>
                    <a:lnB>
                      <a:noFill/>
                    </a:lnB>
                  </a:tcPr>
                </a:tc>
                <a:tc hMerge="1">
                  <a:txBody>
                    <a:bodyPr/>
                    <a:lstStyle/>
                    <a:p>
                      <a:endParaRPr lang="th-TH"/>
                    </a:p>
                  </a:txBody>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r>
                        <a:rPr lang="th-TH" sz="1000" b="0" i="0" u="none" strike="noStrike">
                          <a:effectLst/>
                          <a:latin typeface="Angsana New"/>
                        </a:rPr>
                        <a:t>2017</a:t>
                      </a:r>
                    </a:p>
                  </a:txBody>
                  <a:tcPr marL="7770" marR="7770" marT="7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000" b="0" i="0" u="none" strike="noStrike">
                          <a:effectLst/>
                          <a:latin typeface="Angsana New"/>
                        </a:rPr>
                        <a:t>2016</a:t>
                      </a:r>
                    </a:p>
                  </a:txBody>
                  <a:tcPr marL="7770" marR="7770" marT="7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r>
                        <a:rPr lang="th-TH" sz="1000" b="0" i="0" u="none" strike="noStrike">
                          <a:effectLst/>
                          <a:latin typeface="Angsana New"/>
                        </a:rPr>
                        <a:t>2017</a:t>
                      </a:r>
                    </a:p>
                  </a:txBody>
                  <a:tcPr marL="7770" marR="7770" marT="7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000" b="0" i="0" u="none" strike="noStrike">
                          <a:effectLst/>
                          <a:latin typeface="Angsana New"/>
                        </a:rPr>
                        <a:t>2016</a:t>
                      </a:r>
                    </a:p>
                  </a:txBody>
                  <a:tcPr marL="7770" marR="7770" marT="7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210">
                <a:tc gridSpan="4">
                  <a:txBody>
                    <a:bodyPr/>
                    <a:lstStyle/>
                    <a:p>
                      <a:pPr algn="l" fontAlgn="ctr"/>
                      <a:r>
                        <a:rPr lang="en-US" sz="1000" b="0" i="0" u="none" strike="noStrike">
                          <a:effectLst/>
                          <a:latin typeface="Angsana New"/>
                        </a:rPr>
                        <a:t>Current assets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a:effectLst/>
                          <a:latin typeface="Angsana New"/>
                        </a:rPr>
                        <a:t>Cash and cash equivalents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5</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248,282,909.49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162,178,983.24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239,056,569.56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120,629,193.00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a:effectLst/>
                          <a:latin typeface="Angsana New"/>
                        </a:rPr>
                        <a:t>Investment in available-for-sale securities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6</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66,455.97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55,550,210.01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60,600.98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29,111,270.72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a:effectLst/>
                          <a:latin typeface="Angsana New"/>
                        </a:rPr>
                        <a:t>Trade and other receivables </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7</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165,350,837.83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161,822,457.24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145,393,903.47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154,110,252.85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a:effectLst/>
                          <a:latin typeface="Angsana New"/>
                        </a:rPr>
                        <a:t>Short-term loans to related company</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4</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r>
                        <a:rPr lang="th-TH" sz="1000" b="0" i="0" u="none" strike="noStrike">
                          <a:effectLst/>
                          <a:latin typeface="Angsana New"/>
                        </a:rPr>
                        <a:t>                     -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r>
                        <a:rPr lang="th-TH" sz="1000" b="0" i="0" u="none" strike="noStrike">
                          <a:effectLst/>
                          <a:latin typeface="Angsana New"/>
                        </a:rPr>
                        <a:t>                     -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33,000,000.00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r>
                        <a:rPr lang="th-TH" sz="1000" b="0" i="0" u="none" strike="noStrike">
                          <a:effectLst/>
                          <a:latin typeface="Angsana New"/>
                        </a:rPr>
                        <a:t>                     -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dirty="0">
                          <a:effectLst/>
                          <a:latin typeface="Angsana New"/>
                        </a:rPr>
                        <a:t>Prepaid insurance premium</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49,545,025.76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48,146,563.15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49,545,025.76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48,146,563.15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3">
                  <a:txBody>
                    <a:bodyPr/>
                    <a:lstStyle/>
                    <a:p>
                      <a:pPr algn="l" fontAlgn="ctr"/>
                      <a:r>
                        <a:rPr lang="en-US" sz="1000" b="0" i="0" u="none" strike="noStrike">
                          <a:effectLst/>
                          <a:latin typeface="Angsana New"/>
                        </a:rPr>
                        <a:t>Inventories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8</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230,114,720.43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219,910,969.92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125,183,553.42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178,700,835.72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a:effectLst/>
                          <a:latin typeface="Angsana New"/>
                        </a:rPr>
                        <a:t>Other current assets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86,982,523.66 </a:t>
                      </a:r>
                    </a:p>
                  </a:txBody>
                  <a:tcPr marL="7770" marR="7770" marT="77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72,137,236.35 </a:t>
                      </a:r>
                    </a:p>
                  </a:txBody>
                  <a:tcPr marL="7770" marR="7770" marT="77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82,042,955.79 </a:t>
                      </a:r>
                    </a:p>
                  </a:txBody>
                  <a:tcPr marL="7770" marR="7770" marT="77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71,204,676.95 </a:t>
                      </a:r>
                    </a:p>
                  </a:txBody>
                  <a:tcPr marL="7770" marR="7770" marT="7770" marB="0" anchor="ctr">
                    <a:lnL>
                      <a:noFill/>
                    </a:lnL>
                    <a:lnR>
                      <a:noFill/>
                    </a:lnR>
                    <a:lnT>
                      <a:noFill/>
                    </a:lnT>
                    <a:lnB w="6350" cap="flat" cmpd="sng" algn="ctr">
                      <a:solidFill>
                        <a:srgbClr val="000000"/>
                      </a:solidFill>
                      <a:prstDash val="solid"/>
                      <a:round/>
                      <a:headEnd type="none" w="med" len="med"/>
                      <a:tailEnd type="none" w="med" len="med"/>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2">
                  <a:txBody>
                    <a:bodyPr/>
                    <a:lstStyle/>
                    <a:p>
                      <a:pPr algn="l" fontAlgn="ctr"/>
                      <a:r>
                        <a:rPr lang="en-US" sz="1000" b="0" i="0" u="none" strike="noStrike">
                          <a:effectLst/>
                          <a:latin typeface="Angsana New"/>
                        </a:rPr>
                        <a:t>Total current assets</a:t>
                      </a:r>
                    </a:p>
                  </a:txBody>
                  <a:tcPr marL="7770" marR="7770" marT="7770" marB="0" anchor="ctr">
                    <a:lnL>
                      <a:noFill/>
                    </a:lnL>
                    <a:lnR>
                      <a:noFill/>
                    </a:lnR>
                    <a:lnT>
                      <a:noFill/>
                    </a:lnT>
                    <a:lnB>
                      <a:noFill/>
                    </a:lnB>
                  </a:tcPr>
                </a:tc>
                <a:tc hMerge="1">
                  <a:txBody>
                    <a:bodyPr/>
                    <a:lstStyle/>
                    <a:p>
                      <a:endParaRPr lang="th-TH"/>
                    </a:p>
                  </a:txBody>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b"/>
                      <a:r>
                        <a:rPr lang="th-TH" sz="1000" b="0" i="0" u="none" strike="noStrike">
                          <a:effectLst/>
                          <a:latin typeface="Angsana New"/>
                        </a:rPr>
                        <a:t>      780,342,473.14 </a:t>
                      </a:r>
                    </a:p>
                  </a:txBody>
                  <a:tcPr marL="7770" marR="7770" marT="7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b"/>
                      <a:r>
                        <a:rPr lang="th-TH" sz="1000" b="0" i="0" u="none" strike="noStrike">
                          <a:effectLst/>
                          <a:latin typeface="Angsana New"/>
                        </a:rPr>
                        <a:t>      719,746,419.91 </a:t>
                      </a:r>
                    </a:p>
                  </a:txBody>
                  <a:tcPr marL="7770" marR="7770" marT="7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b"/>
                      <a:r>
                        <a:rPr lang="th-TH" sz="1000" b="0" i="0" u="none" strike="noStrike">
                          <a:effectLst/>
                          <a:latin typeface="Angsana New"/>
                        </a:rPr>
                        <a:t>      674,282,608.98 </a:t>
                      </a:r>
                    </a:p>
                  </a:txBody>
                  <a:tcPr marL="7770" marR="7770" marT="7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b"/>
                      <a:r>
                        <a:rPr lang="th-TH" sz="1000" b="0" i="0" u="none" strike="noStrike">
                          <a:effectLst/>
                          <a:latin typeface="Angsana New"/>
                        </a:rPr>
                        <a:t>      601,902,792.39 </a:t>
                      </a:r>
                    </a:p>
                  </a:txBody>
                  <a:tcPr marL="7770" marR="7770" marT="7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210">
                <a:tc gridSpan="4">
                  <a:txBody>
                    <a:bodyPr/>
                    <a:lstStyle/>
                    <a:p>
                      <a:pPr algn="l" fontAlgn="ctr"/>
                      <a:r>
                        <a:rPr lang="en-US" sz="1000" b="0" i="0" u="none" strike="noStrike">
                          <a:effectLst/>
                          <a:latin typeface="Angsana New"/>
                        </a:rPr>
                        <a:t>Non-current assets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w="6350" cap="flat" cmpd="sng" algn="ctr">
                      <a:solidFill>
                        <a:srgbClr val="000000"/>
                      </a:solidFill>
                      <a:prstDash val="solid"/>
                      <a:round/>
                      <a:headEnd type="none" w="med" len="med"/>
                      <a:tailEnd type="none" w="med" len="med"/>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a:effectLst/>
                          <a:latin typeface="Angsana New"/>
                        </a:rPr>
                        <a:t>Fixed deposit using for guarantee</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9</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57,941,747.34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57,879,158.81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57,941,747.34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57,879,158.81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a:effectLst/>
                          <a:latin typeface="Angsana New"/>
                        </a:rPr>
                        <a:t>Investment in subsidiary company</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10</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r>
                        <a:rPr lang="th-TH" sz="1000" b="0" i="0" u="none" strike="noStrike">
                          <a:effectLst/>
                          <a:latin typeface="Angsana New"/>
                        </a:rPr>
                        <a:t>                     -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r>
                        <a:rPr lang="th-TH" sz="1000" b="0" i="0" u="none" strike="noStrike">
                          <a:effectLst/>
                          <a:latin typeface="Angsana New"/>
                        </a:rPr>
                        <a:t>                     -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48,812,300.00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48,812,300.00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3">
                  <a:txBody>
                    <a:bodyPr/>
                    <a:lstStyle/>
                    <a:p>
                      <a:pPr algn="l" fontAlgn="ctr"/>
                      <a:r>
                        <a:rPr lang="en-US" sz="1000" b="0" i="0" u="none" strike="noStrike">
                          <a:effectLst/>
                          <a:latin typeface="Angsana New"/>
                        </a:rPr>
                        <a:t>Assets-for-leases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11</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3,842,891,182.69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3,635,351,920.87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3,842,891,182.69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3,635,351,920.87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dirty="0">
                          <a:effectLst/>
                          <a:latin typeface="Angsana New"/>
                        </a:rPr>
                        <a:t>Property, plant and equipment</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12</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175,324,693.48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147,235,377.87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4,273,555.84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2,384,769.21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3">
                  <a:txBody>
                    <a:bodyPr/>
                    <a:lstStyle/>
                    <a:p>
                      <a:pPr algn="l" fontAlgn="ctr"/>
                      <a:r>
                        <a:rPr lang="en-US" sz="1000" b="0" i="0" u="none" strike="noStrike">
                          <a:effectLst/>
                          <a:latin typeface="Angsana New"/>
                        </a:rPr>
                        <a:t>Intangible assets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13</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4,362,061.37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3,285,240.89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3,951,099.76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3,055,953.74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3">
                  <a:txBody>
                    <a:bodyPr/>
                    <a:lstStyle/>
                    <a:p>
                      <a:pPr algn="l" fontAlgn="ctr"/>
                      <a:r>
                        <a:rPr lang="en-US" sz="1000" b="0" i="0" u="none" strike="noStrike">
                          <a:effectLst/>
                          <a:latin typeface="Angsana New"/>
                        </a:rPr>
                        <a:t>Leasehold right</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14</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18,067,503.17 </a:t>
                      </a: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25,446,954.09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10,191,353.65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12,882,720.01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a:effectLst/>
                          <a:latin typeface="Angsana New"/>
                        </a:rPr>
                        <a:t>Deferred tax assets </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15</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10,341,942.46 </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174,303.43 </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10,107,895.49 </a:t>
                      </a: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r>
                        <a:rPr lang="th-TH" sz="1000" b="0" i="0" u="none" strike="noStrike">
                          <a:effectLst/>
                          <a:latin typeface="Angsana New"/>
                        </a:rPr>
                        <a:t>                     -      </a:t>
                      </a:r>
                    </a:p>
                  </a:txBody>
                  <a:tcPr marL="7770" marR="7770" marT="7770" marB="0" anchor="ctr">
                    <a:lnL>
                      <a:noFill/>
                    </a:lnL>
                    <a:lnR>
                      <a:noFill/>
                    </a:lnR>
                    <a:lnT>
                      <a:noFill/>
                    </a:lnT>
                    <a:lnB>
                      <a:noFill/>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4">
                  <a:txBody>
                    <a:bodyPr/>
                    <a:lstStyle/>
                    <a:p>
                      <a:pPr algn="l" fontAlgn="ctr"/>
                      <a:r>
                        <a:rPr lang="en-US" sz="1000" b="0" i="0" u="none" strike="noStrike">
                          <a:effectLst/>
                          <a:latin typeface="Angsana New"/>
                        </a:rPr>
                        <a:t>Other non-current assets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16</a:t>
                      </a: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109,821,482.45 </a:t>
                      </a:r>
                    </a:p>
                  </a:txBody>
                  <a:tcPr marL="7770" marR="7770" marT="77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th-TH" sz="1000" b="0" i="0" u="none" strike="noStrike">
                        <a:effectLst/>
                        <a:latin typeface="Angsana New"/>
                      </a:endParaRPr>
                    </a:p>
                  </a:txBody>
                  <a:tcPr marL="7770" marR="7770" marT="7770" marB="0" anchor="b">
                    <a:lnL>
                      <a:noFill/>
                    </a:lnL>
                    <a:lnR>
                      <a:noFill/>
                    </a:lnR>
                    <a:lnT>
                      <a:noFill/>
                    </a:lnT>
                    <a:lnB>
                      <a:noFill/>
                    </a:lnB>
                  </a:tcPr>
                </a:tc>
                <a:tc>
                  <a:txBody>
                    <a:bodyPr/>
                    <a:lstStyle/>
                    <a:p>
                      <a:pPr algn="r" fontAlgn="ctr"/>
                      <a:r>
                        <a:rPr lang="th-TH" sz="1000" b="0" i="0" u="none" strike="noStrike">
                          <a:effectLst/>
                          <a:latin typeface="Angsana New"/>
                        </a:rPr>
                        <a:t>       50,383,336.94 </a:t>
                      </a:r>
                    </a:p>
                  </a:txBody>
                  <a:tcPr marL="7770" marR="7770" marT="77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th-TH" sz="1000" b="0" i="0" u="none" strike="noStrike">
                        <a:effectLst/>
                        <a:latin typeface="Angsana New"/>
                      </a:endParaRPr>
                    </a:p>
                  </a:txBody>
                  <a:tcPr marL="7770" marR="7770" marT="7770" marB="0" anchor="b">
                    <a:lnL>
                      <a:noFill/>
                    </a:lnL>
                    <a:lnR>
                      <a:noFill/>
                    </a:lnR>
                    <a:lnT>
                      <a:noFill/>
                    </a:lnT>
                    <a:lnB>
                      <a:noFill/>
                    </a:lnB>
                  </a:tcPr>
                </a:tc>
                <a:tc>
                  <a:txBody>
                    <a:bodyPr/>
                    <a:lstStyle/>
                    <a:p>
                      <a:pPr algn="r" fontAlgn="ctr"/>
                      <a:r>
                        <a:rPr lang="th-TH" sz="1000" b="0" i="0" u="none" strike="noStrike">
                          <a:effectLst/>
                          <a:latin typeface="Angsana New"/>
                        </a:rPr>
                        <a:t>      105,872,998.65 </a:t>
                      </a:r>
                    </a:p>
                  </a:txBody>
                  <a:tcPr marL="7770" marR="7770" marT="77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46,474,397.55 </a:t>
                      </a:r>
                    </a:p>
                  </a:txBody>
                  <a:tcPr marL="7770" marR="7770" marT="7770" marB="0" anchor="ctr">
                    <a:lnL>
                      <a:noFill/>
                    </a:lnL>
                    <a:lnR>
                      <a:noFill/>
                    </a:lnR>
                    <a:lnT>
                      <a:noFill/>
                    </a:lnT>
                    <a:lnB w="6350" cap="flat" cmpd="sng" algn="ctr">
                      <a:solidFill>
                        <a:srgbClr val="000000"/>
                      </a:solidFill>
                      <a:prstDash val="solid"/>
                      <a:round/>
                      <a:headEnd type="none" w="med" len="med"/>
                      <a:tailEnd type="none" w="med" len="med"/>
                    </a:lnB>
                  </a:tcPr>
                </a:tc>
              </a:tr>
              <a:tr h="363332">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gridSpan="2">
                  <a:txBody>
                    <a:bodyPr/>
                    <a:lstStyle/>
                    <a:p>
                      <a:pPr algn="l" fontAlgn="ctr"/>
                      <a:r>
                        <a:rPr lang="en-US" sz="1000" b="0" i="0" u="none" strike="noStrike">
                          <a:effectLst/>
                          <a:latin typeface="Angsana New"/>
                        </a:rPr>
                        <a:t>Total non-current assets</a:t>
                      </a:r>
                    </a:p>
                  </a:txBody>
                  <a:tcPr marL="7770" marR="7770" marT="7770" marB="0" anchor="ctr">
                    <a:lnL>
                      <a:noFill/>
                    </a:lnL>
                    <a:lnR>
                      <a:noFill/>
                    </a:lnR>
                    <a:lnT>
                      <a:noFill/>
                    </a:lnT>
                    <a:lnB>
                      <a:noFill/>
                    </a:lnB>
                  </a:tcPr>
                </a:tc>
                <a:tc hMerge="1">
                  <a:txBody>
                    <a:bodyPr/>
                    <a:lstStyle/>
                    <a:p>
                      <a:endParaRPr lang="th-TH"/>
                    </a:p>
                  </a:txBody>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4,218,750,612.96 </a:t>
                      </a:r>
                    </a:p>
                  </a:txBody>
                  <a:tcPr marL="7770" marR="7770" marT="7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th-TH" sz="1000" b="0" i="0" u="none" strike="noStrike">
                        <a:effectLst/>
                        <a:latin typeface="Angsana New"/>
                      </a:endParaRPr>
                    </a:p>
                  </a:txBody>
                  <a:tcPr marL="7770" marR="7770" marT="7770" marB="0" anchor="b">
                    <a:lnL>
                      <a:noFill/>
                    </a:lnL>
                    <a:lnR>
                      <a:noFill/>
                    </a:lnR>
                    <a:lnT>
                      <a:noFill/>
                    </a:lnT>
                    <a:lnB>
                      <a:noFill/>
                    </a:lnB>
                  </a:tcPr>
                </a:tc>
                <a:tc>
                  <a:txBody>
                    <a:bodyPr/>
                    <a:lstStyle/>
                    <a:p>
                      <a:pPr algn="r" fontAlgn="b"/>
                      <a:r>
                        <a:rPr lang="th-TH" sz="1000" b="0" i="0" u="none" strike="noStrike">
                          <a:effectLst/>
                          <a:latin typeface="Angsana New"/>
                        </a:rPr>
                        <a:t>   3,919,756,292.90 </a:t>
                      </a:r>
                    </a:p>
                  </a:txBody>
                  <a:tcPr marL="7770" marR="7770" marT="7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h-TH" sz="1000" b="0" i="0" u="none" strike="noStrike">
                        <a:effectLst/>
                        <a:latin typeface="Angsana New"/>
                      </a:endParaRPr>
                    </a:p>
                  </a:txBody>
                  <a:tcPr marL="7770" marR="7770" marT="7770" marB="0" anchor="b">
                    <a:lnL>
                      <a:noFill/>
                    </a:lnL>
                    <a:lnR>
                      <a:noFill/>
                    </a:lnR>
                    <a:lnT>
                      <a:noFill/>
                    </a:lnT>
                    <a:lnB>
                      <a:noFill/>
                    </a:lnB>
                  </a:tcPr>
                </a:tc>
                <a:tc>
                  <a:txBody>
                    <a:bodyPr/>
                    <a:lstStyle/>
                    <a:p>
                      <a:pPr algn="r" fontAlgn="ctr"/>
                      <a:r>
                        <a:rPr lang="th-TH" sz="1000" b="0" i="0" u="none" strike="noStrike">
                          <a:effectLst/>
                          <a:latin typeface="Angsana New"/>
                        </a:rPr>
                        <a:t>   4,084,042,133.42 </a:t>
                      </a:r>
                    </a:p>
                  </a:txBody>
                  <a:tcPr marL="7770" marR="7770" marT="7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a:effectLst/>
                          <a:latin typeface="Angsana New"/>
                        </a:rPr>
                        <a:t>   3,806,841,220.19 </a:t>
                      </a:r>
                    </a:p>
                  </a:txBody>
                  <a:tcPr marL="7770" marR="7770" marT="7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32">
                <a:tc gridSpan="4">
                  <a:txBody>
                    <a:bodyPr/>
                    <a:lstStyle/>
                    <a:p>
                      <a:pPr algn="l" fontAlgn="ctr"/>
                      <a:r>
                        <a:rPr lang="en-US" sz="1000" b="0" i="0" u="none" strike="noStrike">
                          <a:effectLst/>
                          <a:latin typeface="Angsana New"/>
                        </a:rPr>
                        <a:t>Total assets</a:t>
                      </a:r>
                    </a:p>
                  </a:txBody>
                  <a:tcPr marL="7770" marR="7770" marT="7770"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ctr"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dirty="0">
                          <a:effectLst/>
                          <a:latin typeface="Angsana New"/>
                        </a:rPr>
                        <a:t>   4,999,093,086.10 </a:t>
                      </a:r>
                    </a:p>
                  </a:txBody>
                  <a:tcPr marL="7770" marR="7770" marT="777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endParaRPr lang="th-TH" sz="1000" b="0" i="0" u="none" strike="noStrike">
                        <a:effectLst/>
                        <a:latin typeface="Angsana New"/>
                      </a:endParaRPr>
                    </a:p>
                  </a:txBody>
                  <a:tcPr marL="7770" marR="7770" marT="7770" marB="0" anchor="b">
                    <a:lnL>
                      <a:noFill/>
                    </a:lnL>
                    <a:lnR>
                      <a:noFill/>
                    </a:lnR>
                    <a:lnT>
                      <a:noFill/>
                    </a:lnT>
                    <a:lnB>
                      <a:noFill/>
                    </a:lnB>
                  </a:tcPr>
                </a:tc>
                <a:tc>
                  <a:txBody>
                    <a:bodyPr/>
                    <a:lstStyle/>
                    <a:p>
                      <a:pPr algn="r" fontAlgn="ctr"/>
                      <a:r>
                        <a:rPr lang="th-TH" sz="1000" b="0" i="0" u="none" strike="noStrike">
                          <a:effectLst/>
                          <a:latin typeface="Angsana New"/>
                        </a:rPr>
                        <a:t>   4,639,502,712.81 </a:t>
                      </a:r>
                    </a:p>
                  </a:txBody>
                  <a:tcPr marL="7770" marR="7770" marT="777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th-TH" sz="1000" b="0" i="0" u="none" strike="noStrike">
                        <a:effectLst/>
                        <a:latin typeface="Angsana New"/>
                      </a:endParaRPr>
                    </a:p>
                  </a:txBody>
                  <a:tcPr marL="7770" marR="7770" marT="7770" marB="0" anchor="b">
                    <a:lnL>
                      <a:noFill/>
                    </a:lnL>
                    <a:lnR>
                      <a:noFill/>
                    </a:lnR>
                    <a:lnT>
                      <a:noFill/>
                    </a:lnT>
                    <a:lnB>
                      <a:noFill/>
                    </a:lnB>
                  </a:tcPr>
                </a:tc>
                <a:tc>
                  <a:txBody>
                    <a:bodyPr/>
                    <a:lstStyle/>
                    <a:p>
                      <a:pPr algn="r" fontAlgn="ctr"/>
                      <a:r>
                        <a:rPr lang="th-TH" sz="1000" b="0" i="0" u="none" strike="noStrike">
                          <a:effectLst/>
                          <a:latin typeface="Angsana New"/>
                        </a:rPr>
                        <a:t>   4,758,324,742.40 </a:t>
                      </a:r>
                    </a:p>
                  </a:txBody>
                  <a:tcPr marL="7770" marR="7770" marT="777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endParaRPr lang="th-TH" sz="1000" b="0" i="0" u="none" strike="noStrike">
                        <a:effectLst/>
                        <a:latin typeface="Angsana New"/>
                      </a:endParaRPr>
                    </a:p>
                  </a:txBody>
                  <a:tcPr marL="7770" marR="7770" marT="7770" marB="0" anchor="ctr">
                    <a:lnL>
                      <a:noFill/>
                    </a:lnL>
                    <a:lnR>
                      <a:noFill/>
                    </a:lnR>
                    <a:lnT>
                      <a:noFill/>
                    </a:lnT>
                    <a:lnB>
                      <a:noFill/>
                    </a:lnB>
                  </a:tcPr>
                </a:tc>
                <a:tc>
                  <a:txBody>
                    <a:bodyPr/>
                    <a:lstStyle/>
                    <a:p>
                      <a:pPr algn="r" fontAlgn="ctr"/>
                      <a:r>
                        <a:rPr lang="th-TH" sz="1000" b="0" i="0" u="none" strike="noStrike" dirty="0">
                          <a:effectLst/>
                          <a:latin typeface="Angsana New"/>
                        </a:rPr>
                        <a:t>   4,408,744,012.58 </a:t>
                      </a:r>
                    </a:p>
                  </a:txBody>
                  <a:tcPr marL="7770" marR="7770" marT="777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641487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ตาราง 1"/>
          <p:cNvGraphicFramePr>
            <a:graphicFrameLocks noGrp="1"/>
          </p:cNvGraphicFramePr>
          <p:nvPr>
            <p:extLst>
              <p:ext uri="{D42A27DB-BD31-4B8C-83A1-F6EECF244321}">
                <p14:modId xmlns:p14="http://schemas.microsoft.com/office/powerpoint/2010/main" val="3804088238"/>
              </p:ext>
            </p:extLst>
          </p:nvPr>
        </p:nvGraphicFramePr>
        <p:xfrm>
          <a:off x="620691" y="358653"/>
          <a:ext cx="5832646" cy="8770812"/>
        </p:xfrm>
        <a:graphic>
          <a:graphicData uri="http://schemas.openxmlformats.org/drawingml/2006/table">
            <a:tbl>
              <a:tblPr/>
              <a:tblGrid>
                <a:gridCol w="85566"/>
                <a:gridCol w="85566"/>
                <a:gridCol w="85566"/>
                <a:gridCol w="547627"/>
                <a:gridCol w="1112369"/>
                <a:gridCol w="162577"/>
                <a:gridCol w="77010"/>
                <a:gridCol w="68453"/>
                <a:gridCol w="770102"/>
                <a:gridCol w="46153"/>
                <a:gridCol w="770102"/>
                <a:gridCol w="46153"/>
                <a:gridCol w="770102"/>
                <a:gridCol w="46153"/>
                <a:gridCol w="1159147"/>
              </a:tblGrid>
              <a:tr h="242706">
                <a:tc gridSpan="15">
                  <a:txBody>
                    <a:bodyPr/>
                    <a:lstStyle/>
                    <a:p>
                      <a:pPr algn="ctr" fontAlgn="ctr"/>
                      <a:r>
                        <a:rPr lang="en-US" sz="1100" b="1" i="0" u="none" strike="noStrike" dirty="0">
                          <a:effectLst/>
                          <a:latin typeface="Angsana New"/>
                        </a:rPr>
                        <a:t>KRUNGTHAI CAR RENT AND LEASE PUBLIC COMPANY LIMITED AND ITS SUBSIDIARY</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42706">
                <a:tc gridSpan="15">
                  <a:txBody>
                    <a:bodyPr/>
                    <a:lstStyle/>
                    <a:p>
                      <a:pPr algn="ctr" fontAlgn="ctr"/>
                      <a:r>
                        <a:rPr lang="en-US" sz="1100" b="1" i="0" u="none" strike="noStrike" dirty="0">
                          <a:effectLst/>
                          <a:latin typeface="Angsana New"/>
                        </a:rPr>
                        <a:t>STATEMENT OF FINANCIAL POSITION (CONT.)</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42706">
                <a:tc gridSpan="15">
                  <a:txBody>
                    <a:bodyPr/>
                    <a:lstStyle/>
                    <a:p>
                      <a:pPr algn="ctr" fontAlgn="ctr"/>
                      <a:r>
                        <a:rPr lang="en-US" sz="1100" b="1" i="0" u="none" strike="noStrike" dirty="0">
                          <a:effectLst/>
                          <a:latin typeface="Angsana New"/>
                        </a:rPr>
                        <a:t>AS AT  DECEMBER 31, 2017</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42706">
                <a:tc gridSpan="13">
                  <a:txBody>
                    <a:bodyPr/>
                    <a:lstStyle/>
                    <a:p>
                      <a:pPr algn="ctr" fontAlgn="ctr"/>
                      <a:endParaRPr lang="th-TH" sz="1100" b="1" i="0" u="none" strike="noStrike">
                        <a:effectLst/>
                        <a:latin typeface="Angsana New"/>
                      </a:endParaRP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r>
              <a:tr h="242706">
                <a:tc gridSpan="15">
                  <a:txBody>
                    <a:bodyPr/>
                    <a:lstStyle/>
                    <a:p>
                      <a:pPr algn="ctr" fontAlgn="ctr"/>
                      <a:r>
                        <a:rPr lang="en-US" sz="1100" b="1" i="0" u="sng" strike="noStrike">
                          <a:effectLst/>
                          <a:latin typeface="Angsana New"/>
                        </a:rPr>
                        <a:t>LIABILITIES AND SHAREHOLDERS' EQUITY</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3054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7">
                  <a:txBody>
                    <a:bodyPr/>
                    <a:lstStyle/>
                    <a:p>
                      <a:pPr algn="ctr" fontAlgn="ctr"/>
                      <a:r>
                        <a:rPr lang="en-US" sz="1100" b="0" i="0" u="none" strike="noStrike">
                          <a:effectLst/>
                          <a:latin typeface="Angsana New"/>
                        </a:rPr>
                        <a:t>Baht</a:t>
                      </a:r>
                    </a:p>
                  </a:txBody>
                  <a:tcPr marL="7423" marR="7423" marT="7423"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3054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dirty="0">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3">
                  <a:txBody>
                    <a:bodyPr/>
                    <a:lstStyle/>
                    <a:p>
                      <a:pPr algn="ctr" fontAlgn="ctr"/>
                      <a:r>
                        <a:rPr lang="en-US" sz="1100" b="0" i="0" u="none" strike="noStrike">
                          <a:effectLst/>
                          <a:latin typeface="Angsana New"/>
                        </a:rPr>
                        <a:t>Consolidated financial statements</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a:txBody>
                    <a:bodyPr/>
                    <a:lstStyle/>
                    <a:p>
                      <a:pPr algn="ctr" fontAlgn="ctr"/>
                      <a:endParaRPr lang="th-TH" sz="1100" b="0" i="0" u="none" strike="noStrike">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1100" b="0" i="0" u="none" strike="noStrike">
                          <a:effectLst/>
                          <a:latin typeface="Angsana New"/>
                        </a:rPr>
                        <a:t>Separate financial statements</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r>
              <a:tr h="230540">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gridSpan="3">
                  <a:txBody>
                    <a:bodyPr/>
                    <a:lstStyle/>
                    <a:p>
                      <a:pPr algn="ctr" fontAlgn="ctr"/>
                      <a:r>
                        <a:rPr lang="en-US" sz="1100" b="0" i="0" u="none" strike="noStrike">
                          <a:effectLst/>
                          <a:latin typeface="Angsana New"/>
                        </a:rPr>
                        <a:t>Note</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ctr"/>
                      <a:r>
                        <a:rPr lang="th-TH" sz="1100" b="0" i="0" u="none" strike="noStrike">
                          <a:effectLst/>
                          <a:latin typeface="Angsana New"/>
                        </a:rPr>
                        <a:t>2017</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100" b="0" i="0" u="none" strike="noStrike" dirty="0">
                          <a:effectLst/>
                          <a:latin typeface="Angsana New"/>
                        </a:rPr>
                        <a:t>2016</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r>
                        <a:rPr lang="th-TH" sz="1100" b="0" i="0" u="none" strike="noStrike">
                          <a:effectLst/>
                          <a:latin typeface="Angsana New"/>
                        </a:rPr>
                        <a:t>2017</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100" b="0" i="0" u="none" strike="noStrike">
                          <a:effectLst/>
                          <a:latin typeface="Angsana New"/>
                        </a:rPr>
                        <a:t>2016</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540">
                <a:tc gridSpan="4">
                  <a:txBody>
                    <a:bodyPr/>
                    <a:lstStyle/>
                    <a:p>
                      <a:pPr algn="l" fontAlgn="ctr"/>
                      <a:r>
                        <a:rPr lang="en-US" sz="1100" b="0" i="0" u="none" strike="noStrike">
                          <a:effectLst/>
                          <a:latin typeface="Angsana New"/>
                        </a:rPr>
                        <a:t>Current liabilities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dirty="0">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r>
              <a:tr h="23054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Bank overdrafts and short-term loans from </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dirty="0">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r>
              <a:tr h="211893">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3">
                  <a:txBody>
                    <a:bodyPr/>
                    <a:lstStyle/>
                    <a:p>
                      <a:pPr algn="l" fontAlgn="ctr"/>
                      <a:r>
                        <a:rPr lang="en-US" sz="1100" b="0" i="0" u="none" strike="noStrike" dirty="0">
                          <a:effectLst/>
                          <a:latin typeface="Angsana New"/>
                        </a:rPr>
                        <a:t>financial institutions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17</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301,184,927.09 </a:t>
                      </a:r>
                    </a:p>
                  </a:txBody>
                  <a:tcPr marL="7423" marR="7423" marT="7423" marB="0" anchor="ctr">
                    <a:lnL>
                      <a:noFill/>
                    </a:lnL>
                    <a:lnR>
                      <a:noFill/>
                    </a:lnR>
                    <a:lnT>
                      <a:noFill/>
                    </a:lnT>
                    <a:lnB>
                      <a:noFill/>
                    </a:lnB>
                  </a:tcPr>
                </a:tc>
                <a:tc>
                  <a:txBody>
                    <a:bodyPr/>
                    <a:lstStyle/>
                    <a:p>
                      <a:pPr algn="ctr" fontAlgn="ctr"/>
                      <a:endParaRPr lang="th-TH" sz="1100" b="0" i="0" u="none" strike="noStrike" dirty="0">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173,856,328.75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299,507,976.53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172,572,798.23 </a:t>
                      </a:r>
                    </a:p>
                  </a:txBody>
                  <a:tcPr marL="7423" marR="7423" marT="7423" marB="0" anchor="ctr">
                    <a:lnL>
                      <a:noFill/>
                    </a:lnL>
                    <a:lnR>
                      <a:noFill/>
                    </a:lnR>
                    <a:lnT>
                      <a:noFill/>
                    </a:lnT>
                    <a:lnB>
                      <a:noFill/>
                    </a:lnB>
                  </a:tcPr>
                </a:tc>
              </a:tr>
              <a:tr h="359496">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3">
                  <a:txBody>
                    <a:bodyPr/>
                    <a:lstStyle/>
                    <a:p>
                      <a:pPr algn="l" fontAlgn="ctr"/>
                      <a:r>
                        <a:rPr lang="en-US" sz="1100" b="0" i="0" u="none" strike="noStrike">
                          <a:effectLst/>
                          <a:latin typeface="Angsana New"/>
                        </a:rPr>
                        <a:t>Bill of exchange</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18</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498,650,330.94 </a:t>
                      </a: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498,095,008.43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498,650,330.94 </a:t>
                      </a:r>
                    </a:p>
                  </a:txBody>
                  <a:tcPr marL="7423" marR="7423" marT="7423" marB="0" anchor="ctr">
                    <a:lnL>
                      <a:noFill/>
                    </a:lnL>
                    <a:lnR>
                      <a:noFill/>
                    </a:lnR>
                    <a:lnT>
                      <a:noFill/>
                    </a:lnT>
                    <a:lnB>
                      <a:noFill/>
                    </a:lnB>
                  </a:tcPr>
                </a:tc>
                <a:tc>
                  <a:txBody>
                    <a:bodyPr/>
                    <a:lstStyle/>
                    <a:p>
                      <a:pPr algn="l" fontAlgn="ctr"/>
                      <a:endParaRPr lang="th-TH" sz="1100" b="0" i="0" u="none" strike="noStrike" dirty="0">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498,095,008.43 </a:t>
                      </a:r>
                    </a:p>
                  </a:txBody>
                  <a:tcPr marL="7423" marR="7423" marT="7423" marB="0" anchor="ctr">
                    <a:lnL>
                      <a:noFill/>
                    </a:lnL>
                    <a:lnR>
                      <a:noFill/>
                    </a:lnR>
                    <a:lnT>
                      <a:noFill/>
                    </a:lnT>
                    <a:lnB>
                      <a:noFill/>
                    </a:lnB>
                  </a:tcPr>
                </a:tc>
              </a:tr>
              <a:tr h="33753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Trade and other payables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4</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79,239,327.24 </a:t>
                      </a: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62,137,744.22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71,572,249.82 </a:t>
                      </a:r>
                    </a:p>
                  </a:txBody>
                  <a:tcPr marL="7423" marR="7423" marT="7423" marB="0" anchor="ctr">
                    <a:lnL>
                      <a:noFill/>
                    </a:lnL>
                    <a:lnR>
                      <a:noFill/>
                    </a:lnR>
                    <a:lnT>
                      <a:noFill/>
                    </a:lnT>
                    <a:lnB>
                      <a:noFill/>
                    </a:lnB>
                  </a:tcPr>
                </a:tc>
                <a:tc>
                  <a:txBody>
                    <a:bodyPr/>
                    <a:lstStyle/>
                    <a:p>
                      <a:pPr algn="l" fontAlgn="ctr"/>
                      <a:endParaRPr lang="th-TH" sz="1100" b="0" i="0" u="none" strike="noStrike" dirty="0">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56,021,050.12 </a:t>
                      </a:r>
                    </a:p>
                  </a:txBody>
                  <a:tcPr marL="7423" marR="7423" marT="7423" marB="0" anchor="ctr">
                    <a:lnL>
                      <a:noFill/>
                    </a:lnL>
                    <a:lnR>
                      <a:noFill/>
                    </a:lnR>
                    <a:lnT>
                      <a:noFill/>
                    </a:lnT>
                    <a:lnB>
                      <a:noFill/>
                    </a:lnB>
                  </a:tcPr>
                </a:tc>
              </a:tr>
              <a:tr h="33753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Accounts payable-purchase assets for leases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4</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1,640,091.89 </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      </a:t>
                      </a:r>
                    </a:p>
                  </a:txBody>
                  <a:tcPr marL="7423" marR="7423" marT="7423"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1,640,091.89 </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      </a:t>
                      </a:r>
                    </a:p>
                  </a:txBody>
                  <a:tcPr marL="7423" marR="7423" marT="7423" marB="0" anchor="ctr">
                    <a:lnL>
                      <a:noFill/>
                    </a:lnL>
                    <a:lnR>
                      <a:noFill/>
                    </a:lnR>
                    <a:lnT>
                      <a:noFill/>
                    </a:lnT>
                    <a:lnB>
                      <a:noFill/>
                    </a:lnB>
                  </a:tcPr>
                </a:tc>
              </a:tr>
              <a:tr h="23054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Current portion of long-term loans from </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7423" marR="7423" marT="7423" marB="0" anchor="ctr">
                    <a:lnL>
                      <a:noFill/>
                    </a:lnL>
                    <a:lnR>
                      <a:noFill/>
                    </a:lnR>
                    <a:lnT>
                      <a:noFill/>
                    </a:lnT>
                    <a:lnB>
                      <a:noFill/>
                    </a:lnB>
                  </a:tcPr>
                </a:tc>
              </a:tr>
              <a:tr h="359496">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3">
                  <a:txBody>
                    <a:bodyPr/>
                    <a:lstStyle/>
                    <a:p>
                      <a:pPr algn="l" fontAlgn="ctr"/>
                      <a:r>
                        <a:rPr lang="en-US" sz="1100" b="0" i="0" u="none" strike="noStrike">
                          <a:effectLst/>
                          <a:latin typeface="Angsana New"/>
                        </a:rPr>
                        <a:t>financial institutions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20</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359,339,788.05 </a:t>
                      </a: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276,975,058.56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359,339,788.05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276,975,058.56 </a:t>
                      </a:r>
                    </a:p>
                  </a:txBody>
                  <a:tcPr marL="7423" marR="7423" marT="7423" marB="0" anchor="ctr">
                    <a:lnL>
                      <a:noFill/>
                    </a:lnL>
                    <a:lnR>
                      <a:noFill/>
                    </a:lnR>
                    <a:lnT>
                      <a:noFill/>
                    </a:lnT>
                    <a:lnB>
                      <a:noFill/>
                    </a:lnB>
                  </a:tcPr>
                </a:tc>
              </a:tr>
              <a:tr h="359496">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Current portion of hire-purchase contract payable </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21</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231,171,433.60 </a:t>
                      </a: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329,775,943.69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231,171,433.60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329,775,943.69 </a:t>
                      </a:r>
                    </a:p>
                  </a:txBody>
                  <a:tcPr marL="7423" marR="7423" marT="7423" marB="0" anchor="ctr">
                    <a:lnL>
                      <a:noFill/>
                    </a:lnL>
                    <a:lnR>
                      <a:noFill/>
                    </a:lnR>
                    <a:lnT>
                      <a:noFill/>
                    </a:lnT>
                    <a:lnB>
                      <a:noFill/>
                    </a:lnB>
                  </a:tcPr>
                </a:tc>
              </a:tr>
              <a:tr h="33753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 Accrued income tax </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397,745.45 </a:t>
                      </a: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r>
                        <a:rPr lang="th-TH" sz="1100" b="0" i="0" u="none" strike="noStrike">
                          <a:effectLst/>
                          <a:latin typeface="Angsana New"/>
                        </a:rPr>
                        <a:t>                     -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r>
                        <a:rPr lang="th-TH" sz="1100" b="0" i="0" u="none" strike="noStrike">
                          <a:effectLst/>
                          <a:latin typeface="Angsana New"/>
                        </a:rPr>
                        <a:t>                     -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r>
                        <a:rPr lang="th-TH" sz="1100" b="0" i="0" u="none" strike="noStrike" dirty="0">
                          <a:effectLst/>
                          <a:latin typeface="Angsana New"/>
                        </a:rPr>
                        <a:t>                     -      </a:t>
                      </a:r>
                    </a:p>
                  </a:txBody>
                  <a:tcPr marL="7423" marR="7423" marT="7423" marB="0" anchor="ctr">
                    <a:lnL>
                      <a:noFill/>
                    </a:lnL>
                    <a:lnR>
                      <a:noFill/>
                    </a:lnR>
                    <a:lnT>
                      <a:noFill/>
                    </a:lnT>
                    <a:lnB>
                      <a:noFill/>
                    </a:lnB>
                  </a:tcPr>
                </a:tc>
              </a:tr>
              <a:tr h="33753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Other current liabilities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10,104,731.65 </a:t>
                      </a:r>
                    </a:p>
                  </a:txBody>
                  <a:tcPr marL="7423" marR="7423" marT="74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9,377,627.57 </a:t>
                      </a:r>
                    </a:p>
                  </a:txBody>
                  <a:tcPr marL="7423" marR="7423" marT="74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9,188,728.53 </a:t>
                      </a:r>
                    </a:p>
                  </a:txBody>
                  <a:tcPr marL="7423" marR="7423" marT="74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8,640,326.30 </a:t>
                      </a:r>
                    </a:p>
                  </a:txBody>
                  <a:tcPr marL="7423" marR="7423" marT="7423" marB="0" anchor="ctr">
                    <a:lnL>
                      <a:noFill/>
                    </a:lnL>
                    <a:lnR>
                      <a:noFill/>
                    </a:lnR>
                    <a:lnT>
                      <a:noFill/>
                    </a:lnT>
                    <a:lnB w="6350" cap="flat" cmpd="sng" algn="ctr">
                      <a:solidFill>
                        <a:srgbClr val="000000"/>
                      </a:solidFill>
                      <a:prstDash val="solid"/>
                      <a:round/>
                      <a:headEnd type="none" w="med" len="med"/>
                      <a:tailEnd type="none" w="med" len="med"/>
                    </a:lnB>
                  </a:tcPr>
                </a:tc>
              </a:tr>
              <a:tr h="359496">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2">
                  <a:txBody>
                    <a:bodyPr/>
                    <a:lstStyle/>
                    <a:p>
                      <a:pPr algn="l" fontAlgn="ctr"/>
                      <a:r>
                        <a:rPr lang="en-US" sz="1100" b="0" i="0" u="none" strike="noStrike">
                          <a:effectLst/>
                          <a:latin typeface="Angsana New"/>
                        </a:rPr>
                        <a:t>Total current liabilities</a:t>
                      </a:r>
                    </a:p>
                  </a:txBody>
                  <a:tcPr marL="7423" marR="7423" marT="7423" marB="0" anchor="ctr">
                    <a:lnL>
                      <a:noFill/>
                    </a:lnL>
                    <a:lnR>
                      <a:noFill/>
                    </a:lnR>
                    <a:lnT>
                      <a:noFill/>
                    </a:lnT>
                    <a:lnB>
                      <a:noFill/>
                    </a:lnB>
                  </a:tcPr>
                </a:tc>
                <a:tc hMerge="1">
                  <a:txBody>
                    <a:bodyPr/>
                    <a:lstStyle/>
                    <a:p>
                      <a:endParaRPr lang="th-TH"/>
                    </a:p>
                  </a:txBody>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1,481,728,375.91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1,350,217,711.22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1,471,070,599.36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1,342,080,185.33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540">
                <a:tc gridSpan="5">
                  <a:txBody>
                    <a:bodyPr/>
                    <a:lstStyle/>
                    <a:p>
                      <a:pPr algn="l" fontAlgn="ctr"/>
                      <a:r>
                        <a:rPr lang="en-US" sz="1100" b="0" i="0" u="none" strike="noStrike">
                          <a:effectLst/>
                          <a:latin typeface="Angsana New"/>
                        </a:rPr>
                        <a:t>Non-current liabilities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dirty="0">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a:noFill/>
                    </a:lnB>
                  </a:tcPr>
                </a:tc>
              </a:tr>
              <a:tr h="359496">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3">
                  <a:txBody>
                    <a:bodyPr/>
                    <a:lstStyle/>
                    <a:p>
                      <a:pPr algn="l" fontAlgn="ctr"/>
                      <a:r>
                        <a:rPr lang="en-US" sz="1100" b="0" i="0" u="none" strike="noStrike">
                          <a:effectLst/>
                          <a:latin typeface="Angsana New"/>
                        </a:rPr>
                        <a:t>Debentures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19</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549,213,289.40 </a:t>
                      </a: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549,213,289.40 </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      </a:t>
                      </a:r>
                    </a:p>
                  </a:txBody>
                  <a:tcPr marL="7423" marR="7423" marT="7423" marB="0" anchor="ctr">
                    <a:lnL>
                      <a:noFill/>
                    </a:lnL>
                    <a:lnR>
                      <a:noFill/>
                    </a:lnR>
                    <a:lnT>
                      <a:noFill/>
                    </a:lnT>
                    <a:lnB>
                      <a:noFill/>
                    </a:lnB>
                  </a:tcPr>
                </a:tc>
              </a:tr>
              <a:tr h="359496">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Long-term loans from financial institutions  </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20</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781,055,669.75 </a:t>
                      </a: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895,698,163.68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781,055,669.75 </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895,698,163.68 </a:t>
                      </a:r>
                    </a:p>
                  </a:txBody>
                  <a:tcPr marL="7423" marR="7423" marT="7423" marB="0" anchor="ctr">
                    <a:lnL>
                      <a:noFill/>
                    </a:lnL>
                    <a:lnR>
                      <a:noFill/>
                    </a:lnR>
                    <a:lnT>
                      <a:noFill/>
                    </a:lnT>
                    <a:lnB>
                      <a:noFill/>
                    </a:lnB>
                  </a:tcPr>
                </a:tc>
              </a:tr>
              <a:tr h="359496">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Hire-purchase contract payables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21</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114,907,124.84 </a:t>
                      </a: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348,532,052.65 </a:t>
                      </a: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114,907,124.84 </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348,532,052.65 </a:t>
                      </a:r>
                    </a:p>
                  </a:txBody>
                  <a:tcPr marL="7423" marR="7423" marT="7423" marB="0" anchor="ctr">
                    <a:lnL>
                      <a:noFill/>
                    </a:lnL>
                    <a:lnR>
                      <a:noFill/>
                    </a:lnR>
                    <a:lnT>
                      <a:noFill/>
                    </a:lnT>
                    <a:lnB>
                      <a:noFill/>
                    </a:lnB>
                  </a:tcPr>
                </a:tc>
              </a:tr>
              <a:tr h="33753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Deferred tax liabilities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14</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      </a:t>
                      </a:r>
                    </a:p>
                  </a:txBody>
                  <a:tcPr marL="7423" marR="7423" marT="7423" marB="0" anchor="ctr">
                    <a:lnL>
                      <a:noFill/>
                    </a:lnL>
                    <a:lnR>
                      <a:noFill/>
                    </a:lnR>
                    <a:lnT>
                      <a:noFill/>
                    </a:lnT>
                    <a:lnB>
                      <a:noFill/>
                    </a:lnB>
                  </a:tcPr>
                </a:tc>
                <a:tc>
                  <a:txBody>
                    <a:bodyPr/>
                    <a:lstStyle/>
                    <a:p>
                      <a:pPr algn="ctr" fontAlgn="b"/>
                      <a:endParaRPr lang="th-TH" sz="1100" b="0" i="0" u="none" strike="noStrike">
                        <a:effectLst/>
                        <a:latin typeface="Angsana New"/>
                      </a:endParaRPr>
                    </a:p>
                  </a:txBody>
                  <a:tcPr marL="7423" marR="7423" marT="7423" marB="0" anchor="b">
                    <a:lnL>
                      <a:noFill/>
                    </a:lnL>
                    <a:lnR>
                      <a:noFill/>
                    </a:lnR>
                    <a:lnT>
                      <a:noFill/>
                    </a:lnT>
                    <a:lnB>
                      <a:noFill/>
                    </a:lnB>
                  </a:tcPr>
                </a:tc>
                <a:tc>
                  <a:txBody>
                    <a:bodyPr/>
                    <a:lstStyle/>
                    <a:p>
                      <a:pPr algn="r" fontAlgn="b"/>
                      <a:r>
                        <a:rPr lang="th-TH" sz="1100" b="0" i="0" u="none" strike="noStrike" dirty="0">
                          <a:effectLst/>
                          <a:latin typeface="Angsana New"/>
                        </a:rPr>
                        <a:t>       11,922,501.86 </a:t>
                      </a:r>
                    </a:p>
                  </a:txBody>
                  <a:tcPr marL="7423" marR="7423" marT="7423" marB="0" anchor="b">
                    <a:lnL>
                      <a:noFill/>
                    </a:lnL>
                    <a:lnR>
                      <a:noFill/>
                    </a:lnR>
                    <a:lnT>
                      <a:noFill/>
                    </a:lnT>
                    <a:lnB>
                      <a:noFill/>
                    </a:lnB>
                  </a:tcPr>
                </a:tc>
                <a:tc>
                  <a:txBody>
                    <a:bodyPr/>
                    <a:lstStyle/>
                    <a:p>
                      <a:pPr algn="l" fontAlgn="b"/>
                      <a:endParaRPr lang="th-TH" sz="1100" b="0" i="0" u="none" strike="noStrike">
                        <a:effectLst/>
                        <a:latin typeface="Angsana New"/>
                      </a:endParaRPr>
                    </a:p>
                  </a:txBody>
                  <a:tcPr marL="7423" marR="7423" marT="7423" marB="0" anchor="b">
                    <a:lnL>
                      <a:noFill/>
                    </a:lnL>
                    <a:lnR>
                      <a:noFill/>
                    </a:lnR>
                    <a:lnT>
                      <a:noFill/>
                    </a:lnT>
                    <a:lnB>
                      <a:noFill/>
                    </a:lnB>
                  </a:tcPr>
                </a:tc>
                <a:tc>
                  <a:txBody>
                    <a:bodyPr/>
                    <a:lstStyle/>
                    <a:p>
                      <a:pPr algn="r" fontAlgn="ctr"/>
                      <a:r>
                        <a:rPr lang="th-TH" sz="1100" b="0" i="0" u="none" strike="noStrike" dirty="0">
                          <a:effectLst/>
                          <a:latin typeface="Angsana New"/>
                        </a:rPr>
                        <a:t>                     -      </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11,922,501.86 </a:t>
                      </a:r>
                    </a:p>
                  </a:txBody>
                  <a:tcPr marL="7423" marR="7423" marT="7423" marB="0" anchor="ctr">
                    <a:lnL>
                      <a:noFill/>
                    </a:lnL>
                    <a:lnR>
                      <a:noFill/>
                    </a:lnR>
                    <a:lnT>
                      <a:noFill/>
                    </a:lnT>
                    <a:lnB>
                      <a:noFill/>
                    </a:lnB>
                  </a:tcPr>
                </a:tc>
              </a:tr>
              <a:tr h="33753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Deposits for car lease from clients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50,781,192.43 </a:t>
                      </a:r>
                    </a:p>
                  </a:txBody>
                  <a:tcPr marL="7423" marR="7423" marT="7423" marB="0" anchor="ctr">
                    <a:lnL>
                      <a:noFill/>
                    </a:lnL>
                    <a:lnR>
                      <a:noFill/>
                    </a:lnR>
                    <a:lnT>
                      <a:noFill/>
                    </a:lnT>
                    <a:lnB>
                      <a:noFill/>
                    </a:lnB>
                  </a:tcPr>
                </a:tc>
                <a:tc>
                  <a:txBody>
                    <a:bodyPr/>
                    <a:lstStyle/>
                    <a:p>
                      <a:pPr algn="l" fontAlgn="b"/>
                      <a:endParaRPr lang="th-TH" sz="1100" b="0" i="0" u="none" strike="noStrike">
                        <a:effectLst/>
                        <a:latin typeface="Angsana New"/>
                      </a:endParaRPr>
                    </a:p>
                  </a:txBody>
                  <a:tcPr marL="7423" marR="7423" marT="7423" marB="0" anchor="b">
                    <a:lnL>
                      <a:noFill/>
                    </a:lnL>
                    <a:lnR>
                      <a:noFill/>
                    </a:lnR>
                    <a:lnT>
                      <a:noFill/>
                    </a:lnT>
                    <a:lnB>
                      <a:noFill/>
                    </a:lnB>
                  </a:tcPr>
                </a:tc>
                <a:tc>
                  <a:txBody>
                    <a:bodyPr/>
                    <a:lstStyle/>
                    <a:p>
                      <a:pPr algn="r" fontAlgn="ctr"/>
                      <a:r>
                        <a:rPr lang="th-TH" sz="1100" b="0" i="0" u="none" strike="noStrike" dirty="0">
                          <a:effectLst/>
                          <a:latin typeface="Angsana New"/>
                        </a:rPr>
                        <a:t>       45,933,689.87 </a:t>
                      </a:r>
                    </a:p>
                  </a:txBody>
                  <a:tcPr marL="7423" marR="7423" marT="7423" marB="0" anchor="ctr">
                    <a:lnL>
                      <a:noFill/>
                    </a:lnL>
                    <a:lnR>
                      <a:noFill/>
                    </a:lnR>
                    <a:lnT>
                      <a:noFill/>
                    </a:lnT>
                    <a:lnB>
                      <a:noFill/>
                    </a:lnB>
                  </a:tcPr>
                </a:tc>
                <a:tc>
                  <a:txBody>
                    <a:bodyPr/>
                    <a:lstStyle/>
                    <a:p>
                      <a:pPr algn="l" fontAlgn="b"/>
                      <a:endParaRPr lang="th-TH" sz="1100" b="0" i="0" u="none" strike="noStrike">
                        <a:effectLst/>
                        <a:latin typeface="Angsana New"/>
                      </a:endParaRPr>
                    </a:p>
                  </a:txBody>
                  <a:tcPr marL="7423" marR="7423" marT="7423" marB="0" anchor="b">
                    <a:lnL>
                      <a:noFill/>
                    </a:lnL>
                    <a:lnR>
                      <a:noFill/>
                    </a:lnR>
                    <a:lnT>
                      <a:noFill/>
                    </a:lnT>
                    <a:lnB>
                      <a:noFill/>
                    </a:lnB>
                  </a:tcPr>
                </a:tc>
                <a:tc>
                  <a:txBody>
                    <a:bodyPr/>
                    <a:lstStyle/>
                    <a:p>
                      <a:pPr algn="r" fontAlgn="ctr"/>
                      <a:r>
                        <a:rPr lang="th-TH" sz="1100" b="0" i="0" u="none" strike="noStrike" dirty="0">
                          <a:effectLst/>
                          <a:latin typeface="Angsana New"/>
                        </a:rPr>
                        <a:t>       50,781,192.43 </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45,933,689.87 </a:t>
                      </a:r>
                    </a:p>
                  </a:txBody>
                  <a:tcPr marL="7423" marR="7423" marT="7423" marB="0" anchor="ctr">
                    <a:lnL>
                      <a:noFill/>
                    </a:lnL>
                    <a:lnR>
                      <a:noFill/>
                    </a:lnR>
                    <a:lnT>
                      <a:noFill/>
                    </a:lnT>
                    <a:lnB>
                      <a:noFill/>
                    </a:lnB>
                  </a:tcPr>
                </a:tc>
              </a:tr>
              <a:tr h="337530">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4">
                  <a:txBody>
                    <a:bodyPr/>
                    <a:lstStyle/>
                    <a:p>
                      <a:pPr algn="l" fontAlgn="ctr"/>
                      <a:r>
                        <a:rPr lang="en-US" sz="1100" b="0" i="0" u="none" strike="noStrike">
                          <a:effectLst/>
                          <a:latin typeface="Angsana New"/>
                        </a:rPr>
                        <a:t>Employee benefit obligations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22</a:t>
                      </a: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7,493,251.31 </a:t>
                      </a:r>
                    </a:p>
                  </a:txBody>
                  <a:tcPr marL="7423" marR="7423" marT="74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th-TH" sz="1100" b="0" i="0" u="none" strike="noStrike">
                        <a:effectLst/>
                        <a:latin typeface="Angsana New"/>
                      </a:endParaRPr>
                    </a:p>
                  </a:txBody>
                  <a:tcPr marL="7423" marR="7423" marT="7423" marB="0" anchor="b">
                    <a:lnL>
                      <a:noFill/>
                    </a:lnL>
                    <a:lnR>
                      <a:noFill/>
                    </a:lnR>
                    <a:lnT>
                      <a:noFill/>
                    </a:lnT>
                    <a:lnB>
                      <a:noFill/>
                    </a:lnB>
                  </a:tcPr>
                </a:tc>
                <a:tc>
                  <a:txBody>
                    <a:bodyPr/>
                    <a:lstStyle/>
                    <a:p>
                      <a:pPr algn="r" fontAlgn="ctr"/>
                      <a:r>
                        <a:rPr lang="th-TH" sz="1100" b="0" i="0" u="none" strike="noStrike" dirty="0">
                          <a:effectLst/>
                          <a:latin typeface="Angsana New"/>
                        </a:rPr>
                        <a:t>         4,981,955.00 </a:t>
                      </a:r>
                    </a:p>
                  </a:txBody>
                  <a:tcPr marL="7423" marR="7423" marT="74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th-TH" sz="1100" b="0" i="0" u="none" strike="noStrike">
                        <a:effectLst/>
                        <a:latin typeface="Angsana New"/>
                      </a:endParaRPr>
                    </a:p>
                  </a:txBody>
                  <a:tcPr marL="7423" marR="7423" marT="7423" marB="0" anchor="b">
                    <a:lnL>
                      <a:noFill/>
                    </a:lnL>
                    <a:lnR>
                      <a:noFill/>
                    </a:lnR>
                    <a:lnT>
                      <a:noFill/>
                    </a:lnT>
                    <a:lnB>
                      <a:noFill/>
                    </a:lnB>
                  </a:tcPr>
                </a:tc>
                <a:tc>
                  <a:txBody>
                    <a:bodyPr/>
                    <a:lstStyle/>
                    <a:p>
                      <a:pPr algn="r" fontAlgn="ctr"/>
                      <a:r>
                        <a:rPr lang="th-TH" sz="1100" b="0" i="0" u="none" strike="noStrike" dirty="0">
                          <a:effectLst/>
                          <a:latin typeface="Angsana New"/>
                        </a:rPr>
                        <a:t>         6,323,004.31 </a:t>
                      </a:r>
                    </a:p>
                  </a:txBody>
                  <a:tcPr marL="7423" marR="7423" marT="74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100" b="0" i="0" u="none" strike="noStrike" dirty="0">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4,508,148.00 </a:t>
                      </a:r>
                    </a:p>
                  </a:txBody>
                  <a:tcPr marL="7423" marR="7423" marT="7423" marB="0" anchor="ctr">
                    <a:lnL>
                      <a:noFill/>
                    </a:lnL>
                    <a:lnR>
                      <a:noFill/>
                    </a:lnR>
                    <a:lnT>
                      <a:noFill/>
                    </a:lnT>
                    <a:lnB w="6350" cap="flat" cmpd="sng" algn="ctr">
                      <a:solidFill>
                        <a:srgbClr val="000000"/>
                      </a:solidFill>
                      <a:prstDash val="solid"/>
                      <a:round/>
                      <a:headEnd type="none" w="med" len="med"/>
                      <a:tailEnd type="none" w="med" len="med"/>
                    </a:lnB>
                  </a:tcPr>
                </a:tc>
              </a:tr>
              <a:tr h="250734">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gridSpan="2">
                  <a:txBody>
                    <a:bodyPr/>
                    <a:lstStyle/>
                    <a:p>
                      <a:pPr algn="l" fontAlgn="ctr"/>
                      <a:r>
                        <a:rPr lang="en-US" sz="1100" b="0" i="0" u="none" strike="noStrike" dirty="0">
                          <a:effectLst/>
                          <a:latin typeface="Angsana New"/>
                        </a:rPr>
                        <a:t>Total non-current liabilities</a:t>
                      </a:r>
                    </a:p>
                  </a:txBody>
                  <a:tcPr marL="7423" marR="7423" marT="7423" marB="0" anchor="ctr">
                    <a:lnL>
                      <a:noFill/>
                    </a:lnL>
                    <a:lnR>
                      <a:noFill/>
                    </a:lnR>
                    <a:lnT>
                      <a:noFill/>
                    </a:lnT>
                    <a:lnB>
                      <a:noFill/>
                    </a:lnB>
                  </a:tcPr>
                </a:tc>
                <a:tc hMerge="1">
                  <a:txBody>
                    <a:bodyPr/>
                    <a:lstStyle/>
                    <a:p>
                      <a:endParaRPr lang="th-TH"/>
                    </a:p>
                  </a:txBody>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r>
                        <a:rPr lang="th-TH" sz="1100" b="0" i="0" u="none" strike="noStrike" dirty="0">
                          <a:effectLst/>
                          <a:latin typeface="Angsana New"/>
                        </a:rPr>
                        <a:t>   1,503,450,527.73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th-TH" sz="1100" b="0" i="0" u="none" strike="noStrike">
                        <a:effectLst/>
                        <a:latin typeface="Angsana New"/>
                      </a:endParaRPr>
                    </a:p>
                  </a:txBody>
                  <a:tcPr marL="7423" marR="7423" marT="7423" marB="0" anchor="b">
                    <a:lnL>
                      <a:noFill/>
                    </a:lnL>
                    <a:lnR>
                      <a:noFill/>
                    </a:lnR>
                    <a:lnT>
                      <a:noFill/>
                    </a:lnT>
                    <a:lnB>
                      <a:noFill/>
                    </a:lnB>
                  </a:tcPr>
                </a:tc>
                <a:tc>
                  <a:txBody>
                    <a:bodyPr/>
                    <a:lstStyle/>
                    <a:p>
                      <a:pPr algn="ctr" fontAlgn="ctr"/>
                      <a:r>
                        <a:rPr lang="th-TH" sz="1100" b="0" i="0" u="none" strike="noStrike" dirty="0">
                          <a:effectLst/>
                          <a:latin typeface="Angsana New"/>
                        </a:rPr>
                        <a:t>   1,307,068,363.06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th-TH" sz="1100" b="0" i="0" u="none" strike="noStrike" dirty="0">
                        <a:effectLst/>
                        <a:latin typeface="Angsana New"/>
                      </a:endParaRPr>
                    </a:p>
                  </a:txBody>
                  <a:tcPr marL="7423" marR="7423" marT="7423" marB="0" anchor="b">
                    <a:lnL>
                      <a:noFill/>
                    </a:lnL>
                    <a:lnR>
                      <a:noFill/>
                    </a:lnR>
                    <a:lnT>
                      <a:noFill/>
                    </a:lnT>
                    <a:lnB>
                      <a:noFill/>
                    </a:lnB>
                  </a:tcPr>
                </a:tc>
                <a:tc>
                  <a:txBody>
                    <a:bodyPr/>
                    <a:lstStyle/>
                    <a:p>
                      <a:pPr algn="ctr" fontAlgn="ctr"/>
                      <a:r>
                        <a:rPr lang="th-TH" sz="1100" b="0" i="0" u="none" strike="noStrike" dirty="0">
                          <a:effectLst/>
                          <a:latin typeface="Angsana New"/>
                        </a:rPr>
                        <a:t>   1,502,280,280.73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100" b="0" i="0" u="none" strike="noStrike" dirty="0">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smtClean="0">
                          <a:effectLst/>
                          <a:latin typeface="Angsana New"/>
                        </a:rPr>
                        <a:t>1,306,594,556.06</a:t>
                      </a:r>
                      <a:endParaRPr lang="th-TH" sz="1100" b="0" i="0" u="none" strike="noStrike" dirty="0">
                        <a:effectLst/>
                        <a:latin typeface="Angsana New"/>
                      </a:endParaRP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848">
                <a:tc gridSpan="4">
                  <a:txBody>
                    <a:bodyPr/>
                    <a:lstStyle/>
                    <a:p>
                      <a:pPr algn="l" fontAlgn="ctr"/>
                      <a:r>
                        <a:rPr lang="en-US" sz="1100" b="0" i="0" u="none" strike="noStrike">
                          <a:effectLst/>
                          <a:latin typeface="Angsana New"/>
                        </a:rPr>
                        <a:t>Total liabilities</a:t>
                      </a:r>
                    </a:p>
                  </a:txBody>
                  <a:tcPr marL="7423" marR="7423" marT="7423"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a:effectLst/>
                          <a:latin typeface="Angsana New"/>
                        </a:rPr>
                        <a:t>   2,985,178,903.64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th-TH" sz="1100" b="0" i="0" u="none" strike="noStrike">
                        <a:effectLst/>
                        <a:latin typeface="Angsana New"/>
                      </a:endParaRPr>
                    </a:p>
                  </a:txBody>
                  <a:tcPr marL="7423" marR="7423" marT="7423" marB="0" anchor="b">
                    <a:lnL>
                      <a:noFill/>
                    </a:lnL>
                    <a:lnR>
                      <a:noFill/>
                    </a:lnR>
                    <a:lnT>
                      <a:noFill/>
                    </a:lnT>
                    <a:lnB>
                      <a:noFill/>
                    </a:lnB>
                  </a:tcPr>
                </a:tc>
                <a:tc>
                  <a:txBody>
                    <a:bodyPr/>
                    <a:lstStyle/>
                    <a:p>
                      <a:pPr algn="r" fontAlgn="ctr"/>
                      <a:r>
                        <a:rPr lang="th-TH" sz="1100" b="0" i="0" u="none" strike="noStrike">
                          <a:effectLst/>
                          <a:latin typeface="Angsana New"/>
                        </a:rPr>
                        <a:t>   2,657,286,074.28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h-TH" sz="1100" b="0" i="0" u="none" strike="noStrike">
                        <a:effectLst/>
                        <a:latin typeface="Angsana New"/>
                      </a:endParaRPr>
                    </a:p>
                  </a:txBody>
                  <a:tcPr marL="7423" marR="7423" marT="7423" marB="0" anchor="b">
                    <a:lnL>
                      <a:noFill/>
                    </a:lnL>
                    <a:lnR>
                      <a:noFill/>
                    </a:lnR>
                    <a:lnT>
                      <a:noFill/>
                    </a:lnT>
                    <a:lnB>
                      <a:noFill/>
                    </a:lnB>
                  </a:tcPr>
                </a:tc>
                <a:tc>
                  <a:txBody>
                    <a:bodyPr/>
                    <a:lstStyle/>
                    <a:p>
                      <a:pPr algn="r" fontAlgn="ctr"/>
                      <a:r>
                        <a:rPr lang="th-TH" sz="1100" b="0" i="0" u="none" strike="noStrike" dirty="0">
                          <a:effectLst/>
                          <a:latin typeface="Angsana New"/>
                        </a:rPr>
                        <a:t>   2,973,350,880.09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h-TH" sz="1100" b="0" i="0" u="none" strike="noStrike">
                        <a:effectLst/>
                        <a:latin typeface="Angsana New"/>
                      </a:endParaRPr>
                    </a:p>
                  </a:txBody>
                  <a:tcPr marL="7423" marR="7423" marT="7423" marB="0" anchor="ctr">
                    <a:lnL>
                      <a:noFill/>
                    </a:lnL>
                    <a:lnR>
                      <a:noFill/>
                    </a:lnR>
                    <a:lnT>
                      <a:noFill/>
                    </a:lnT>
                    <a:lnB>
                      <a:noFill/>
                    </a:lnB>
                  </a:tcPr>
                </a:tc>
                <a:tc>
                  <a:txBody>
                    <a:bodyPr/>
                    <a:lstStyle/>
                    <a:p>
                      <a:pPr algn="r" fontAlgn="ctr"/>
                      <a:r>
                        <a:rPr lang="th-TH" sz="1100" b="0" i="0" u="none" strike="noStrike" dirty="0">
                          <a:effectLst/>
                          <a:latin typeface="Angsana New"/>
                        </a:rPr>
                        <a:t>   2,648,674,741.39 </a:t>
                      </a:r>
                    </a:p>
                  </a:txBody>
                  <a:tcPr marL="7423" marR="7423" marT="74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8" name="TextBox 7"/>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81</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9078483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ตาราง 1"/>
          <p:cNvGraphicFramePr>
            <a:graphicFrameLocks noGrp="1"/>
          </p:cNvGraphicFramePr>
          <p:nvPr>
            <p:extLst>
              <p:ext uri="{D42A27DB-BD31-4B8C-83A1-F6EECF244321}">
                <p14:modId xmlns:p14="http://schemas.microsoft.com/office/powerpoint/2010/main" val="3115428209"/>
              </p:ext>
            </p:extLst>
          </p:nvPr>
        </p:nvGraphicFramePr>
        <p:xfrm>
          <a:off x="511139" y="776536"/>
          <a:ext cx="6070601" cy="6897133"/>
        </p:xfrm>
        <a:graphic>
          <a:graphicData uri="http://schemas.openxmlformats.org/drawingml/2006/table">
            <a:tbl>
              <a:tblPr/>
              <a:tblGrid>
                <a:gridCol w="95751"/>
                <a:gridCol w="95751"/>
                <a:gridCol w="95751"/>
                <a:gridCol w="612805"/>
                <a:gridCol w="1244760"/>
                <a:gridCol w="181926"/>
                <a:gridCol w="86176"/>
                <a:gridCol w="76601"/>
                <a:gridCol w="861757"/>
                <a:gridCol w="44684"/>
                <a:gridCol w="861757"/>
                <a:gridCol w="44684"/>
                <a:gridCol w="861757"/>
                <a:gridCol w="44684"/>
                <a:gridCol w="861757"/>
              </a:tblGrid>
              <a:tr h="310534">
                <a:tc gridSpan="15">
                  <a:txBody>
                    <a:bodyPr/>
                    <a:lstStyle/>
                    <a:p>
                      <a:pPr algn="ctr" fontAlgn="ctr"/>
                      <a:r>
                        <a:rPr lang="en-US" sz="1100" b="1" i="0" u="none" strike="noStrike" dirty="0">
                          <a:effectLst/>
                          <a:latin typeface="Angsana New"/>
                        </a:rPr>
                        <a:t>KRUNGTHAI CAR RENT AND LEASE PUBLIC COMPANY LIMITED AND ITS SUBSIDIARY</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310534">
                <a:tc gridSpan="15">
                  <a:txBody>
                    <a:bodyPr/>
                    <a:lstStyle/>
                    <a:p>
                      <a:pPr algn="ctr" fontAlgn="ctr"/>
                      <a:r>
                        <a:rPr lang="en-US" sz="1100" b="1" i="0" u="none" strike="noStrike" dirty="0">
                          <a:effectLst/>
                          <a:latin typeface="Angsana New"/>
                        </a:rPr>
                        <a:t>STATEMENT OF FINANCIAL POSITION  (CONT.)</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310534">
                <a:tc gridSpan="15">
                  <a:txBody>
                    <a:bodyPr/>
                    <a:lstStyle/>
                    <a:p>
                      <a:pPr algn="ctr" fontAlgn="ctr"/>
                      <a:r>
                        <a:rPr lang="en-US" sz="1100" b="1" i="0" u="none" strike="noStrike" dirty="0">
                          <a:effectLst/>
                          <a:latin typeface="Angsana New"/>
                        </a:rPr>
                        <a:t>AS AT  DECEMBER 31, 2017</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310534">
                <a:tc gridSpan="13">
                  <a:txBody>
                    <a:bodyPr/>
                    <a:lstStyle/>
                    <a:p>
                      <a:pPr algn="ctr" fontAlgn="ctr"/>
                      <a:endParaRPr lang="th-TH" sz="1100" b="1" i="0" u="none" strike="noStrike" dirty="0">
                        <a:effectLst/>
                        <a:latin typeface="Angsana New"/>
                      </a:endParaRP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6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600" b="0" i="0" u="none" strike="noStrike">
                        <a:effectLst/>
                        <a:latin typeface="Angsana New"/>
                      </a:endParaRPr>
                    </a:p>
                  </a:txBody>
                  <a:tcPr marL="9525" marR="9525" marT="9525" marB="0" anchor="ctr">
                    <a:lnL>
                      <a:noFill/>
                    </a:lnL>
                    <a:lnR>
                      <a:noFill/>
                    </a:lnR>
                    <a:lnT>
                      <a:noFill/>
                    </a:lnT>
                    <a:lnB>
                      <a:noFill/>
                    </a:lnB>
                  </a:tcPr>
                </a:tc>
              </a:tr>
              <a:tr h="310534">
                <a:tc gridSpan="15">
                  <a:txBody>
                    <a:bodyPr/>
                    <a:lstStyle/>
                    <a:p>
                      <a:pPr algn="ctr" fontAlgn="ctr"/>
                      <a:r>
                        <a:rPr lang="en-US" sz="1100" b="1" i="0" u="sng" strike="noStrike" dirty="0">
                          <a:effectLst/>
                          <a:latin typeface="Angsana New"/>
                        </a:rPr>
                        <a:t>LIABILITIES AND SHAREHOLDERS' EQUITY (CONT.)</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7">
                  <a:txBody>
                    <a:bodyPr/>
                    <a:lstStyle/>
                    <a:p>
                      <a:pPr algn="ctr" fontAlgn="ctr"/>
                      <a:r>
                        <a:rPr lang="en-US" sz="1200" b="0" i="0" u="none" strike="noStrike">
                          <a:effectLst/>
                          <a:latin typeface="Angsana New"/>
                        </a:rPr>
                        <a:t>Baht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3">
                  <a:txBody>
                    <a:bodyPr/>
                    <a:lstStyle/>
                    <a:p>
                      <a:pPr algn="ctr" fontAlgn="ctr"/>
                      <a:r>
                        <a:rPr lang="en-US" sz="1200" b="0" i="0" u="none" strike="noStrike">
                          <a:effectLst/>
                          <a:latin typeface="Angsana New"/>
                        </a:rPr>
                        <a:t>Consolidated financial statements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a:txBody>
                    <a:bodyPr/>
                    <a:lstStyle/>
                    <a:p>
                      <a:pPr algn="ctr" fontAlgn="ctr"/>
                      <a:endParaRPr lang="th-TH" sz="1200" b="0" i="0" u="none" strike="noStrike">
                        <a:effectLst/>
                        <a:latin typeface="Angsana New"/>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1200" b="0" i="0" u="none" strike="noStrike">
                          <a:effectLst/>
                          <a:latin typeface="Angsana New"/>
                        </a:rPr>
                        <a:t>Separate financial statements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r>
              <a:tr h="294969">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gridSpan="3">
                  <a:txBody>
                    <a:bodyPr/>
                    <a:lstStyle/>
                    <a:p>
                      <a:pPr algn="ctr" fontAlgn="ctr"/>
                      <a:r>
                        <a:rPr lang="en-US" sz="1200" b="0" i="0" u="none" strike="noStrike">
                          <a:effectLst/>
                          <a:latin typeface="Angsana New"/>
                        </a:rPr>
                        <a:t>Note</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ctr"/>
                      <a:r>
                        <a:rPr lang="th-TH" sz="1200" b="0" i="0" u="none" strike="noStrike">
                          <a:effectLst/>
                          <a:latin typeface="Angsana New"/>
                        </a:rPr>
                        <a:t>2017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200" b="0" i="0" u="none" strike="noStrike">
                          <a:effectLst/>
                          <a:latin typeface="Angsana New"/>
                        </a:rPr>
                        <a:t>2016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r>
                        <a:rPr lang="th-TH" sz="1200" b="0" i="0" u="none" strike="noStrike">
                          <a:effectLst/>
                          <a:latin typeface="Angsana New"/>
                        </a:rPr>
                        <a:t>2017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200" b="0" i="0" u="none" strike="noStrike">
                          <a:effectLst/>
                          <a:latin typeface="Angsana New"/>
                        </a:rPr>
                        <a:t>2016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69">
                <a:tc gridSpan="4">
                  <a:txBody>
                    <a:bodyPr/>
                    <a:lstStyle/>
                    <a:p>
                      <a:pPr algn="l" fontAlgn="ctr"/>
                      <a:r>
                        <a:rPr lang="en-US" sz="1200" b="0" i="0" u="none" strike="noStrike">
                          <a:effectLst/>
                          <a:latin typeface="Angsana New"/>
                        </a:rPr>
                        <a:t>Shareholders' equity</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3">
                  <a:txBody>
                    <a:bodyPr/>
                    <a:lstStyle/>
                    <a:p>
                      <a:pPr algn="l" fontAlgn="ctr"/>
                      <a:r>
                        <a:rPr lang="en-US" sz="1200" b="0" i="0" u="none" strike="noStrike">
                          <a:effectLst/>
                          <a:latin typeface="Angsana New"/>
                        </a:rPr>
                        <a:t>Share capital</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3">
                  <a:txBody>
                    <a:bodyPr/>
                    <a:lstStyle/>
                    <a:p>
                      <a:pPr algn="l" fontAlgn="ctr"/>
                      <a:r>
                        <a:rPr lang="en-US" sz="1200" b="0" i="0" u="none" strike="noStrike">
                          <a:effectLst/>
                          <a:latin typeface="Angsana New"/>
                        </a:rPr>
                        <a:t>Authorized share capital</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3">
                  <a:txBody>
                    <a:bodyPr/>
                    <a:lstStyle/>
                    <a:p>
                      <a:pPr algn="l" fontAlgn="ctr"/>
                      <a:r>
                        <a:rPr lang="en-US" sz="1200" b="0" i="0" u="none" strike="noStrike">
                          <a:effectLst/>
                          <a:latin typeface="Angsana New"/>
                        </a:rPr>
                        <a:t>250,000,000 ordinary shares of Baht 1.00 each</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250,000,000.00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250,000,000.00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250,000,000.00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250,000,000.00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3">
                  <a:txBody>
                    <a:bodyPr/>
                    <a:lstStyle/>
                    <a:p>
                      <a:pPr algn="l" fontAlgn="ctr"/>
                      <a:r>
                        <a:rPr lang="en-US" sz="1200" b="0" i="0" u="none" strike="noStrike">
                          <a:effectLst/>
                          <a:latin typeface="Angsana New"/>
                        </a:rPr>
                        <a:t>Issued and paid-up share capital</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3">
                  <a:txBody>
                    <a:bodyPr/>
                    <a:lstStyle/>
                    <a:p>
                      <a:pPr algn="l" fontAlgn="ctr"/>
                      <a:r>
                        <a:rPr lang="en-US" sz="1200" b="0" i="0" u="none" strike="noStrike">
                          <a:effectLst/>
                          <a:latin typeface="Angsana New"/>
                        </a:rPr>
                        <a:t>250,000,000 ordinary shares of Baht 1.00 each</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250,000,000.00 </a:t>
                      </a: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250,000,000.00 </a:t>
                      </a: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250,000,000.00 </a:t>
                      </a: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250,000,000.00 </a:t>
                      </a:r>
                    </a:p>
                  </a:txBody>
                  <a:tcPr marL="9525" marR="9525" marT="9525" marB="0" anchor="ctr">
                    <a:lnL>
                      <a:noFill/>
                    </a:lnL>
                    <a:lnR>
                      <a:noFill/>
                    </a:lnR>
                    <a:lnT>
                      <a:noFill/>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4">
                  <a:txBody>
                    <a:bodyPr/>
                    <a:lstStyle/>
                    <a:p>
                      <a:pPr algn="l" fontAlgn="ctr"/>
                      <a:r>
                        <a:rPr lang="en-US" sz="1200" b="0" i="0" u="none" strike="noStrike">
                          <a:effectLst/>
                          <a:latin typeface="Angsana New"/>
                        </a:rPr>
                        <a:t>Premium on share capital</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162,450,370.20 </a:t>
                      </a: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162,450,370.20 </a:t>
                      </a: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162,450,370.20 </a:t>
                      </a: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162,450,370.20 </a:t>
                      </a:r>
                    </a:p>
                  </a:txBody>
                  <a:tcPr marL="9525" marR="9525" marT="9525" marB="0" anchor="ctr">
                    <a:lnL>
                      <a:noFill/>
                    </a:lnL>
                    <a:lnR>
                      <a:noFill/>
                    </a:lnR>
                    <a:lnT>
                      <a:noFill/>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4">
                  <a:txBody>
                    <a:bodyPr/>
                    <a:lstStyle/>
                    <a:p>
                      <a:pPr algn="l" fontAlgn="ctr"/>
                      <a:r>
                        <a:rPr lang="en-US" sz="1200" b="0" i="0" u="none" strike="noStrike">
                          <a:effectLst/>
                          <a:latin typeface="Angsana New"/>
                        </a:rPr>
                        <a:t>Retained earnings </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3">
                  <a:txBody>
                    <a:bodyPr/>
                    <a:lstStyle/>
                    <a:p>
                      <a:pPr algn="l" fontAlgn="ctr"/>
                      <a:r>
                        <a:rPr lang="en-US" sz="1200" b="0" i="0" u="none" strike="noStrike">
                          <a:effectLst/>
                          <a:latin typeface="Angsana New"/>
                        </a:rPr>
                        <a:t>Appropriated - legal reserve</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30,000,000.00 </a:t>
                      </a: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30,000,000.00 </a:t>
                      </a: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30,000,000.00 </a:t>
                      </a: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30,000,000.00 </a:t>
                      </a:r>
                    </a:p>
                  </a:txBody>
                  <a:tcPr marL="9525" marR="9525" marT="9525" marB="0" anchor="ctr">
                    <a:lnL>
                      <a:noFill/>
                    </a:lnL>
                    <a:lnR>
                      <a:noFill/>
                    </a:lnR>
                    <a:lnT>
                      <a:noFill/>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2">
                  <a:txBody>
                    <a:bodyPr/>
                    <a:lstStyle/>
                    <a:p>
                      <a:pPr algn="l" fontAlgn="ctr"/>
                      <a:r>
                        <a:rPr lang="en-US" sz="1200" b="0" i="0" u="none" strike="noStrike">
                          <a:effectLst/>
                          <a:latin typeface="Angsana New"/>
                        </a:rPr>
                        <a:t>Unappropriated</a:t>
                      </a:r>
                    </a:p>
                  </a:txBody>
                  <a:tcPr marL="9525" marR="9525" marT="9525" marB="0" anchor="ctr">
                    <a:lnL>
                      <a:noFill/>
                    </a:lnL>
                    <a:lnR>
                      <a:noFill/>
                    </a:lnR>
                    <a:lnT>
                      <a:noFill/>
                    </a:lnT>
                    <a:lnB>
                      <a:noFill/>
                    </a:lnB>
                  </a:tcPr>
                </a:tc>
                <a:tc hMerge="1">
                  <a:txBody>
                    <a:bodyPr/>
                    <a:lstStyle/>
                    <a:p>
                      <a:endParaRPr lang="th-TH"/>
                    </a:p>
                  </a:txBody>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1,571,461,873.91 </a:t>
                      </a: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1,539,749,908.98 </a:t>
                      </a: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1,342,521,563.50 </a:t>
                      </a: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1,317,613,912.19 </a:t>
                      </a:r>
                    </a:p>
                  </a:txBody>
                  <a:tcPr marL="9525" marR="9525" marT="9525" marB="0" anchor="ctr">
                    <a:lnL>
                      <a:noFill/>
                    </a:lnL>
                    <a:lnR>
                      <a:noFill/>
                    </a:lnR>
                    <a:lnT>
                      <a:noFill/>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4">
                  <a:txBody>
                    <a:bodyPr/>
                    <a:lstStyle/>
                    <a:p>
                      <a:pPr algn="l" fontAlgn="ctr"/>
                      <a:r>
                        <a:rPr lang="en-US" sz="1200" b="0" i="0" u="none" strike="noStrike">
                          <a:effectLst/>
                          <a:latin typeface="Angsana New"/>
                        </a:rPr>
                        <a:t>Gain from investment in available-for-sale </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r>
              <a:tr h="294969">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gridSpan="3">
                  <a:txBody>
                    <a:bodyPr/>
                    <a:lstStyle/>
                    <a:p>
                      <a:pPr algn="l" fontAlgn="ctr"/>
                      <a:r>
                        <a:rPr lang="en-US" sz="1200" b="0" i="0" u="none" strike="noStrike">
                          <a:effectLst/>
                          <a:latin typeface="Angsana New"/>
                        </a:rPr>
                        <a:t>securities measurement</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               1,938.35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th-TH" sz="1200" b="0" i="0" u="none" strike="noStrike">
                        <a:effectLst/>
                        <a:latin typeface="Angsana New"/>
                      </a:endParaRPr>
                    </a:p>
                  </a:txBody>
                  <a:tcPr marL="9525" marR="9525" marT="9525" marB="0" anchor="b">
                    <a:lnL>
                      <a:noFill/>
                    </a:lnL>
                    <a:lnR>
                      <a:noFill/>
                    </a:lnR>
                    <a:lnT>
                      <a:noFill/>
                    </a:lnT>
                    <a:lnB>
                      <a:noFill/>
                    </a:lnB>
                  </a:tcPr>
                </a:tc>
                <a:tc>
                  <a:txBody>
                    <a:bodyPr/>
                    <a:lstStyle/>
                    <a:p>
                      <a:pPr algn="r" fontAlgn="ctr"/>
                      <a:r>
                        <a:rPr lang="th-TH" sz="1200" b="0" i="0" u="none" strike="noStrike">
                          <a:effectLst/>
                          <a:latin typeface="Angsana New"/>
                        </a:rPr>
                        <a:t>             16,359.35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th-TH" sz="1200" b="0" i="0" u="none" strike="noStrike">
                        <a:effectLst/>
                        <a:latin typeface="Angsana New"/>
                      </a:endParaRPr>
                    </a:p>
                  </a:txBody>
                  <a:tcPr marL="9525" marR="9525" marT="9525" marB="0" anchor="b">
                    <a:lnL>
                      <a:noFill/>
                    </a:lnL>
                    <a:lnR>
                      <a:noFill/>
                    </a:lnR>
                    <a:lnT>
                      <a:noFill/>
                    </a:lnT>
                    <a:lnB>
                      <a:noFill/>
                    </a:lnB>
                  </a:tcPr>
                </a:tc>
                <a:tc>
                  <a:txBody>
                    <a:bodyPr/>
                    <a:lstStyle/>
                    <a:p>
                      <a:pPr algn="r" fontAlgn="ctr"/>
                      <a:r>
                        <a:rPr lang="th-TH" sz="1200" b="0" i="0" u="none" strike="noStrike">
                          <a:effectLst/>
                          <a:latin typeface="Angsana New"/>
                        </a:rPr>
                        <a:t>               1,928.61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               4,988.80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r h="459964">
                <a:tc gridSpan="5">
                  <a:txBody>
                    <a:bodyPr/>
                    <a:lstStyle/>
                    <a:p>
                      <a:pPr algn="l" fontAlgn="ctr"/>
                      <a:r>
                        <a:rPr lang="en-US" sz="1200" b="0" i="0" u="none" strike="noStrike">
                          <a:effectLst/>
                          <a:latin typeface="Angsana New"/>
                        </a:rPr>
                        <a:t>Total shareholders' equity </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   2,013,914,182.46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th-TH" sz="1200" b="0" i="0" u="none" strike="noStrike">
                        <a:effectLst/>
                        <a:latin typeface="Angsana New"/>
                      </a:endParaRPr>
                    </a:p>
                  </a:txBody>
                  <a:tcPr marL="9525" marR="9525" marT="9525" marB="0" anchor="b">
                    <a:lnL>
                      <a:noFill/>
                    </a:lnL>
                    <a:lnR>
                      <a:noFill/>
                    </a:lnR>
                    <a:lnT>
                      <a:noFill/>
                    </a:lnT>
                    <a:lnB>
                      <a:noFill/>
                    </a:lnB>
                  </a:tcPr>
                </a:tc>
                <a:tc>
                  <a:txBody>
                    <a:bodyPr/>
                    <a:lstStyle/>
                    <a:p>
                      <a:pPr algn="r" fontAlgn="ctr"/>
                      <a:r>
                        <a:rPr lang="th-TH" sz="1200" b="0" i="0" u="none" strike="noStrike">
                          <a:effectLst/>
                          <a:latin typeface="Angsana New"/>
                        </a:rPr>
                        <a:t>   1,982,216,638.53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h-TH" sz="1200" b="0" i="0" u="none" strike="noStrike">
                        <a:effectLst/>
                        <a:latin typeface="Angsana New"/>
                      </a:endParaRPr>
                    </a:p>
                  </a:txBody>
                  <a:tcPr marL="9525" marR="9525" marT="9525" marB="0" anchor="b">
                    <a:lnL>
                      <a:noFill/>
                    </a:lnL>
                    <a:lnR>
                      <a:noFill/>
                    </a:lnR>
                    <a:lnT>
                      <a:noFill/>
                    </a:lnT>
                    <a:lnB>
                      <a:noFill/>
                    </a:lnB>
                  </a:tcPr>
                </a:tc>
                <a:tc>
                  <a:txBody>
                    <a:bodyPr/>
                    <a:lstStyle/>
                    <a:p>
                      <a:pPr algn="r" fontAlgn="ctr"/>
                      <a:r>
                        <a:rPr lang="th-TH" sz="1200" b="0" i="0" u="none" strike="noStrike">
                          <a:effectLst/>
                          <a:latin typeface="Angsana New"/>
                        </a:rPr>
                        <a:t>   1,784,973,862.31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   1,760,069,271.19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9964">
                <a:tc gridSpan="5">
                  <a:txBody>
                    <a:bodyPr/>
                    <a:lstStyle/>
                    <a:p>
                      <a:pPr algn="l" fontAlgn="ctr"/>
                      <a:r>
                        <a:rPr lang="en-US" sz="1200" b="0" i="0" u="none" strike="noStrike">
                          <a:effectLst/>
                          <a:latin typeface="Angsana New"/>
                        </a:rPr>
                        <a:t>Total liabilities and shareholders' equity</a:t>
                      </a:r>
                    </a:p>
                  </a:txBody>
                  <a:tcPr marL="9525" marR="9525" marT="952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ctr"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a:effectLst/>
                          <a:latin typeface="Angsana New"/>
                        </a:rPr>
                        <a:t>   4,999,093,086.10 </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endParaRPr lang="th-TH" sz="1200" b="0" i="0" u="none" strike="noStrike">
                        <a:effectLst/>
                        <a:latin typeface="Angsana New"/>
                      </a:endParaRPr>
                    </a:p>
                  </a:txBody>
                  <a:tcPr marL="9525" marR="9525" marT="9525" marB="0" anchor="b">
                    <a:lnL>
                      <a:noFill/>
                    </a:lnL>
                    <a:lnR>
                      <a:noFill/>
                    </a:lnR>
                    <a:lnT>
                      <a:noFill/>
                    </a:lnT>
                    <a:lnB>
                      <a:noFill/>
                    </a:lnB>
                  </a:tcPr>
                </a:tc>
                <a:tc>
                  <a:txBody>
                    <a:bodyPr/>
                    <a:lstStyle/>
                    <a:p>
                      <a:pPr algn="r" fontAlgn="ctr"/>
                      <a:r>
                        <a:rPr lang="th-TH" sz="1200" b="0" i="0" u="none" strike="noStrike">
                          <a:effectLst/>
                          <a:latin typeface="Angsana New"/>
                        </a:rPr>
                        <a:t>   4,639,502,712.81 </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th-TH" sz="1200" b="0" i="0" u="none" strike="noStrike">
                        <a:effectLst/>
                        <a:latin typeface="Angsana New"/>
                      </a:endParaRPr>
                    </a:p>
                  </a:txBody>
                  <a:tcPr marL="9525" marR="9525" marT="9525" marB="0" anchor="b">
                    <a:lnL>
                      <a:noFill/>
                    </a:lnL>
                    <a:lnR>
                      <a:noFill/>
                    </a:lnR>
                    <a:lnT>
                      <a:noFill/>
                    </a:lnT>
                    <a:lnB>
                      <a:noFill/>
                    </a:lnB>
                  </a:tcPr>
                </a:tc>
                <a:tc>
                  <a:txBody>
                    <a:bodyPr/>
                    <a:lstStyle/>
                    <a:p>
                      <a:pPr algn="r" fontAlgn="ctr"/>
                      <a:r>
                        <a:rPr lang="th-TH" sz="1200" b="0" i="0" u="none" strike="noStrike">
                          <a:effectLst/>
                          <a:latin typeface="Angsana New"/>
                        </a:rPr>
                        <a:t>   4,758,324,742.40 </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endParaRPr lang="th-TH" sz="1200" b="0" i="0" u="none" strike="noStrike">
                        <a:effectLst/>
                        <a:latin typeface="Angsana New"/>
                      </a:endParaRPr>
                    </a:p>
                  </a:txBody>
                  <a:tcPr marL="9525" marR="9525" marT="9525" marB="0" anchor="ctr">
                    <a:lnL>
                      <a:noFill/>
                    </a:lnL>
                    <a:lnR>
                      <a:noFill/>
                    </a:lnR>
                    <a:lnT>
                      <a:noFill/>
                    </a:lnT>
                    <a:lnB>
                      <a:noFill/>
                    </a:lnB>
                  </a:tcPr>
                </a:tc>
                <a:tc>
                  <a:txBody>
                    <a:bodyPr/>
                    <a:lstStyle/>
                    <a:p>
                      <a:pPr algn="r" fontAlgn="ctr"/>
                      <a:r>
                        <a:rPr lang="th-TH" sz="1200" b="0" i="0" u="none" strike="noStrike" dirty="0">
                          <a:effectLst/>
                          <a:latin typeface="Angsana New"/>
                        </a:rPr>
                        <a:t>   4,408,744,012.58 </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82</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236405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ตัวแทนเนื้อหา 2"/>
          <p:cNvGraphicFramePr>
            <a:graphicFrameLocks noGrp="1"/>
          </p:cNvGraphicFramePr>
          <p:nvPr>
            <p:ph idx="1"/>
            <p:extLst>
              <p:ext uri="{D42A27DB-BD31-4B8C-83A1-F6EECF244321}">
                <p14:modId xmlns:p14="http://schemas.microsoft.com/office/powerpoint/2010/main" val="1877412044"/>
              </p:ext>
            </p:extLst>
          </p:nvPr>
        </p:nvGraphicFramePr>
        <p:xfrm>
          <a:off x="332657" y="560506"/>
          <a:ext cx="6192686" cy="8784985"/>
        </p:xfrm>
        <a:graphic>
          <a:graphicData uri="http://schemas.openxmlformats.org/drawingml/2006/table">
            <a:tbl>
              <a:tblPr/>
              <a:tblGrid>
                <a:gridCol w="152558"/>
                <a:gridCol w="152558"/>
                <a:gridCol w="1992780"/>
                <a:gridCol w="133487"/>
                <a:gridCol w="114418"/>
                <a:gridCol w="867670"/>
                <a:gridCol w="58735"/>
                <a:gridCol w="867670"/>
                <a:gridCol w="58735"/>
                <a:gridCol w="867670"/>
                <a:gridCol w="58735"/>
                <a:gridCol w="867670"/>
              </a:tblGrid>
              <a:tr h="217417">
                <a:tc gridSpan="12">
                  <a:txBody>
                    <a:bodyPr/>
                    <a:lstStyle/>
                    <a:p>
                      <a:pPr algn="ctr" fontAlgn="ctr"/>
                      <a:r>
                        <a:rPr lang="en-US" sz="1100" b="1" i="0" u="none" strike="noStrike" dirty="0">
                          <a:effectLst/>
                          <a:latin typeface="Angsana New"/>
                        </a:rPr>
                        <a:t>KRUNGTHAI CAR RENT AND LEASE PUBLIC COMPANY LIMITED AND ITS SUBSIDIARY</a:t>
                      </a:r>
                    </a:p>
                  </a:txBody>
                  <a:tcPr marL="6082" marR="6082" marT="608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17417">
                <a:tc gridSpan="12">
                  <a:txBody>
                    <a:bodyPr/>
                    <a:lstStyle/>
                    <a:p>
                      <a:pPr algn="ctr" fontAlgn="ctr"/>
                      <a:r>
                        <a:rPr lang="en-US" sz="1100" b="1" i="0" u="none" strike="noStrike" dirty="0">
                          <a:effectLst/>
                          <a:latin typeface="Angsana New"/>
                        </a:rPr>
                        <a:t>STATEMENT OF COMPREHENSIVE INCOME</a:t>
                      </a:r>
                    </a:p>
                  </a:txBody>
                  <a:tcPr marL="6082" marR="6082" marT="608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17417">
                <a:tc gridSpan="12">
                  <a:txBody>
                    <a:bodyPr/>
                    <a:lstStyle/>
                    <a:p>
                      <a:pPr algn="ctr" fontAlgn="ctr"/>
                      <a:r>
                        <a:rPr lang="en-US" sz="1100" b="1" i="0" u="none" strike="noStrike" dirty="0">
                          <a:effectLst/>
                          <a:latin typeface="Angsana New"/>
                        </a:rPr>
                        <a:t>FOR THE YEAR ENDED DECEMBER 31, 2017</a:t>
                      </a:r>
                    </a:p>
                  </a:txBody>
                  <a:tcPr marL="6082" marR="6082" marT="608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06519">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800" b="1" i="0" u="none" strike="noStrike">
                        <a:effectLst/>
                        <a:latin typeface="Angsana New"/>
                      </a:endParaRPr>
                    </a:p>
                  </a:txBody>
                  <a:tcPr marL="6082" marR="6082" marT="6082" marB="0" anchor="ctr">
                    <a:lnL>
                      <a:noFill/>
                    </a:lnL>
                    <a:lnR>
                      <a:noFill/>
                    </a:lnR>
                    <a:lnT>
                      <a:noFill/>
                    </a:lnT>
                    <a:lnB>
                      <a:noFill/>
                    </a:lnB>
                  </a:tcPr>
                </a:tc>
              </a:tr>
              <a:tr h="206519">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gridSpan="7">
                  <a:txBody>
                    <a:bodyPr/>
                    <a:lstStyle/>
                    <a:p>
                      <a:pPr algn="ctr" fontAlgn="b"/>
                      <a:r>
                        <a:rPr lang="en-US" sz="1100" b="0" i="0" u="none" strike="noStrike" dirty="0">
                          <a:effectLst/>
                          <a:latin typeface="Angsana New"/>
                        </a:rPr>
                        <a:t>Baht</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06519">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gridSpan="3">
                  <a:txBody>
                    <a:bodyPr/>
                    <a:lstStyle/>
                    <a:p>
                      <a:pPr algn="ctr" fontAlgn="b"/>
                      <a:r>
                        <a:rPr lang="en-US" sz="1100" b="0" i="0" u="none" strike="noStrike" dirty="0">
                          <a:effectLst/>
                          <a:latin typeface="Angsana New"/>
                        </a:rPr>
                        <a:t>Consolidated financial statements</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a:txBody>
                    <a:bodyPr/>
                    <a:lstStyle/>
                    <a:p>
                      <a:pPr algn="ctr" fontAlgn="b"/>
                      <a:r>
                        <a:rPr lang="th-TH" sz="1100" b="0" i="0" u="none" strike="noStrike" dirty="0">
                          <a:effectLst/>
                          <a:latin typeface="Angsana New"/>
                        </a:rPr>
                        <a:t> </a:t>
                      </a: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b"/>
                      <a:r>
                        <a:rPr lang="en-US" sz="1100" b="0" i="0" u="none" strike="noStrike" dirty="0">
                          <a:effectLst/>
                          <a:latin typeface="Angsana New"/>
                        </a:rPr>
                        <a:t>Separate financial statements</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r>
              <a:tr h="206519">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gridSpan="2">
                  <a:txBody>
                    <a:bodyPr/>
                    <a:lstStyle/>
                    <a:p>
                      <a:pPr algn="ctr" fontAlgn="b"/>
                      <a:r>
                        <a:rPr lang="en-US" sz="1100" b="0" i="0" u="none" strike="noStrike">
                          <a:effectLst/>
                          <a:latin typeface="Angsana New"/>
                        </a:rPr>
                        <a:t>Note</a:t>
                      </a:r>
                    </a:p>
                  </a:txBody>
                  <a:tcPr marL="6082" marR="6082" marT="6082" marB="0" anchor="b">
                    <a:lnL>
                      <a:noFill/>
                    </a:lnL>
                    <a:lnR>
                      <a:noFill/>
                    </a:lnR>
                    <a:lnT>
                      <a:noFill/>
                    </a:lnT>
                    <a:lnB>
                      <a:noFill/>
                    </a:lnB>
                  </a:tcPr>
                </a:tc>
                <a:tc hMerge="1">
                  <a:txBody>
                    <a:bodyPr/>
                    <a:lstStyle/>
                    <a:p>
                      <a:endParaRPr lang="th-TH"/>
                    </a:p>
                  </a:txBody>
                  <a:tcPr/>
                </a:tc>
                <a:tc>
                  <a:txBody>
                    <a:bodyPr/>
                    <a:lstStyle/>
                    <a:p>
                      <a:pPr algn="ctr" fontAlgn="b"/>
                      <a:r>
                        <a:rPr lang="th-TH" sz="1100" b="0" i="0" u="none" strike="noStrike">
                          <a:effectLst/>
                          <a:latin typeface="Angsana New"/>
                        </a:rPr>
                        <a:t>2017</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th-TH" sz="1100" b="0" i="0" u="none" strike="noStrike" dirty="0">
                          <a:effectLst/>
                          <a:latin typeface="Angsana New"/>
                        </a:rPr>
                        <a:t>2016</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r>
                        <a:rPr lang="th-TH" sz="1100" b="0" i="0" u="none" strike="noStrike">
                          <a:effectLst/>
                          <a:latin typeface="Angsana New"/>
                        </a:rPr>
                        <a:t>2017</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th-TH" sz="1100" b="0" i="0" u="none" strike="noStrike" dirty="0">
                          <a:effectLst/>
                          <a:latin typeface="Angsana New"/>
                        </a:rPr>
                        <a:t>2016</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519">
                <a:tc gridSpan="3">
                  <a:txBody>
                    <a:bodyPr/>
                    <a:lstStyle/>
                    <a:p>
                      <a:pPr algn="l" fontAlgn="b"/>
                      <a:r>
                        <a:rPr lang="en-US" sz="1100" b="0" i="0" u="none" strike="noStrike" dirty="0">
                          <a:effectLst/>
                          <a:latin typeface="Angsana New"/>
                        </a:rPr>
                        <a:t>Revenues</a:t>
                      </a:r>
                    </a:p>
                  </a:txBody>
                  <a:tcPr marL="6082" marR="6082" marT="6082" marB="0" anchor="b">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dirty="0">
                          <a:effectLst/>
                          <a:latin typeface="Angsana New"/>
                        </a:rPr>
                        <a:t>Income on car leases</a:t>
                      </a:r>
                    </a:p>
                  </a:txBody>
                  <a:tcPr marL="6082" marR="6082" marT="6082" marB="0" anchor="b">
                    <a:lnL>
                      <a:noFill/>
                    </a:lnL>
                    <a:lnR>
                      <a:noFill/>
                    </a:lnR>
                    <a:lnT>
                      <a:noFill/>
                    </a:lnT>
                    <a:lnB>
                      <a:noFill/>
                    </a:lnB>
                  </a:tcPr>
                </a:tc>
                <a:tc hMerge="1">
                  <a:txBody>
                    <a:bodyPr/>
                    <a:lstStyle/>
                    <a:p>
                      <a:endParaRPr lang="th-TH"/>
                    </a:p>
                  </a:txBody>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1,146,921,986.22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1,132,801,176.83 </a:t>
                      </a:r>
                    </a:p>
                  </a:txBody>
                  <a:tcPr marL="6082" marR="6082" marT="6082" marB="0" anchor="b">
                    <a:lnL>
                      <a:noFill/>
                    </a:lnL>
                    <a:lnR>
                      <a:noFill/>
                    </a:lnR>
                    <a:lnT>
                      <a:noFill/>
                    </a:lnT>
                    <a:lnB>
                      <a:noFill/>
                    </a:lnB>
                  </a:tcPr>
                </a:tc>
                <a:tc>
                  <a:txBody>
                    <a:bodyPr/>
                    <a:lstStyle/>
                    <a:p>
                      <a:pPr algn="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1,146,921,986.22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1,132,801,176.83 </a:t>
                      </a:r>
                    </a:p>
                  </a:txBody>
                  <a:tcPr marL="6082" marR="6082" marT="6082" marB="0" anchor="b">
                    <a:lnL>
                      <a:noFill/>
                    </a:lnL>
                    <a:lnR>
                      <a:noFill/>
                    </a:lnR>
                    <a:lnT>
                      <a:noFill/>
                    </a:lnT>
                    <a:lnB>
                      <a:noFill/>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dirty="0">
                          <a:effectLst/>
                          <a:latin typeface="Angsana New"/>
                        </a:rPr>
                        <a:t>Income on sale of cars</a:t>
                      </a:r>
                    </a:p>
                  </a:txBody>
                  <a:tcPr marL="6082" marR="6082" marT="6082" marB="0" anchor="b">
                    <a:lnL>
                      <a:noFill/>
                    </a:lnL>
                    <a:lnR>
                      <a:noFill/>
                    </a:lnR>
                    <a:lnT>
                      <a:noFill/>
                    </a:lnT>
                    <a:lnB>
                      <a:noFill/>
                    </a:lnB>
                  </a:tcPr>
                </a:tc>
                <a:tc hMerge="1">
                  <a:txBody>
                    <a:bodyPr/>
                    <a:lstStyle/>
                    <a:p>
                      <a:endParaRPr lang="th-TH"/>
                    </a:p>
                  </a:txBody>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886,259,296.22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807,514,088.73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694,561,638.30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628,659,942.34 </a:t>
                      </a:r>
                    </a:p>
                  </a:txBody>
                  <a:tcPr marL="6082" marR="6082" marT="6082" marB="0" anchor="b">
                    <a:lnL>
                      <a:noFill/>
                    </a:lnL>
                    <a:lnR>
                      <a:noFill/>
                    </a:lnR>
                    <a:lnT>
                      <a:noFill/>
                    </a:lnT>
                    <a:lnB>
                      <a:noFill/>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dirty="0">
                          <a:effectLst/>
                          <a:latin typeface="Angsana New"/>
                        </a:rPr>
                        <a:t>Other income</a:t>
                      </a:r>
                    </a:p>
                  </a:txBody>
                  <a:tcPr marL="6082" marR="6082" marT="6082" marB="0" anchor="b">
                    <a:lnL>
                      <a:noFill/>
                    </a:lnL>
                    <a:lnR>
                      <a:noFill/>
                    </a:lnR>
                    <a:lnT>
                      <a:noFill/>
                    </a:lnT>
                    <a:lnB>
                      <a:noFill/>
                    </a:lnB>
                  </a:tcPr>
                </a:tc>
                <a:tc hMerge="1">
                  <a:txBody>
                    <a:bodyPr/>
                    <a:lstStyle/>
                    <a:p>
                      <a:endParaRPr lang="th-TH"/>
                    </a:p>
                  </a:txBody>
                  <a:tcPr/>
                </a:tc>
                <a:tc>
                  <a:txBody>
                    <a:bodyPr/>
                    <a:lstStyle/>
                    <a:p>
                      <a:pPr algn="ctr" fontAlgn="b"/>
                      <a:r>
                        <a:rPr lang="th-TH" sz="1100" b="0" i="0" u="none" strike="noStrike" dirty="0">
                          <a:effectLst/>
                          <a:latin typeface="Angsana New"/>
                        </a:rPr>
                        <a:t>23</a:t>
                      </a: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59,205,193.28 </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62,650,808.80 </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35,596,776.62 </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39,295,296.35 </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r>
                        <a:rPr lang="en-US" sz="1100" b="0" i="0" u="none" strike="noStrike">
                          <a:effectLst/>
                          <a:latin typeface="Angsana New"/>
                        </a:rPr>
                        <a:t>Total income </a:t>
                      </a:r>
                    </a:p>
                  </a:txBody>
                  <a:tcPr marL="6082" marR="6082" marT="6082" marB="0" anchor="b">
                    <a:lnL>
                      <a:noFill/>
                    </a:lnL>
                    <a:lnR>
                      <a:noFill/>
                    </a:lnR>
                    <a:lnT>
                      <a:noFill/>
                    </a:lnT>
                    <a:lnB>
                      <a:noFill/>
                    </a:lnB>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2,092,386,475.72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2,002,966,074.36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1,877,080,401.14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1,800,756,415.52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6167">
                <a:tc gridSpan="3">
                  <a:txBody>
                    <a:bodyPr/>
                    <a:lstStyle/>
                    <a:p>
                      <a:pPr algn="l" fontAlgn="b"/>
                      <a:r>
                        <a:rPr lang="en-US" sz="1100" b="0" i="0" u="none" strike="noStrike">
                          <a:effectLst/>
                          <a:latin typeface="Angsana New"/>
                        </a:rPr>
                        <a:t>Expenses</a:t>
                      </a:r>
                    </a:p>
                  </a:txBody>
                  <a:tcPr marL="6082" marR="6082" marT="6082" marB="0" anchor="b">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dirty="0">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a:effectLst/>
                          <a:latin typeface="Angsana New"/>
                        </a:rPr>
                        <a:t>Cost of car leases</a:t>
                      </a:r>
                    </a:p>
                  </a:txBody>
                  <a:tcPr marL="6082" marR="6082" marT="6082" marB="0" anchor="b">
                    <a:lnL>
                      <a:noFill/>
                    </a:lnL>
                    <a:lnR>
                      <a:noFill/>
                    </a:lnR>
                    <a:lnT>
                      <a:noFill/>
                    </a:lnT>
                    <a:lnB>
                      <a:noFill/>
                    </a:lnB>
                  </a:tcPr>
                </a:tc>
                <a:tc hMerge="1">
                  <a:txBody>
                    <a:bodyPr/>
                    <a:lstStyle/>
                    <a:p>
                      <a:endParaRPr lang="th-TH"/>
                    </a:p>
                  </a:txBody>
                  <a:tcPr/>
                </a:tc>
                <a:tc>
                  <a:txBody>
                    <a:bodyPr/>
                    <a:lstStyle/>
                    <a:p>
                      <a:pPr algn="ctr" fontAlgn="b"/>
                      <a:r>
                        <a:rPr lang="th-TH" sz="1100" b="0" i="0" u="none" strike="noStrike" dirty="0">
                          <a:effectLst/>
                          <a:latin typeface="Angsana New"/>
                        </a:rPr>
                        <a:t>4</a:t>
                      </a:r>
                    </a:p>
                  </a:txBody>
                  <a:tcPr marL="6082" marR="6082" marT="6082" marB="0" anchor="b">
                    <a:lnL>
                      <a:noFill/>
                    </a:lnL>
                    <a:lnR>
                      <a:noFill/>
                    </a:lnR>
                    <a:lnT>
                      <a:noFill/>
                    </a:lnT>
                    <a:lnB>
                      <a:noFill/>
                    </a:lnB>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939,843,520.02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895,528,220.38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939,843,520.02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895,528,220.38 </a:t>
                      </a:r>
                    </a:p>
                  </a:txBody>
                  <a:tcPr marL="6082" marR="6082" marT="6082" marB="0" anchor="b">
                    <a:lnL>
                      <a:noFill/>
                    </a:lnL>
                    <a:lnR>
                      <a:noFill/>
                    </a:lnR>
                    <a:lnT>
                      <a:noFill/>
                    </a:lnT>
                    <a:lnB>
                      <a:noFill/>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a:effectLst/>
                          <a:latin typeface="Angsana New"/>
                        </a:rPr>
                        <a:t>Cost of sales of cars</a:t>
                      </a:r>
                    </a:p>
                  </a:txBody>
                  <a:tcPr marL="6082" marR="6082" marT="6082" marB="0" anchor="b">
                    <a:lnL>
                      <a:noFill/>
                    </a:lnL>
                    <a:lnR>
                      <a:noFill/>
                    </a:lnR>
                    <a:lnT>
                      <a:noFill/>
                    </a:lnT>
                    <a:lnB>
                      <a:noFill/>
                    </a:lnB>
                  </a:tcPr>
                </a:tc>
                <a:tc hMerge="1">
                  <a:txBody>
                    <a:bodyPr/>
                    <a:lstStyle/>
                    <a:p>
                      <a:endParaRPr lang="th-TH"/>
                    </a:p>
                  </a:txBody>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588,110,230.69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537,742,849.27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422,822,748.84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386,770,297.80 </a:t>
                      </a:r>
                    </a:p>
                  </a:txBody>
                  <a:tcPr marL="6082" marR="6082" marT="6082" marB="0" anchor="b">
                    <a:lnL>
                      <a:noFill/>
                    </a:lnL>
                    <a:lnR>
                      <a:noFill/>
                    </a:lnR>
                    <a:lnT>
                      <a:noFill/>
                    </a:lnT>
                    <a:lnB>
                      <a:noFill/>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a:effectLst/>
                          <a:latin typeface="Angsana New"/>
                        </a:rPr>
                        <a:t>Selling expenses</a:t>
                      </a:r>
                    </a:p>
                  </a:txBody>
                  <a:tcPr marL="6082" marR="6082" marT="6082" marB="0" anchor="b">
                    <a:lnL>
                      <a:noFill/>
                    </a:lnL>
                    <a:lnR>
                      <a:noFill/>
                    </a:lnR>
                    <a:lnT>
                      <a:noFill/>
                    </a:lnT>
                    <a:lnB>
                      <a:noFill/>
                    </a:lnB>
                  </a:tcPr>
                </a:tc>
                <a:tc hMerge="1">
                  <a:txBody>
                    <a:bodyPr/>
                    <a:lstStyle/>
                    <a:p>
                      <a:endParaRPr lang="th-TH"/>
                    </a:p>
                  </a:txBody>
                  <a:tcPr/>
                </a:tc>
                <a:tc>
                  <a:txBody>
                    <a:bodyPr/>
                    <a:lstStyle/>
                    <a:p>
                      <a:pPr algn="ctr" fontAlgn="b"/>
                      <a:r>
                        <a:rPr lang="th-TH" sz="1100" b="0" i="0" u="none" strike="noStrike" dirty="0">
                          <a:effectLst/>
                          <a:latin typeface="Angsana New"/>
                        </a:rPr>
                        <a:t>4</a:t>
                      </a: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55,618,352.08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55,405,265.58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36,312,079.24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37,387,636.86 </a:t>
                      </a:r>
                    </a:p>
                  </a:txBody>
                  <a:tcPr marL="6082" marR="6082" marT="6082" marB="0" anchor="b">
                    <a:lnL>
                      <a:noFill/>
                    </a:lnL>
                    <a:lnR>
                      <a:noFill/>
                    </a:lnR>
                    <a:lnT>
                      <a:noFill/>
                    </a:lnT>
                    <a:lnB>
                      <a:noFill/>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a:effectLst/>
                          <a:latin typeface="Angsana New"/>
                        </a:rPr>
                        <a:t>Administrative expenses</a:t>
                      </a:r>
                    </a:p>
                  </a:txBody>
                  <a:tcPr marL="6082" marR="6082" marT="6082" marB="0" anchor="b">
                    <a:lnL>
                      <a:noFill/>
                    </a:lnL>
                    <a:lnR>
                      <a:noFill/>
                    </a:lnR>
                    <a:lnT>
                      <a:noFill/>
                    </a:lnT>
                    <a:lnB>
                      <a:noFill/>
                    </a:lnB>
                  </a:tcPr>
                </a:tc>
                <a:tc hMerge="1">
                  <a:txBody>
                    <a:bodyPr/>
                    <a:lstStyle/>
                    <a:p>
                      <a:endParaRPr lang="th-TH"/>
                    </a:p>
                  </a:txBody>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99,252,049.92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93,346,204.40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79,601,575.44 </a:t>
                      </a:r>
                    </a:p>
                  </a:txBody>
                  <a:tcPr marL="6082" marR="6082" marT="6082" marB="0" anchor="b">
                    <a:lnL>
                      <a:noFill/>
                    </a:lnL>
                    <a:lnR>
                      <a:noFill/>
                    </a:lnR>
                    <a:lnT>
                      <a:noFill/>
                    </a:lnT>
                    <a:lnB>
                      <a:noFill/>
                    </a:lnB>
                  </a:tcPr>
                </a:tc>
                <a:tc>
                  <a:txBody>
                    <a:bodyPr/>
                    <a:lstStyle/>
                    <a:p>
                      <a:pPr algn="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74,572,968.43 </a:t>
                      </a:r>
                    </a:p>
                  </a:txBody>
                  <a:tcPr marL="6082" marR="6082" marT="6082" marB="0" anchor="b">
                    <a:lnL>
                      <a:noFill/>
                    </a:lnL>
                    <a:lnR>
                      <a:noFill/>
                    </a:lnR>
                    <a:lnT>
                      <a:noFill/>
                    </a:lnT>
                    <a:lnB>
                      <a:noFill/>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a:effectLst/>
                          <a:latin typeface="Angsana New"/>
                        </a:rPr>
                        <a:t>Directors and executive remuneration</a:t>
                      </a:r>
                    </a:p>
                  </a:txBody>
                  <a:tcPr marL="6082" marR="6082" marT="6082" marB="0" anchor="b">
                    <a:lnL>
                      <a:noFill/>
                    </a:lnL>
                    <a:lnR>
                      <a:noFill/>
                    </a:lnR>
                    <a:lnT>
                      <a:noFill/>
                    </a:lnT>
                    <a:lnB>
                      <a:noFill/>
                    </a:lnB>
                  </a:tcPr>
                </a:tc>
                <a:tc hMerge="1">
                  <a:txBody>
                    <a:bodyPr/>
                    <a:lstStyle/>
                    <a:p>
                      <a:endParaRPr lang="th-TH"/>
                    </a:p>
                  </a:txBody>
                  <a:tcPr/>
                </a:tc>
                <a:tc>
                  <a:txBody>
                    <a:bodyPr/>
                    <a:lstStyle/>
                    <a:p>
                      <a:pPr algn="ctr" fontAlgn="b"/>
                      <a:r>
                        <a:rPr lang="th-TH" sz="1100" b="0" i="0" u="none" strike="noStrike" dirty="0">
                          <a:effectLst/>
                          <a:latin typeface="Angsana New"/>
                        </a:rPr>
                        <a:t>4</a:t>
                      </a: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20,417,261.62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20,870,191.82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18,214,083.18 </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18,858,717.41 </a:t>
                      </a:r>
                    </a:p>
                  </a:txBody>
                  <a:tcPr marL="6082" marR="6082" marT="6082" marB="0" anchor="b">
                    <a:lnL>
                      <a:noFill/>
                    </a:lnL>
                    <a:lnR>
                      <a:noFill/>
                    </a:lnR>
                    <a:lnT>
                      <a:noFill/>
                    </a:lnT>
                    <a:lnB>
                      <a:noFill/>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a:effectLst/>
                          <a:latin typeface="Angsana New"/>
                        </a:rPr>
                        <a:t>Finance cost</a:t>
                      </a:r>
                    </a:p>
                  </a:txBody>
                  <a:tcPr marL="6082" marR="6082" marT="6082" marB="0" anchor="b">
                    <a:lnL>
                      <a:noFill/>
                    </a:lnL>
                    <a:lnR>
                      <a:noFill/>
                    </a:lnR>
                    <a:lnT>
                      <a:noFill/>
                    </a:lnT>
                    <a:lnB>
                      <a:noFill/>
                    </a:lnB>
                  </a:tcPr>
                </a:tc>
                <a:tc hMerge="1">
                  <a:txBody>
                    <a:bodyPr/>
                    <a:lstStyle/>
                    <a:p>
                      <a:endParaRPr lang="th-TH"/>
                    </a:p>
                  </a:txBody>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76,345,292.42 </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67,434,527.29 </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76,339,882.48 </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67,496,304.53 </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r>
              <a:tr h="322040">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r>
                        <a:rPr lang="en-US" sz="1100" b="0" i="0" u="none" strike="noStrike">
                          <a:effectLst/>
                          <a:latin typeface="Angsana New"/>
                        </a:rPr>
                        <a:t>Total expenses</a:t>
                      </a: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1,779,586,706.75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1,670,327,258.74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1,573,133,889.20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1,480,614,145.41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2040">
                <a:tc gridSpan="3">
                  <a:txBody>
                    <a:bodyPr/>
                    <a:lstStyle/>
                    <a:p>
                      <a:pPr algn="l" fontAlgn="ctr"/>
                      <a:r>
                        <a:rPr lang="en-US" sz="1100" b="0" i="0" u="none" strike="noStrike">
                          <a:effectLst/>
                          <a:latin typeface="Angsana New"/>
                        </a:rPr>
                        <a:t>Profit before (income) tax expenses</a:t>
                      </a:r>
                    </a:p>
                  </a:txBody>
                  <a:tcPr marL="6082" marR="6082" marT="6082"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312,799,768.97 </a:t>
                      </a: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332,638,815.62 </a:t>
                      </a: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303,946,511.94 </a:t>
                      </a: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320,142,270.11 </a:t>
                      </a: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r>
              <a:tr h="196167">
                <a:tc gridSpan="3">
                  <a:txBody>
                    <a:bodyPr/>
                    <a:lstStyle/>
                    <a:p>
                      <a:pPr algn="l" fontAlgn="ctr"/>
                      <a:r>
                        <a:rPr lang="en-US" sz="1100" b="0" i="0" u="none" strike="noStrike">
                          <a:effectLst/>
                          <a:latin typeface="Angsana New"/>
                        </a:rPr>
                        <a:t>(Income) tax expenses</a:t>
                      </a:r>
                    </a:p>
                  </a:txBody>
                  <a:tcPr marL="6082" marR="6082" marT="6082"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b"/>
                      <a:r>
                        <a:rPr lang="th-TH" sz="1100" b="0" i="0" u="none" strike="noStrike">
                          <a:effectLst/>
                          <a:latin typeface="Angsana New"/>
                        </a:rPr>
                        <a:t>25</a:t>
                      </a: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(27,642,464.76)</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2,035,915.68 </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(29,322,380.97)</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(521,039.29)</a:t>
                      </a:r>
                    </a:p>
                  </a:txBody>
                  <a:tcPr marL="6082" marR="6082" marT="6082" marB="0" anchor="b">
                    <a:lnL>
                      <a:noFill/>
                    </a:lnL>
                    <a:lnR>
                      <a:noFill/>
                    </a:lnR>
                    <a:lnT>
                      <a:noFill/>
                    </a:lnT>
                    <a:lnB w="6350" cap="flat" cmpd="sng" algn="ctr">
                      <a:solidFill>
                        <a:srgbClr val="000000"/>
                      </a:solidFill>
                      <a:prstDash val="solid"/>
                      <a:round/>
                      <a:headEnd type="none" w="med" len="med"/>
                      <a:tailEnd type="none" w="med" len="med"/>
                    </a:lnB>
                  </a:tcPr>
                </a:tc>
              </a:tr>
              <a:tr h="322040">
                <a:tc gridSpan="3">
                  <a:txBody>
                    <a:bodyPr/>
                    <a:lstStyle/>
                    <a:p>
                      <a:pPr algn="l" fontAlgn="b"/>
                      <a:r>
                        <a:rPr lang="en-US" sz="1100" b="0" i="0" u="none" strike="noStrike">
                          <a:effectLst/>
                          <a:latin typeface="Angsana New"/>
                        </a:rPr>
                        <a:t>Profit for the year</a:t>
                      </a:r>
                    </a:p>
                  </a:txBody>
                  <a:tcPr marL="6082" marR="6082" marT="6082" marB="0" anchor="b">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340,442,233.73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330,602,899.94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333,268,892.91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320,663,309.40 </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6167">
                <a:tc gridSpan="3">
                  <a:txBody>
                    <a:bodyPr/>
                    <a:lstStyle/>
                    <a:p>
                      <a:pPr algn="l" fontAlgn="b"/>
                      <a:r>
                        <a:rPr lang="en-US" sz="1100" b="0" i="0" u="none" strike="noStrike">
                          <a:effectLst/>
                          <a:latin typeface="Angsana New"/>
                        </a:rPr>
                        <a:t>Other comprehensive income</a:t>
                      </a:r>
                    </a:p>
                  </a:txBody>
                  <a:tcPr marL="6082" marR="6082" marT="6082" marB="0" anchor="b">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6350" cap="flat" cmpd="sng" algn="ctr">
                      <a:solidFill>
                        <a:srgbClr val="000000"/>
                      </a:solidFill>
                      <a:prstDash val="solid"/>
                      <a:round/>
                      <a:headEnd type="none" w="med" len="med"/>
                      <a:tailEnd type="none" w="med" len="med"/>
                    </a:lnT>
                    <a:lnB>
                      <a:noFill/>
                    </a:lnB>
                  </a:tcPr>
                </a:tc>
              </a:tr>
              <a:tr h="196167">
                <a:tc gridSpan="4">
                  <a:txBody>
                    <a:bodyPr/>
                    <a:lstStyle/>
                    <a:p>
                      <a:pPr algn="l" fontAlgn="b"/>
                      <a:r>
                        <a:rPr lang="en-US" sz="1100" b="0" i="0" u="none" strike="noStrike">
                          <a:effectLst/>
                          <a:latin typeface="Angsana New"/>
                        </a:rPr>
                        <a:t>Items that may be reclassified subsegquently profit or loss</a:t>
                      </a:r>
                    </a:p>
                  </a:txBody>
                  <a:tcPr marL="6082" marR="6082" marT="6082" marB="0" anchor="b">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r>
              <a:tr h="196167">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3">
                  <a:txBody>
                    <a:bodyPr/>
                    <a:lstStyle/>
                    <a:p>
                      <a:pPr algn="l" fontAlgn="ctr"/>
                      <a:r>
                        <a:rPr lang="en-US" sz="1100" b="0" i="0" u="none" strike="noStrike" dirty="0">
                          <a:effectLst/>
                          <a:latin typeface="Angsana New"/>
                        </a:rPr>
                        <a:t>Loss from investment in </a:t>
                      </a:r>
                      <a:r>
                        <a:rPr lang="en-US" sz="1100" b="0" i="0" u="none" strike="noStrike" dirty="0" err="1">
                          <a:effectLst/>
                          <a:latin typeface="Angsana New"/>
                        </a:rPr>
                        <a:t>avilable</a:t>
                      </a:r>
                      <a:r>
                        <a:rPr lang="en-US" sz="1100" b="0" i="0" u="none" strike="noStrike" dirty="0">
                          <a:effectLst/>
                          <a:latin typeface="Angsana New"/>
                        </a:rPr>
                        <a:t>-for-sale securities </a:t>
                      </a:r>
                    </a:p>
                  </a:txBody>
                  <a:tcPr marL="6082" marR="6082" marT="6082"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dirty="0">
                        <a:effectLst/>
                        <a:latin typeface="Angsana New"/>
                      </a:endParaRPr>
                    </a:p>
                  </a:txBody>
                  <a:tcPr marL="6082" marR="6082" marT="6082" marB="0" anchor="b">
                    <a:lnL>
                      <a:noFill/>
                    </a:lnL>
                    <a:lnR>
                      <a:noFill/>
                    </a:lnR>
                    <a:lnT>
                      <a:noFill/>
                    </a:lnT>
                    <a:lnB>
                      <a:noFill/>
                    </a:lnB>
                  </a:tcPr>
                </a:tc>
              </a:tr>
              <a:tr h="196167">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ctr"/>
                      <a:r>
                        <a:rPr lang="en-US" sz="1100" b="0" i="0" u="none" strike="noStrike">
                          <a:effectLst/>
                          <a:latin typeface="Angsana New"/>
                        </a:rPr>
                        <a:t>measurement - net of income tax</a:t>
                      </a:r>
                    </a:p>
                  </a:txBody>
                  <a:tcPr marL="6082" marR="6082" marT="6082" marB="0" anchor="ctr">
                    <a:lnL>
                      <a:noFill/>
                    </a:lnL>
                    <a:lnR>
                      <a:noFill/>
                    </a:lnR>
                    <a:lnT>
                      <a:noFill/>
                    </a:lnT>
                    <a:lnB>
                      <a:noFill/>
                    </a:lnB>
                  </a:tcPr>
                </a:tc>
                <a:tc>
                  <a:txBody>
                    <a:bodyPr/>
                    <a:lstStyle/>
                    <a:p>
                      <a:pPr algn="ctr"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(14,421.00)</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(33,139.53)</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(3,060.19)</a:t>
                      </a: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(17,983.32)</a:t>
                      </a:r>
                    </a:p>
                  </a:txBody>
                  <a:tcPr marL="6082" marR="6082" marT="6082" marB="0" anchor="b">
                    <a:lnL>
                      <a:noFill/>
                    </a:lnL>
                    <a:lnR>
                      <a:noFill/>
                    </a:lnR>
                    <a:lnT>
                      <a:noFill/>
                    </a:lnT>
                    <a:lnB>
                      <a:noFill/>
                    </a:lnB>
                  </a:tcPr>
                </a:tc>
              </a:tr>
              <a:tr h="196167">
                <a:tc gridSpan="3">
                  <a:txBody>
                    <a:bodyPr/>
                    <a:lstStyle/>
                    <a:p>
                      <a:pPr algn="l" fontAlgn="b"/>
                      <a:r>
                        <a:rPr lang="en-US" sz="1100" b="0" i="0" u="none" strike="noStrike">
                          <a:effectLst/>
                          <a:latin typeface="Angsana New"/>
                        </a:rPr>
                        <a:t>Items that will not be reclassified to profit or loss</a:t>
                      </a:r>
                    </a:p>
                  </a:txBody>
                  <a:tcPr marL="6082" marR="6082" marT="6082" marB="0" anchor="b">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r>
              <a:tr h="196167">
                <a:tc>
                  <a:txBody>
                    <a:bodyPr/>
                    <a:lstStyle/>
                    <a:p>
                      <a:pPr algn="l" fontAlgn="ctr"/>
                      <a:endParaRPr lang="th-TH" sz="1100" b="0" i="0" u="none" strike="noStrike">
                        <a:effectLst/>
                        <a:latin typeface="Angsana New"/>
                      </a:endParaRPr>
                    </a:p>
                  </a:txBody>
                  <a:tcPr marL="6082" marR="6082" marT="6082" marB="0" anchor="ctr">
                    <a:lnL>
                      <a:noFill/>
                    </a:lnL>
                    <a:lnR>
                      <a:noFill/>
                    </a:lnR>
                    <a:lnT>
                      <a:noFill/>
                    </a:lnT>
                    <a:lnB>
                      <a:noFill/>
                    </a:lnB>
                  </a:tcPr>
                </a:tc>
                <a:tc gridSpan="3">
                  <a:txBody>
                    <a:bodyPr/>
                    <a:lstStyle/>
                    <a:p>
                      <a:pPr algn="l" fontAlgn="b"/>
                      <a:r>
                        <a:rPr lang="en-US" sz="1100" b="0" i="0" u="none" strike="noStrike" dirty="0" err="1">
                          <a:effectLst/>
                          <a:latin typeface="Angsana New"/>
                        </a:rPr>
                        <a:t>Actuarials</a:t>
                      </a:r>
                      <a:r>
                        <a:rPr lang="en-US" sz="1100" b="0" i="0" u="none" strike="noStrike" dirty="0">
                          <a:effectLst/>
                          <a:latin typeface="Angsana New"/>
                        </a:rPr>
                        <a:t> loss on the defined employee benefit plans</a:t>
                      </a:r>
                    </a:p>
                  </a:txBody>
                  <a:tcPr marL="6082" marR="6082" marT="6082" marB="0" anchor="b">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r>
              <a:tr h="196167">
                <a:tc>
                  <a:txBody>
                    <a:bodyPr/>
                    <a:lstStyle/>
                    <a:p>
                      <a:pPr algn="l"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l" fontAlgn="b"/>
                      <a:r>
                        <a:rPr lang="en-US" sz="1100" b="0" i="0" u="none" strike="noStrike">
                          <a:effectLst/>
                          <a:latin typeface="Angsana New"/>
                        </a:rPr>
                        <a:t>- net of income tax</a:t>
                      </a:r>
                    </a:p>
                  </a:txBody>
                  <a:tcPr marL="6082" marR="6082" marT="6082" marB="0" anchor="b">
                    <a:lnL>
                      <a:noFill/>
                    </a:lnL>
                    <a:lnR>
                      <a:noFill/>
                    </a:lnR>
                    <a:lnT>
                      <a:noFill/>
                    </a:lnT>
                    <a:lnB>
                      <a:noFill/>
                    </a:lnB>
                  </a:tcPr>
                </a:tc>
                <a:tc>
                  <a:txBody>
                    <a:bodyPr/>
                    <a:lstStyle/>
                    <a:p>
                      <a:pPr algn="ct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r>
                        <a:rPr lang="th-TH" sz="1100" b="0" i="0" u="none" strike="noStrike">
                          <a:effectLst/>
                          <a:latin typeface="Angsana New"/>
                        </a:rPr>
                        <a:t>(1,230,268.80)</a:t>
                      </a:r>
                    </a:p>
                  </a:txBody>
                  <a:tcPr marL="6082" marR="6082" marT="608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r>
                        <a:rPr lang="th-TH" sz="1100" b="0" i="0" u="none" strike="noStrike">
                          <a:effectLst/>
                          <a:latin typeface="Angsana New"/>
                        </a:rPr>
                        <a:t>                     -      </a:t>
                      </a:r>
                    </a:p>
                  </a:txBody>
                  <a:tcPr marL="6082" marR="6082" marT="608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r>
                        <a:rPr lang="th-TH" sz="1100" b="0" i="0" u="none" strike="noStrike">
                          <a:effectLst/>
                          <a:latin typeface="Angsana New"/>
                        </a:rPr>
                        <a:t>(861,241.60)</a:t>
                      </a:r>
                    </a:p>
                  </a:txBody>
                  <a:tcPr marL="6082" marR="6082" marT="608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100" b="0" i="0" u="none" strike="noStrike">
                        <a:effectLst/>
                        <a:latin typeface="Angsana New"/>
                      </a:endParaRPr>
                    </a:p>
                  </a:txBody>
                  <a:tcPr marL="6082" marR="6082" marT="6082" marB="0" anchor="ctr">
                    <a:lnL>
                      <a:noFill/>
                    </a:lnL>
                    <a:lnR>
                      <a:noFill/>
                    </a:lnR>
                    <a:lnT>
                      <a:noFill/>
                    </a:lnT>
                    <a:lnB>
                      <a:noFill/>
                    </a:lnB>
                  </a:tcPr>
                </a:tc>
                <a:tc>
                  <a:txBody>
                    <a:bodyPr/>
                    <a:lstStyle/>
                    <a:p>
                      <a:pPr algn="r" fontAlgn="ctr"/>
                      <a:r>
                        <a:rPr lang="th-TH" sz="1100" b="0" i="0" u="none" strike="noStrike">
                          <a:effectLst/>
                          <a:latin typeface="Angsana New"/>
                        </a:rPr>
                        <a:t>                     -      </a:t>
                      </a:r>
                    </a:p>
                  </a:txBody>
                  <a:tcPr marL="6082" marR="6082" marT="6082" marB="0" anchor="ctr">
                    <a:lnL>
                      <a:noFill/>
                    </a:lnL>
                    <a:lnR>
                      <a:noFill/>
                    </a:lnR>
                    <a:lnT>
                      <a:noFill/>
                    </a:lnT>
                    <a:lnB w="6350" cap="flat" cmpd="sng" algn="ctr">
                      <a:solidFill>
                        <a:srgbClr val="000000"/>
                      </a:solidFill>
                      <a:prstDash val="solid"/>
                      <a:round/>
                      <a:headEnd type="none" w="med" len="med"/>
                      <a:tailEnd type="none" w="med" len="med"/>
                    </a:lnB>
                  </a:tcPr>
                </a:tc>
              </a:tr>
              <a:tr h="206519">
                <a:tc gridSpan="3">
                  <a:txBody>
                    <a:bodyPr/>
                    <a:lstStyle/>
                    <a:p>
                      <a:pPr algn="l" fontAlgn="ctr"/>
                      <a:r>
                        <a:rPr lang="en-US" sz="1100" b="0" i="0" u="none" strike="noStrike">
                          <a:effectLst/>
                          <a:latin typeface="Angsana New"/>
                        </a:rPr>
                        <a:t>Other comprehensive income (loss) for the year</a:t>
                      </a:r>
                    </a:p>
                  </a:txBody>
                  <a:tcPr marL="6082" marR="6082" marT="6082" marB="0" anchor="ctr">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(1,244,689.80)</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(33,139.53)</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(864,301.79)</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(17,983.32)</a:t>
                      </a:r>
                    </a:p>
                  </a:txBody>
                  <a:tcPr marL="6082" marR="6082" marT="608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2040">
                <a:tc gridSpan="3">
                  <a:txBody>
                    <a:bodyPr/>
                    <a:lstStyle/>
                    <a:p>
                      <a:pPr algn="l" fontAlgn="b"/>
                      <a:r>
                        <a:rPr lang="en-US" sz="1100" b="0" i="0" u="none" strike="noStrike">
                          <a:effectLst/>
                          <a:latin typeface="Angsana New"/>
                        </a:rPr>
                        <a:t>Comprehensive income for the year</a:t>
                      </a:r>
                    </a:p>
                  </a:txBody>
                  <a:tcPr marL="6082" marR="6082" marT="6082" marB="0" anchor="b">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339,197,543.93 </a:t>
                      </a:r>
                    </a:p>
                  </a:txBody>
                  <a:tcPr marL="6082" marR="6082" marT="608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330,569,760.41 </a:t>
                      </a:r>
                    </a:p>
                  </a:txBody>
                  <a:tcPr marL="6082" marR="6082" marT="608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332,404,591.12 </a:t>
                      </a:r>
                    </a:p>
                  </a:txBody>
                  <a:tcPr marL="6082" marR="6082" marT="608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320,645,326.08 </a:t>
                      </a:r>
                    </a:p>
                  </a:txBody>
                  <a:tcPr marL="6082" marR="6082" marT="608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6519">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w="25400" cap="flat" cmpd="dbl" algn="ctr">
                      <a:solidFill>
                        <a:srgbClr val="000000"/>
                      </a:solidFill>
                      <a:prstDash val="solid"/>
                      <a:round/>
                      <a:headEnd type="none" w="med" len="med"/>
                      <a:tailEnd type="none" w="med" len="med"/>
                    </a:lnT>
                    <a:lnB>
                      <a:noFill/>
                    </a:lnB>
                  </a:tcPr>
                </a:tc>
              </a:tr>
              <a:tr h="206519">
                <a:tc gridSpan="3">
                  <a:txBody>
                    <a:bodyPr/>
                    <a:lstStyle/>
                    <a:p>
                      <a:pPr algn="l" fontAlgn="b"/>
                      <a:r>
                        <a:rPr lang="en-US" sz="1100" b="0" i="0" u="none" strike="noStrike">
                          <a:effectLst/>
                          <a:latin typeface="Angsana New"/>
                        </a:rPr>
                        <a:t>Basic earnings per share</a:t>
                      </a:r>
                    </a:p>
                  </a:txBody>
                  <a:tcPr marL="6082" marR="6082" marT="6082" marB="0" anchor="b">
                    <a:lnL>
                      <a:noFill/>
                    </a:lnL>
                    <a:lnR>
                      <a:noFill/>
                    </a:lnR>
                    <a:lnT>
                      <a:noFill/>
                    </a:lnT>
                    <a:lnB>
                      <a:noFill/>
                    </a:lnB>
                  </a:tcPr>
                </a:tc>
                <a:tc hMerge="1">
                  <a:txBody>
                    <a:bodyPr/>
                    <a:lstStyle/>
                    <a:p>
                      <a:endParaRPr lang="th-TH"/>
                    </a:p>
                  </a:txBody>
                  <a:tcPr/>
                </a:tc>
                <a:tc hMerge="1">
                  <a:txBody>
                    <a:bodyPr/>
                    <a:lstStyle/>
                    <a:p>
                      <a:endParaRPr lang="th-TH"/>
                    </a:p>
                  </a:txBody>
                  <a:tcPr/>
                </a:tc>
                <a:tc>
                  <a:txBody>
                    <a:bodyPr/>
                    <a:lstStyle/>
                    <a:p>
                      <a:pPr algn="ctr" fontAlgn="b"/>
                      <a:r>
                        <a:rPr lang="th-TH" sz="1100" b="0" i="0" u="none" strike="noStrike">
                          <a:effectLst/>
                          <a:latin typeface="Angsana New"/>
                        </a:rPr>
                        <a:t>26</a:t>
                      </a:r>
                    </a:p>
                  </a:txBody>
                  <a:tcPr marL="6082" marR="6082" marT="6082" marB="0" anchor="b">
                    <a:lnL>
                      <a:noFill/>
                    </a:lnL>
                    <a:lnR>
                      <a:noFill/>
                    </a:lnR>
                    <a:lnT>
                      <a:noFill/>
                    </a:lnT>
                    <a:lnB>
                      <a:noFill/>
                    </a:lnB>
                  </a:tcPr>
                </a:tc>
                <a:tc>
                  <a:txBody>
                    <a:bodyPr/>
                    <a:lstStyle/>
                    <a:p>
                      <a:pPr algn="ct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r>
              <a:tr h="206519">
                <a:tc>
                  <a:txBody>
                    <a:bodyPr/>
                    <a:lstStyle/>
                    <a:p>
                      <a:pPr algn="l" fontAlgn="b"/>
                      <a:endParaRPr lang="th-TH" sz="1100" b="0" i="0" u="none" strike="noStrike">
                        <a:effectLst/>
                        <a:latin typeface="Angsana New"/>
                      </a:endParaRPr>
                    </a:p>
                  </a:txBody>
                  <a:tcPr marL="6082" marR="6082" marT="6082" marB="0" anchor="b">
                    <a:lnL>
                      <a:noFill/>
                    </a:lnL>
                    <a:lnR>
                      <a:noFill/>
                    </a:lnR>
                    <a:lnT>
                      <a:noFill/>
                    </a:lnT>
                    <a:lnB>
                      <a:noFill/>
                    </a:lnB>
                  </a:tcPr>
                </a:tc>
                <a:tc gridSpan="2">
                  <a:txBody>
                    <a:bodyPr/>
                    <a:lstStyle/>
                    <a:p>
                      <a:pPr algn="l" fontAlgn="b"/>
                      <a:r>
                        <a:rPr lang="en-US" sz="1100" b="0" i="0" u="none" strike="noStrike">
                          <a:effectLst/>
                          <a:latin typeface="Angsana New"/>
                        </a:rPr>
                        <a:t>Profit for the year</a:t>
                      </a:r>
                    </a:p>
                  </a:txBody>
                  <a:tcPr marL="6082" marR="6082" marT="6082" marB="0" anchor="b">
                    <a:lnL>
                      <a:noFill/>
                    </a:lnL>
                    <a:lnR>
                      <a:noFill/>
                    </a:lnR>
                    <a:lnT>
                      <a:noFill/>
                    </a:lnT>
                    <a:lnB>
                      <a:noFill/>
                    </a:lnB>
                  </a:tcPr>
                </a:tc>
                <a:tc hMerge="1">
                  <a:txBody>
                    <a:bodyPr/>
                    <a:lstStyle/>
                    <a:p>
                      <a:endParaRPr lang="th-TH"/>
                    </a:p>
                  </a:txBody>
                  <a:tcPr/>
                </a:tc>
                <a:tc>
                  <a:txBody>
                    <a:bodyPr/>
                    <a:lstStyle/>
                    <a:p>
                      <a:pPr algn="l"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l" fontAlgn="b"/>
                      <a:endParaRPr lang="th-TH" sz="1100" b="0" i="0" u="none" strike="noStrike" dirty="0">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1.36 </a:t>
                      </a:r>
                    </a:p>
                  </a:txBody>
                  <a:tcPr marL="6082" marR="6082" marT="6082"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                     1.32 </a:t>
                      </a:r>
                    </a:p>
                  </a:txBody>
                  <a:tcPr marL="6082" marR="6082" marT="6082"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a:effectLst/>
                          <a:latin typeface="Angsana New"/>
                        </a:rPr>
                        <a:t>                     1.33 </a:t>
                      </a:r>
                    </a:p>
                  </a:txBody>
                  <a:tcPr marL="6082" marR="6082" marT="6082"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r" fontAlgn="b"/>
                      <a:endParaRPr lang="th-TH" sz="1100" b="0" i="0" u="none" strike="noStrike">
                        <a:effectLst/>
                        <a:latin typeface="Angsana New"/>
                      </a:endParaRPr>
                    </a:p>
                  </a:txBody>
                  <a:tcPr marL="6082" marR="6082" marT="6082" marB="0" anchor="b">
                    <a:lnL>
                      <a:noFill/>
                    </a:lnL>
                    <a:lnR>
                      <a:noFill/>
                    </a:lnR>
                    <a:lnT>
                      <a:noFill/>
                    </a:lnT>
                    <a:lnB>
                      <a:noFill/>
                    </a:lnB>
                  </a:tcPr>
                </a:tc>
                <a:tc>
                  <a:txBody>
                    <a:bodyPr/>
                    <a:lstStyle/>
                    <a:p>
                      <a:pPr algn="r" fontAlgn="b"/>
                      <a:r>
                        <a:rPr lang="th-TH" sz="1100" b="0" i="0" u="none" strike="noStrike" dirty="0">
                          <a:effectLst/>
                          <a:latin typeface="Angsana New"/>
                        </a:rPr>
                        <a:t>1.28</a:t>
                      </a:r>
                    </a:p>
                  </a:txBody>
                  <a:tcPr marL="6082" marR="6082" marT="6082" marB="0" anchor="b">
                    <a:lnL>
                      <a:noFill/>
                    </a:lnL>
                    <a:lnR>
                      <a:noFill/>
                    </a:lnR>
                    <a:lnT>
                      <a:noFill/>
                    </a:lnT>
                    <a:lnB w="25400" cap="flat" cmpd="dbl" algn="ctr">
                      <a:solidFill>
                        <a:srgbClr val="000000"/>
                      </a:solidFill>
                      <a:prstDash val="solid"/>
                      <a:round/>
                      <a:headEnd type="none" w="med" len="med"/>
                      <a:tailEnd type="none" w="med" len="med"/>
                    </a:lnB>
                  </a:tcPr>
                </a:tc>
              </a:tr>
            </a:tbl>
          </a:graphicData>
        </a:graphic>
      </p:graphicFrame>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6" name="TextBox 5"/>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83</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1085596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ตาราง 1"/>
          <p:cNvGraphicFramePr>
            <a:graphicFrameLocks noGrp="1"/>
          </p:cNvGraphicFramePr>
          <p:nvPr>
            <p:extLst>
              <p:ext uri="{D42A27DB-BD31-4B8C-83A1-F6EECF244321}">
                <p14:modId xmlns:p14="http://schemas.microsoft.com/office/powerpoint/2010/main" val="921121005"/>
              </p:ext>
            </p:extLst>
          </p:nvPr>
        </p:nvGraphicFramePr>
        <p:xfrm>
          <a:off x="443933" y="632520"/>
          <a:ext cx="6205014" cy="3501879"/>
        </p:xfrm>
        <a:graphic>
          <a:graphicData uri="http://schemas.openxmlformats.org/drawingml/2006/table">
            <a:tbl>
              <a:tblPr/>
              <a:tblGrid>
                <a:gridCol w="75194"/>
                <a:gridCol w="75194"/>
                <a:gridCol w="75194"/>
                <a:gridCol w="1673074"/>
                <a:gridCol w="244381"/>
                <a:gridCol w="614087"/>
                <a:gridCol w="37894"/>
                <a:gridCol w="614087"/>
                <a:gridCol w="37894"/>
                <a:gridCol w="614087"/>
                <a:gridCol w="37894"/>
                <a:gridCol w="620353"/>
                <a:gridCol w="37894"/>
                <a:gridCol w="745677"/>
                <a:gridCol w="37894"/>
                <a:gridCol w="664216"/>
              </a:tblGrid>
              <a:tr h="199909">
                <a:tc gridSpan="16">
                  <a:txBody>
                    <a:bodyPr/>
                    <a:lstStyle/>
                    <a:p>
                      <a:pPr algn="ctr" fontAlgn="ctr"/>
                      <a:r>
                        <a:rPr lang="en-US" sz="1000" b="1" i="0" u="none" strike="noStrike">
                          <a:effectLst/>
                          <a:latin typeface="Angsana New"/>
                        </a:rPr>
                        <a:t>KRUNGTHAI CAR RENT AND LEASE PUBLIC COMPANY LIMITED AND ITS SUBSIDIARY</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99909">
                <a:tc gridSpan="16">
                  <a:txBody>
                    <a:bodyPr/>
                    <a:lstStyle/>
                    <a:p>
                      <a:pPr algn="ctr" fontAlgn="ctr"/>
                      <a:r>
                        <a:rPr lang="en-US" sz="1000" b="1" i="0" u="none" strike="noStrike">
                          <a:effectLst/>
                          <a:latin typeface="Angsana New"/>
                        </a:rPr>
                        <a:t>STATEMENT OF CHANGES IN SHAREHOLDERS' EQUITY</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99909">
                <a:tc gridSpan="16">
                  <a:txBody>
                    <a:bodyPr/>
                    <a:lstStyle/>
                    <a:p>
                      <a:pPr algn="ctr" fontAlgn="ctr"/>
                      <a:r>
                        <a:rPr lang="en-US" sz="1000" b="1" i="0" u="none" strike="noStrike">
                          <a:effectLst/>
                          <a:latin typeface="Angsana New"/>
                        </a:rPr>
                        <a:t>FOR THE YEAR ENDED DECEMBER 31, 2017</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99909">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47" marR="6247" marT="6247" marB="0" anchor="ctr">
                    <a:lnL>
                      <a:noFill/>
                    </a:lnL>
                    <a:lnR>
                      <a:noFill/>
                    </a:lnR>
                    <a:lnT>
                      <a:noFill/>
                    </a:lnT>
                    <a:lnB>
                      <a:noFill/>
                    </a:lnB>
                  </a:tcPr>
                </a:tc>
              </a:tr>
              <a:tr h="162426">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gridSpan="11">
                  <a:txBody>
                    <a:bodyPr/>
                    <a:lstStyle/>
                    <a:p>
                      <a:pPr algn="ctr" fontAlgn="ctr"/>
                      <a:r>
                        <a:rPr lang="en-US" sz="900" b="0" i="0" u="none" strike="noStrike">
                          <a:effectLst/>
                          <a:latin typeface="Angsana New"/>
                        </a:rPr>
                        <a:t>Baht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62426">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gridSpan="11">
                  <a:txBody>
                    <a:bodyPr/>
                    <a:lstStyle/>
                    <a:p>
                      <a:pPr algn="ctr" fontAlgn="ctr"/>
                      <a:r>
                        <a:rPr lang="en-US" sz="900" b="0" i="0" u="none" strike="noStrike">
                          <a:effectLst/>
                          <a:latin typeface="Angsana New"/>
                        </a:rPr>
                        <a:t>Consolidated financial statements </a:t>
                      </a:r>
                    </a:p>
                  </a:txBody>
                  <a:tcPr marL="6247" marR="6247" marT="624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62426">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Share capital</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effectLst/>
                          <a:latin typeface="Angsana New"/>
                        </a:rPr>
                        <a:t>Premium on</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900" b="0" i="0" u="none" strike="noStrike">
                          <a:effectLst/>
                          <a:latin typeface="Angsana New"/>
                        </a:rPr>
                        <a:t>Retained earnings</a:t>
                      </a:r>
                    </a:p>
                  </a:txBody>
                  <a:tcPr marL="6247" marR="6247" marT="624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a:txBody>
                    <a:bodyPr/>
                    <a:lstStyle/>
                    <a:p>
                      <a:pPr algn="l" fontAlgn="ctr"/>
                      <a:endParaRPr lang="th-TH" sz="900" b="0" i="0" u="none" strike="noStrike">
                        <a:effectLst/>
                        <a:latin typeface="Angsana New"/>
                      </a:endParaRP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effectLst/>
                          <a:latin typeface="Angsana New"/>
                        </a:rPr>
                        <a:t>Gain (loss) from</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effectLst/>
                          <a:latin typeface="Angsana New"/>
                        </a:rPr>
                        <a:t>Total</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r>
              <a:tr h="162426">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gridSpan="2">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hMerge="1">
                  <a:txBody>
                    <a:bodyPr/>
                    <a:lstStyle/>
                    <a:p>
                      <a:endParaRPr lang="th-TH"/>
                    </a:p>
                  </a:txBody>
                  <a:tcPr/>
                </a:tc>
                <a:tc>
                  <a:txBody>
                    <a:bodyPr/>
                    <a:lstStyle/>
                    <a:p>
                      <a:pPr algn="ctr" fontAlgn="ctr"/>
                      <a:r>
                        <a:rPr lang="en-US" sz="900" b="0" i="0" u="none" strike="noStrike">
                          <a:effectLst/>
                          <a:latin typeface="Angsana New"/>
                        </a:rPr>
                        <a:t>issued and </a:t>
                      </a: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share capital</a:t>
                      </a: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Appropriated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effectLst/>
                          <a:latin typeface="Angsana New"/>
                        </a:rPr>
                        <a:t>Unappropriated</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investment in</a:t>
                      </a: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shareholder's</a:t>
                      </a:r>
                    </a:p>
                  </a:txBody>
                  <a:tcPr marL="6247" marR="6247" marT="6247" marB="0" anchor="ctr">
                    <a:lnL>
                      <a:noFill/>
                    </a:lnL>
                    <a:lnR>
                      <a:noFill/>
                    </a:lnR>
                    <a:lnT>
                      <a:noFill/>
                    </a:lnT>
                    <a:lnB>
                      <a:noFill/>
                    </a:lnB>
                  </a:tcPr>
                </a:tc>
              </a:tr>
              <a:tr h="162426">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paid-up</a:t>
                      </a: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legal reserve</a:t>
                      </a: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available-for-sale</a:t>
                      </a: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equity </a:t>
                      </a:r>
                    </a:p>
                  </a:txBody>
                  <a:tcPr marL="6247" marR="6247" marT="6247" marB="0" anchor="ctr">
                    <a:lnL>
                      <a:noFill/>
                    </a:lnL>
                    <a:lnR>
                      <a:noFill/>
                    </a:lnR>
                    <a:lnT>
                      <a:noFill/>
                    </a:lnT>
                    <a:lnB>
                      <a:noFill/>
                    </a:lnB>
                  </a:tcPr>
                </a:tc>
              </a:tr>
              <a:tr h="162426">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Note</a:t>
                      </a:r>
                    </a:p>
                  </a:txBody>
                  <a:tcPr marL="6247" marR="6247" marT="6247" marB="0" anchor="ctr">
                    <a:lnL>
                      <a:noFill/>
                    </a:lnL>
                    <a:lnR>
                      <a:noFill/>
                    </a:lnR>
                    <a:lnT>
                      <a:noFill/>
                    </a:lnT>
                    <a:lnB>
                      <a:noFill/>
                    </a:lnB>
                  </a:tcPr>
                </a:tc>
                <a:tc>
                  <a:txBody>
                    <a:bodyPr/>
                    <a:lstStyle/>
                    <a:p>
                      <a:pPr algn="ctr" fontAlgn="ctr"/>
                      <a:r>
                        <a:rPr lang="th-TH" sz="900" b="0" i="0" u="none" strike="noStrike">
                          <a:effectLst/>
                          <a:latin typeface="Angsana New"/>
                        </a:rPr>
                        <a:t>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th-TH" sz="900" b="0" i="0" u="none" strike="noStrike">
                          <a:effectLst/>
                          <a:latin typeface="Angsana New"/>
                        </a:rPr>
                        <a:t>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th-TH" sz="900" b="0" i="0" u="none" strike="noStrike">
                          <a:effectLst/>
                          <a:latin typeface="Angsana New"/>
                        </a:rPr>
                        <a:t>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th-TH" sz="900" b="0" i="0" u="none" strike="noStrike">
                          <a:effectLst/>
                          <a:latin typeface="Angsana New"/>
                        </a:rPr>
                        <a:t>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ctr" fontAlgn="ctr"/>
                      <a:r>
                        <a:rPr lang="en-US" sz="900" b="0" i="0" u="none" strike="noStrike">
                          <a:effectLst/>
                          <a:latin typeface="Angsana New"/>
                        </a:rPr>
                        <a:t>securities measurement</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l" fontAlgn="ctr"/>
                      <a:r>
                        <a:rPr lang="th-TH" sz="900" b="0" i="0" u="none" strike="noStrike">
                          <a:effectLst/>
                          <a:latin typeface="Angsana New"/>
                        </a:rPr>
                        <a:t>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r>
              <a:tr h="276125">
                <a:tc gridSpan="4">
                  <a:txBody>
                    <a:bodyPr/>
                    <a:lstStyle/>
                    <a:p>
                      <a:pPr algn="l" fontAlgn="ctr"/>
                      <a:r>
                        <a:rPr lang="en-US" sz="900" b="0" i="0" u="none" strike="noStrike" dirty="0">
                          <a:effectLst/>
                          <a:latin typeface="Angsana New"/>
                        </a:rPr>
                        <a:t>Beginning balance, as at January 1, 2016</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250,000,000.00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dirty="0">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162,450,370.20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30,000,000.00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1,344,147,009.04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49,498.88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1,786,646,878.12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r>
              <a:tr h="162426">
                <a:tc gridSpan="4">
                  <a:txBody>
                    <a:bodyPr/>
                    <a:lstStyle/>
                    <a:p>
                      <a:pPr algn="l" fontAlgn="ctr"/>
                      <a:r>
                        <a:rPr lang="en-US" sz="900" b="0" i="0" u="none" strike="noStrike" dirty="0">
                          <a:effectLst/>
                          <a:latin typeface="Angsana New"/>
                        </a:rPr>
                        <a:t>Dividend paid</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ctr" fontAlgn="ctr"/>
                      <a:r>
                        <a:rPr lang="th-TH" sz="900" b="0" i="0" u="none" strike="noStrike">
                          <a:effectLst/>
                          <a:latin typeface="Angsana New"/>
                        </a:rPr>
                        <a:t>28</a:t>
                      </a: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      </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(135,000,000.00)</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(135,000,000.00)</a:t>
                      </a:r>
                    </a:p>
                  </a:txBody>
                  <a:tcPr marL="6247" marR="6247" marT="6247" marB="0" anchor="ctr">
                    <a:lnL>
                      <a:noFill/>
                    </a:lnL>
                    <a:lnR>
                      <a:noFill/>
                    </a:lnR>
                    <a:lnT>
                      <a:noFill/>
                    </a:lnT>
                    <a:lnB>
                      <a:noFill/>
                    </a:lnB>
                  </a:tcPr>
                </a:tc>
              </a:tr>
              <a:tr h="276125">
                <a:tc gridSpan="4">
                  <a:txBody>
                    <a:bodyPr/>
                    <a:lstStyle/>
                    <a:p>
                      <a:pPr algn="l" fontAlgn="ctr"/>
                      <a:r>
                        <a:rPr lang="en-US" sz="900" b="0" i="0" u="none" strike="noStrike" dirty="0">
                          <a:effectLst/>
                          <a:latin typeface="Angsana New"/>
                        </a:rPr>
                        <a:t>Total comprehensive income for the year</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330,602,899.94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(33,139.53)</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330,569,760.41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r>
              <a:tr h="276125">
                <a:tc gridSpan="4">
                  <a:txBody>
                    <a:bodyPr/>
                    <a:lstStyle/>
                    <a:p>
                      <a:pPr algn="l" fontAlgn="ctr"/>
                      <a:r>
                        <a:rPr lang="en-US" sz="900" b="0" i="0" u="none" strike="noStrike" dirty="0">
                          <a:effectLst/>
                          <a:latin typeface="Angsana New"/>
                        </a:rPr>
                        <a:t>Ending balance, as at  December 31, 2016</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250,000,000.00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162,450,370.20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30,000,000.00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1,539,749,908.98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16,359.35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1,982,216,638.53 </a:t>
                      </a:r>
                    </a:p>
                  </a:txBody>
                  <a:tcPr marL="6247" marR="6247" marT="6247" marB="0" anchor="ctr">
                    <a:lnL>
                      <a:noFill/>
                    </a:lnL>
                    <a:lnR>
                      <a:noFill/>
                    </a:lnR>
                    <a:lnT w="6350" cap="flat" cmpd="sng" algn="ctr">
                      <a:solidFill>
                        <a:srgbClr val="000000"/>
                      </a:solidFill>
                      <a:prstDash val="solid"/>
                      <a:round/>
                      <a:headEnd type="none" w="med" len="med"/>
                      <a:tailEnd type="none" w="med" len="med"/>
                    </a:lnT>
                    <a:lnB>
                      <a:noFill/>
                    </a:lnB>
                  </a:tcPr>
                </a:tc>
              </a:tr>
              <a:tr h="162426">
                <a:tc gridSpan="4">
                  <a:txBody>
                    <a:bodyPr/>
                    <a:lstStyle/>
                    <a:p>
                      <a:pPr algn="l" fontAlgn="ctr"/>
                      <a:r>
                        <a:rPr lang="en-US" sz="900" b="0" i="0" u="none" strike="noStrike" dirty="0">
                          <a:effectLst/>
                          <a:latin typeface="Angsana New"/>
                        </a:rPr>
                        <a:t>Dividend paid</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ctr" fontAlgn="ctr"/>
                      <a:r>
                        <a:rPr lang="th-TH" sz="900" b="0" i="0" u="none" strike="noStrike">
                          <a:effectLst/>
                          <a:latin typeface="Angsana New"/>
                        </a:rPr>
                        <a:t>28</a:t>
                      </a: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(307,500,000.00)</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      </a:t>
                      </a:r>
                    </a:p>
                  </a:txBody>
                  <a:tcPr marL="6247" marR="6247" marT="6247"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(307,500,000.00)</a:t>
                      </a:r>
                    </a:p>
                  </a:txBody>
                  <a:tcPr marL="6247" marR="6247" marT="6247" marB="0" anchor="ctr">
                    <a:lnL>
                      <a:noFill/>
                    </a:lnL>
                    <a:lnR>
                      <a:noFill/>
                    </a:lnR>
                    <a:lnT>
                      <a:noFill/>
                    </a:lnT>
                    <a:lnB>
                      <a:noFill/>
                    </a:lnB>
                  </a:tcPr>
                </a:tc>
              </a:tr>
              <a:tr h="162426">
                <a:tc gridSpan="4">
                  <a:txBody>
                    <a:bodyPr/>
                    <a:lstStyle/>
                    <a:p>
                      <a:pPr algn="l" fontAlgn="ctr"/>
                      <a:r>
                        <a:rPr lang="en-US" sz="900" b="0" i="0" u="none" strike="noStrike" dirty="0">
                          <a:effectLst/>
                          <a:latin typeface="Angsana New"/>
                        </a:rPr>
                        <a:t>Total comprehensive income for the year</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ctr" fontAlgn="ctr"/>
                      <a:endParaRPr lang="th-TH" sz="900" b="0" i="0" u="none" strike="noStrike" dirty="0">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339,211,964.93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(14,421.00)</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a:effectLst/>
                          <a:latin typeface="Angsana New"/>
                        </a:rPr>
                        <a:t>       339,197,543.93 </a:t>
                      </a:r>
                    </a:p>
                  </a:txBody>
                  <a:tcPr marL="6247" marR="6247" marT="6247" marB="0" anchor="ctr">
                    <a:lnL>
                      <a:noFill/>
                    </a:lnL>
                    <a:lnR>
                      <a:noFill/>
                    </a:lnR>
                    <a:lnT>
                      <a:noFill/>
                    </a:lnT>
                    <a:lnB w="6350" cap="flat" cmpd="sng" algn="ctr">
                      <a:solidFill>
                        <a:srgbClr val="000000"/>
                      </a:solidFill>
                      <a:prstDash val="solid"/>
                      <a:round/>
                      <a:headEnd type="none" w="med" len="med"/>
                      <a:tailEnd type="none" w="med" len="med"/>
                    </a:lnB>
                  </a:tcPr>
                </a:tc>
              </a:tr>
              <a:tr h="276125">
                <a:tc gridSpan="4">
                  <a:txBody>
                    <a:bodyPr/>
                    <a:lstStyle/>
                    <a:p>
                      <a:pPr algn="l" fontAlgn="ctr"/>
                      <a:r>
                        <a:rPr lang="en-US" sz="900" b="0" i="0" u="none" strike="noStrike">
                          <a:effectLst/>
                          <a:latin typeface="Angsana New"/>
                        </a:rPr>
                        <a:t>Ending balance, as at  December 31, 2017</a:t>
                      </a:r>
                    </a:p>
                  </a:txBody>
                  <a:tcPr marL="6247" marR="6247" marT="6247"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900" b="0" i="0" u="none" strike="noStrike" dirty="0">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250,000,000.00 </a:t>
                      </a:r>
                    </a:p>
                  </a:txBody>
                  <a:tcPr marL="6247" marR="6247" marT="6247"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162,450,370.20 </a:t>
                      </a:r>
                    </a:p>
                  </a:txBody>
                  <a:tcPr marL="6247" marR="6247" marT="6247"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30,000,000.00 </a:t>
                      </a:r>
                    </a:p>
                  </a:txBody>
                  <a:tcPr marL="6247" marR="6247" marT="6247"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900" b="0" i="0" u="none" strike="noStrike" dirty="0">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1,571,461,873.91 </a:t>
                      </a:r>
                    </a:p>
                  </a:txBody>
                  <a:tcPr marL="6247" marR="6247" marT="6247"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1,938.35 </a:t>
                      </a:r>
                    </a:p>
                  </a:txBody>
                  <a:tcPr marL="6247" marR="6247" marT="6247"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900" b="0" i="0" u="none" strike="noStrike" dirty="0">
                        <a:effectLst/>
                        <a:latin typeface="Angsana New"/>
                      </a:endParaRPr>
                    </a:p>
                  </a:txBody>
                  <a:tcPr marL="6247" marR="6247" marT="6247" marB="0" anchor="ctr">
                    <a:lnL>
                      <a:noFill/>
                    </a:lnL>
                    <a:lnR>
                      <a:noFill/>
                    </a:lnR>
                    <a:lnT>
                      <a:noFill/>
                    </a:lnT>
                    <a:lnB>
                      <a:noFill/>
                    </a:lnB>
                  </a:tcPr>
                </a:tc>
                <a:tc>
                  <a:txBody>
                    <a:bodyPr/>
                    <a:lstStyle/>
                    <a:p>
                      <a:pPr algn="r" fontAlgn="ctr"/>
                      <a:r>
                        <a:rPr lang="th-TH" sz="900" b="0" i="0" u="none" strike="noStrike" dirty="0">
                          <a:effectLst/>
                          <a:latin typeface="Angsana New"/>
                        </a:rPr>
                        <a:t>    2,013,914,182.46 </a:t>
                      </a:r>
                    </a:p>
                  </a:txBody>
                  <a:tcPr marL="6247" marR="6247" marT="6247"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pic>
        <p:nvPicPr>
          <p:cNvPr id="4" name="รูปภาพ 3" descr="buttom.png"/>
          <p:cNvPicPr>
            <a:picLocks noChangeAspect="1"/>
          </p:cNvPicPr>
          <p:nvPr/>
        </p:nvPicPr>
        <p:blipFill>
          <a:blip r:embed="rId2" cstate="print"/>
          <a:stretch>
            <a:fillRect/>
          </a:stretch>
        </p:blipFill>
        <p:spPr>
          <a:xfrm>
            <a:off x="3142800" y="9359502"/>
            <a:ext cx="573976" cy="418034"/>
          </a:xfrm>
          <a:prstGeom prst="rect">
            <a:avLst/>
          </a:prstGeom>
        </p:spPr>
      </p:pic>
      <p:sp>
        <p:nvSpPr>
          <p:cNvPr id="6" name="TextBox 5"/>
          <p:cNvSpPr txBox="1"/>
          <p:nvPr/>
        </p:nvSpPr>
        <p:spPr>
          <a:xfrm>
            <a:off x="3268800" y="9442302"/>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84</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9641487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ตาราง 1"/>
          <p:cNvGraphicFramePr>
            <a:graphicFrameLocks noGrp="1"/>
          </p:cNvGraphicFramePr>
          <p:nvPr>
            <p:extLst>
              <p:ext uri="{D42A27DB-BD31-4B8C-83A1-F6EECF244321}">
                <p14:modId xmlns:p14="http://schemas.microsoft.com/office/powerpoint/2010/main" val="2680606434"/>
              </p:ext>
            </p:extLst>
          </p:nvPr>
        </p:nvGraphicFramePr>
        <p:xfrm>
          <a:off x="299611" y="560512"/>
          <a:ext cx="6216017" cy="3514868"/>
        </p:xfrm>
        <a:graphic>
          <a:graphicData uri="http://schemas.openxmlformats.org/drawingml/2006/table">
            <a:tbl>
              <a:tblPr/>
              <a:tblGrid>
                <a:gridCol w="62387"/>
                <a:gridCol w="62387"/>
                <a:gridCol w="62387"/>
                <a:gridCol w="1815475"/>
                <a:gridCol w="199640"/>
                <a:gridCol w="49910"/>
                <a:gridCol w="611397"/>
                <a:gridCol w="37878"/>
                <a:gridCol w="561487"/>
                <a:gridCol w="37878"/>
                <a:gridCol w="580203"/>
                <a:gridCol w="37878"/>
                <a:gridCol w="630113"/>
                <a:gridCol w="37878"/>
                <a:gridCol w="748650"/>
                <a:gridCol w="37878"/>
                <a:gridCol w="642591"/>
              </a:tblGrid>
              <a:tr h="199640">
                <a:tc gridSpan="17">
                  <a:txBody>
                    <a:bodyPr/>
                    <a:lstStyle/>
                    <a:p>
                      <a:pPr algn="ctr" fontAlgn="ctr"/>
                      <a:r>
                        <a:rPr lang="en-US" sz="1000" b="1" i="0" u="none" strike="noStrike">
                          <a:effectLst/>
                          <a:latin typeface="Angsana New"/>
                        </a:rPr>
                        <a:t>KRUNGTHAI CAR RENT AND LEASE PUBLIC COMPANY LIMITED AND ITS SUBSIDIARY</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99640">
                <a:tc gridSpan="17">
                  <a:txBody>
                    <a:bodyPr/>
                    <a:lstStyle/>
                    <a:p>
                      <a:pPr algn="ctr" fontAlgn="ctr"/>
                      <a:r>
                        <a:rPr lang="en-US" sz="1000" b="1" i="0" u="none" strike="noStrike">
                          <a:effectLst/>
                          <a:latin typeface="Angsana New"/>
                        </a:rPr>
                        <a:t>STATEMENT OF CHANGES IN SHAREHOLDERS' EQUITY (CONT.)</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99640">
                <a:tc gridSpan="17">
                  <a:txBody>
                    <a:bodyPr/>
                    <a:lstStyle/>
                    <a:p>
                      <a:pPr algn="ctr" fontAlgn="ctr"/>
                      <a:r>
                        <a:rPr lang="en-US" sz="1000" b="1" i="0" u="none" strike="noStrike">
                          <a:effectLst/>
                          <a:latin typeface="Angsana New"/>
                        </a:rPr>
                        <a:t>FOR THE YEAR ENDED DECEMBER 31, 2017</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92153">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1000" b="1" i="0" u="none" strike="noStrike">
                        <a:effectLst/>
                        <a:latin typeface="Angsana New"/>
                      </a:endParaRPr>
                    </a:p>
                  </a:txBody>
                  <a:tcPr marL="6239" marR="6239" marT="6239" marB="0" anchor="ctr">
                    <a:lnL>
                      <a:noFill/>
                    </a:lnL>
                    <a:lnR>
                      <a:noFill/>
                    </a:lnR>
                    <a:lnT>
                      <a:noFill/>
                    </a:lnT>
                    <a:lnB>
                      <a:noFill/>
                    </a:lnB>
                  </a:tcPr>
                </a:tc>
              </a:tr>
              <a:tr h="162207">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gridSpan="11">
                  <a:txBody>
                    <a:bodyPr/>
                    <a:lstStyle/>
                    <a:p>
                      <a:pPr algn="ctr" fontAlgn="ctr"/>
                      <a:r>
                        <a:rPr lang="en-US" sz="900" b="0" i="0" u="none" strike="noStrike">
                          <a:effectLst/>
                          <a:latin typeface="Angsana New"/>
                        </a:rPr>
                        <a:t>Baht</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62207">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gridSpan="11">
                  <a:txBody>
                    <a:bodyPr/>
                    <a:lstStyle/>
                    <a:p>
                      <a:pPr algn="ctr" fontAlgn="ctr"/>
                      <a:r>
                        <a:rPr lang="en-US" sz="900" b="0" i="0" u="none" strike="noStrike">
                          <a:effectLst/>
                          <a:latin typeface="Angsana New"/>
                        </a:rPr>
                        <a:t>Separate financial statements </a:t>
                      </a:r>
                    </a:p>
                  </a:txBody>
                  <a:tcPr marL="6239" marR="6239" marT="623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62207">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Share capital</a:t>
                      </a: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effectLst/>
                          <a:latin typeface="Angsana New"/>
                        </a:rPr>
                        <a:t>Premium on</a:t>
                      </a: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900" b="0" i="0" u="none" strike="noStrike">
                          <a:effectLst/>
                          <a:latin typeface="Angsana New"/>
                        </a:rPr>
                        <a:t>Retained earnings</a:t>
                      </a:r>
                    </a:p>
                  </a:txBody>
                  <a:tcPr marL="6239" marR="6239" marT="623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a:txBody>
                    <a:bodyPr/>
                    <a:lstStyle/>
                    <a:p>
                      <a:pPr algn="l" fontAlgn="ctr"/>
                      <a:endParaRPr lang="th-TH" sz="900" b="0" i="0" u="none" strike="noStrike">
                        <a:effectLst/>
                        <a:latin typeface="Angsana New"/>
                      </a:endParaRP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effectLst/>
                          <a:latin typeface="Angsana New"/>
                        </a:rPr>
                        <a:t>Gain (loss) from</a:t>
                      </a: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effectLst/>
                          <a:latin typeface="Angsana New"/>
                        </a:rPr>
                        <a:t>Total</a:t>
                      </a: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r>
              <a:tr h="162207">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issued and </a:t>
                      </a:r>
                    </a:p>
                  </a:txBody>
                  <a:tcPr marL="6239" marR="6239" marT="6239"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share capital</a:t>
                      </a: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Appropriated -</a:t>
                      </a: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effectLst/>
                          <a:latin typeface="Angsana New"/>
                        </a:rPr>
                        <a:t>Unappropriated</a:t>
                      </a:r>
                    </a:p>
                  </a:txBody>
                  <a:tcPr marL="6239" marR="6239" marT="623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investment in</a:t>
                      </a: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shareholder's</a:t>
                      </a:r>
                    </a:p>
                  </a:txBody>
                  <a:tcPr marL="6239" marR="6239" marT="6239" marB="0" anchor="ctr">
                    <a:lnL>
                      <a:noFill/>
                    </a:lnL>
                    <a:lnR>
                      <a:noFill/>
                    </a:lnR>
                    <a:lnT>
                      <a:noFill/>
                    </a:lnT>
                    <a:lnB>
                      <a:noFill/>
                    </a:lnB>
                  </a:tcPr>
                </a:tc>
              </a:tr>
              <a:tr h="162207">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paid-up</a:t>
                      </a:r>
                    </a:p>
                  </a:txBody>
                  <a:tcPr marL="6239" marR="6239" marT="6239"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legal reserve</a:t>
                      </a:r>
                    </a:p>
                  </a:txBody>
                  <a:tcPr marL="6239" marR="6239" marT="6239"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available-for-sale</a:t>
                      </a: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equity </a:t>
                      </a:r>
                    </a:p>
                  </a:txBody>
                  <a:tcPr marL="6239" marR="6239" marT="6239" marB="0" anchor="ctr">
                    <a:lnL>
                      <a:noFill/>
                    </a:lnL>
                    <a:lnR>
                      <a:noFill/>
                    </a:lnR>
                    <a:lnT>
                      <a:noFill/>
                    </a:lnT>
                    <a:lnB>
                      <a:noFill/>
                    </a:lnB>
                  </a:tcPr>
                </a:tc>
              </a:tr>
              <a:tr h="162207">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Note</a:t>
                      </a: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th-TH" sz="900" b="0" i="0" u="none" strike="noStrike">
                          <a:effectLst/>
                          <a:latin typeface="Angsana New"/>
                        </a:rPr>
                        <a:t> </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th-TH" sz="900" b="0" i="0" u="none" strike="noStrike">
                          <a:effectLst/>
                          <a:latin typeface="Angsana New"/>
                        </a:rPr>
                        <a:t> </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th-TH" sz="900" b="0" i="0" u="none" strike="noStrike">
                          <a:effectLst/>
                          <a:latin typeface="Angsana New"/>
                        </a:rPr>
                        <a:t> </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th-TH" sz="900" b="0" i="0" u="none" strike="noStrike">
                          <a:effectLst/>
                          <a:latin typeface="Angsana New"/>
                        </a:rPr>
                        <a:t> </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en-US" sz="900" b="0" i="0" u="none" strike="noStrike">
                          <a:effectLst/>
                          <a:latin typeface="Angsana New"/>
                        </a:rPr>
                        <a:t>securities measurement</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ctr" fontAlgn="ctr"/>
                      <a:r>
                        <a:rPr lang="th-TH" sz="900" b="0" i="0" u="none" strike="noStrike">
                          <a:effectLst/>
                          <a:latin typeface="Angsana New"/>
                        </a:rPr>
                        <a:t> </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r>
              <a:tr h="273756">
                <a:tc gridSpan="4">
                  <a:txBody>
                    <a:bodyPr/>
                    <a:lstStyle/>
                    <a:p>
                      <a:pPr algn="l" fontAlgn="ctr"/>
                      <a:r>
                        <a:rPr lang="en-US" sz="1100" b="0" i="0" u="none" strike="noStrike" dirty="0">
                          <a:effectLst/>
                          <a:latin typeface="Angsana New"/>
                        </a:rPr>
                        <a:t>Beginning balance, as at January 1, 2016</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b"/>
                      <a:r>
                        <a:rPr lang="th-TH" sz="900" b="0" i="0" u="none" strike="noStrike" dirty="0">
                          <a:effectLst/>
                          <a:latin typeface="Angsana New"/>
                        </a:rPr>
                        <a:t>     250,000,000.00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162,450,370.20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dirty="0">
                          <a:effectLst/>
                          <a:latin typeface="Angsana New"/>
                        </a:rPr>
                        <a:t>     30,000,000.00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dirty="0">
                          <a:effectLst/>
                          <a:latin typeface="Angsana New"/>
                        </a:rPr>
                        <a:t>   1,131,950,602.79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22,972.12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1,574,423,945.11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r>
              <a:tr h="162207">
                <a:tc gridSpan="4">
                  <a:txBody>
                    <a:bodyPr/>
                    <a:lstStyle/>
                    <a:p>
                      <a:pPr algn="l" fontAlgn="ctr"/>
                      <a:r>
                        <a:rPr lang="en-US" sz="1100" b="0" i="0" u="none" strike="noStrike" dirty="0">
                          <a:effectLst/>
                          <a:latin typeface="Angsana New"/>
                        </a:rPr>
                        <a:t>Dividend paid</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ctr" fontAlgn="ctr"/>
                      <a:r>
                        <a:rPr lang="th-TH" sz="1100" b="0" i="0" u="none" strike="noStrike">
                          <a:effectLst/>
                          <a:latin typeface="Angsana New"/>
                        </a:rPr>
                        <a:t>28</a:t>
                      </a: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a:noFill/>
                    </a:lnB>
                  </a:tcPr>
                </a:tc>
                <a:tc>
                  <a:txBody>
                    <a:bodyPr/>
                    <a:lstStyle/>
                    <a:p>
                      <a:pPr algn="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ctr"/>
                      <a:r>
                        <a:rPr lang="th-TH" sz="900" b="0" i="0" u="none" strike="noStrike" dirty="0">
                          <a:effectLst/>
                          <a:latin typeface="Angsana New"/>
                        </a:rPr>
                        <a:t>(135,000,000.00)</a:t>
                      </a:r>
                    </a:p>
                  </a:txBody>
                  <a:tcPr marL="6239" marR="6239" marT="6239"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a:noFill/>
                    </a:lnB>
                  </a:tcPr>
                </a:tc>
                <a:tc>
                  <a:txBody>
                    <a:bodyPr/>
                    <a:lstStyle/>
                    <a:p>
                      <a:pPr algn="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ctr"/>
                      <a:r>
                        <a:rPr lang="th-TH" sz="900" b="0" i="0" u="none" strike="noStrike">
                          <a:effectLst/>
                          <a:latin typeface="Angsana New"/>
                        </a:rPr>
                        <a:t>(135,000,000.00)</a:t>
                      </a:r>
                    </a:p>
                  </a:txBody>
                  <a:tcPr marL="6239" marR="6239" marT="6239" marB="0" anchor="ctr">
                    <a:lnL>
                      <a:noFill/>
                    </a:lnL>
                    <a:lnR>
                      <a:noFill/>
                    </a:lnR>
                    <a:lnT>
                      <a:noFill/>
                    </a:lnT>
                    <a:lnB>
                      <a:noFill/>
                    </a:lnB>
                  </a:tcPr>
                </a:tc>
              </a:tr>
              <a:tr h="273756">
                <a:tc gridSpan="4">
                  <a:txBody>
                    <a:bodyPr/>
                    <a:lstStyle/>
                    <a:p>
                      <a:pPr algn="l" fontAlgn="ctr"/>
                      <a:r>
                        <a:rPr lang="en-US" sz="1100" b="0" i="0" u="none" strike="noStrike" dirty="0">
                          <a:effectLst/>
                          <a:latin typeface="Angsana New"/>
                        </a:rPr>
                        <a:t>Total comprehensive income for the year </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320,663,309.40 </a:t>
                      </a:r>
                    </a:p>
                  </a:txBody>
                  <a:tcPr marL="6239" marR="6239" marT="62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900" b="0" i="0" u="none" strike="noStrike" dirty="0">
                        <a:effectLst/>
                        <a:latin typeface="Angsana New"/>
                      </a:endParaRPr>
                    </a:p>
                  </a:txBody>
                  <a:tcPr marL="6239" marR="6239" marT="6239" marB="0" anchor="b">
                    <a:lnL>
                      <a:noFill/>
                    </a:lnL>
                    <a:lnR>
                      <a:noFill/>
                    </a:lnR>
                    <a:lnT>
                      <a:noFill/>
                    </a:lnT>
                    <a:lnB>
                      <a:noFill/>
                    </a:lnB>
                  </a:tcPr>
                </a:tc>
                <a:tc>
                  <a:txBody>
                    <a:bodyPr/>
                    <a:lstStyle/>
                    <a:p>
                      <a:pPr algn="r" fontAlgn="ctr"/>
                      <a:r>
                        <a:rPr lang="th-TH" sz="900" b="0" i="0" u="none" strike="noStrike" dirty="0">
                          <a:effectLst/>
                          <a:latin typeface="Angsana New"/>
                        </a:rPr>
                        <a:t>(17,983.32)</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320,645,326.08 </a:t>
                      </a:r>
                    </a:p>
                  </a:txBody>
                  <a:tcPr marL="6239" marR="6239" marT="6239" marB="0" anchor="b">
                    <a:lnL>
                      <a:noFill/>
                    </a:lnL>
                    <a:lnR>
                      <a:noFill/>
                    </a:lnR>
                    <a:lnT>
                      <a:noFill/>
                    </a:lnT>
                    <a:lnB w="6350" cap="flat" cmpd="sng" algn="ctr">
                      <a:solidFill>
                        <a:srgbClr val="000000"/>
                      </a:solidFill>
                      <a:prstDash val="solid"/>
                      <a:round/>
                      <a:headEnd type="none" w="med" len="med"/>
                      <a:tailEnd type="none" w="med" len="med"/>
                    </a:lnB>
                  </a:tcPr>
                </a:tc>
              </a:tr>
              <a:tr h="273756">
                <a:tc gridSpan="4">
                  <a:txBody>
                    <a:bodyPr/>
                    <a:lstStyle/>
                    <a:p>
                      <a:pPr algn="l" fontAlgn="ctr"/>
                      <a:r>
                        <a:rPr lang="en-US" sz="1100" b="0" i="0" u="none" strike="noStrike" dirty="0">
                          <a:effectLst/>
                          <a:latin typeface="Angsana New"/>
                        </a:rPr>
                        <a:t>Ending balance, as at  December 31, 2016</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b"/>
                      <a:r>
                        <a:rPr lang="th-TH" sz="900" b="0" i="0" u="none" strike="noStrike">
                          <a:effectLst/>
                          <a:latin typeface="Angsana New"/>
                        </a:rPr>
                        <a:t>     250,000,000.00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162,450,370.20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30,000,000.00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1,317,613,912.19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dirty="0">
                          <a:effectLst/>
                          <a:latin typeface="Angsana New"/>
                        </a:rPr>
                        <a:t>                       4,988.80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1,760,069,271.19 </a:t>
                      </a:r>
                    </a:p>
                  </a:txBody>
                  <a:tcPr marL="6239" marR="6239" marT="6239" marB="0" anchor="b">
                    <a:lnL>
                      <a:noFill/>
                    </a:lnL>
                    <a:lnR>
                      <a:noFill/>
                    </a:lnR>
                    <a:lnT w="6350" cap="flat" cmpd="sng" algn="ctr">
                      <a:solidFill>
                        <a:srgbClr val="000000"/>
                      </a:solidFill>
                      <a:prstDash val="solid"/>
                      <a:round/>
                      <a:headEnd type="none" w="med" len="med"/>
                      <a:tailEnd type="none" w="med" len="med"/>
                    </a:lnT>
                    <a:lnB>
                      <a:noFill/>
                    </a:lnB>
                  </a:tcPr>
                </a:tc>
              </a:tr>
              <a:tr h="162207">
                <a:tc gridSpan="4">
                  <a:txBody>
                    <a:bodyPr/>
                    <a:lstStyle/>
                    <a:p>
                      <a:pPr algn="l" fontAlgn="ctr"/>
                      <a:r>
                        <a:rPr lang="en-US" sz="1100" b="0" i="0" u="none" strike="noStrike" dirty="0">
                          <a:effectLst/>
                          <a:latin typeface="Angsana New"/>
                        </a:rPr>
                        <a:t>Dividend paid</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ctr" fontAlgn="ctr"/>
                      <a:r>
                        <a:rPr lang="th-TH" sz="1100" b="0" i="0" u="none" strike="noStrike">
                          <a:effectLst/>
                          <a:latin typeface="Angsana New"/>
                        </a:rPr>
                        <a:t>28</a:t>
                      </a:r>
                    </a:p>
                  </a:txBody>
                  <a:tcPr marL="6239" marR="6239" marT="6239" marB="0" anchor="ctr">
                    <a:lnL>
                      <a:noFill/>
                    </a:lnL>
                    <a:lnR>
                      <a:noFill/>
                    </a:lnR>
                    <a:lnT>
                      <a:noFill/>
                    </a:lnT>
                    <a:lnB>
                      <a:noFill/>
                    </a:lnB>
                  </a:tcPr>
                </a:tc>
                <a:tc>
                  <a:txBody>
                    <a:bodyPr/>
                    <a:lstStyle/>
                    <a:p>
                      <a:pPr algn="l"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a:noFill/>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a:noFill/>
                    </a:lnB>
                  </a:tcPr>
                </a:tc>
                <a:tc>
                  <a:txBody>
                    <a:bodyPr/>
                    <a:lstStyle/>
                    <a:p>
                      <a:pPr algn="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ctr"/>
                      <a:r>
                        <a:rPr lang="th-TH" sz="900" b="0" i="0" u="none" strike="noStrike">
                          <a:effectLst/>
                          <a:latin typeface="Angsana New"/>
                        </a:rPr>
                        <a:t>(307,500,000.00)</a:t>
                      </a:r>
                    </a:p>
                  </a:txBody>
                  <a:tcPr marL="6239" marR="6239" marT="6239"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ctr"/>
                      <a:r>
                        <a:rPr lang="th-TH" sz="900" b="0" i="0" u="none" strike="noStrike" dirty="0">
                          <a:effectLst/>
                          <a:latin typeface="Angsana New"/>
                        </a:rPr>
                        <a:t>                               -      </a:t>
                      </a:r>
                    </a:p>
                  </a:txBody>
                  <a:tcPr marL="6239" marR="6239" marT="6239"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ctr"/>
                      <a:r>
                        <a:rPr lang="th-TH" sz="900" b="0" i="0" u="none" strike="noStrike">
                          <a:effectLst/>
                          <a:latin typeface="Angsana New"/>
                        </a:rPr>
                        <a:t>(307,500,000.00)</a:t>
                      </a:r>
                    </a:p>
                  </a:txBody>
                  <a:tcPr marL="6239" marR="6239" marT="6239" marB="0" anchor="ctr">
                    <a:lnL>
                      <a:noFill/>
                    </a:lnL>
                    <a:lnR>
                      <a:noFill/>
                    </a:lnR>
                    <a:lnT>
                      <a:noFill/>
                    </a:lnT>
                    <a:lnB>
                      <a:noFill/>
                    </a:lnB>
                  </a:tcPr>
                </a:tc>
              </a:tr>
              <a:tr h="214602">
                <a:tc gridSpan="4">
                  <a:txBody>
                    <a:bodyPr/>
                    <a:lstStyle/>
                    <a:p>
                      <a:pPr algn="l" fontAlgn="ctr"/>
                      <a:r>
                        <a:rPr lang="en-US" sz="1100" b="0" i="0" u="none" strike="noStrike" dirty="0">
                          <a:effectLst/>
                          <a:latin typeface="Angsana New"/>
                        </a:rPr>
                        <a:t>Total comprehensive income for the year</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dirty="0">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dirty="0">
                        <a:effectLst/>
                        <a:latin typeface="Angsana New"/>
                      </a:endParaRPr>
                    </a:p>
                  </a:txBody>
                  <a:tcPr marL="6239" marR="6239" marT="6239" marB="0" anchor="ctr">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      </a:t>
                      </a:r>
                    </a:p>
                  </a:txBody>
                  <a:tcPr marL="6239" marR="6239" marT="62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ctr"/>
                      <a:r>
                        <a:rPr lang="th-TH" sz="900" b="0" i="0" u="none" strike="noStrike">
                          <a:effectLst/>
                          <a:latin typeface="Angsana New"/>
                        </a:rPr>
                        <a:t>      332,407,651.31 </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ctr"/>
                      <a:r>
                        <a:rPr lang="th-TH" sz="900" b="0" i="0" u="none" strike="noStrike">
                          <a:effectLst/>
                          <a:latin typeface="Angsana New"/>
                        </a:rPr>
                        <a:t>(3,060.19)</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dirty="0">
                        <a:effectLst/>
                        <a:latin typeface="Angsana New"/>
                      </a:endParaRPr>
                    </a:p>
                  </a:txBody>
                  <a:tcPr marL="6239" marR="6239" marT="6239" marB="0" anchor="ctr">
                    <a:lnL>
                      <a:noFill/>
                    </a:lnL>
                    <a:lnR>
                      <a:noFill/>
                    </a:lnR>
                    <a:lnT>
                      <a:noFill/>
                    </a:lnT>
                    <a:lnB>
                      <a:noFill/>
                    </a:lnB>
                  </a:tcPr>
                </a:tc>
                <a:tc>
                  <a:txBody>
                    <a:bodyPr/>
                    <a:lstStyle/>
                    <a:p>
                      <a:pPr algn="r" fontAlgn="ctr"/>
                      <a:r>
                        <a:rPr lang="th-TH" sz="900" b="0" i="0" u="none" strike="noStrike" dirty="0">
                          <a:effectLst/>
                          <a:latin typeface="Angsana New"/>
                        </a:rPr>
                        <a:t>      332,404,591.12 </a:t>
                      </a:r>
                    </a:p>
                  </a:txBody>
                  <a:tcPr marL="6239" marR="6239" marT="6239" marB="0" anchor="ctr">
                    <a:lnL>
                      <a:noFill/>
                    </a:lnL>
                    <a:lnR>
                      <a:noFill/>
                    </a:lnR>
                    <a:lnT>
                      <a:noFill/>
                    </a:lnT>
                    <a:lnB w="6350" cap="flat" cmpd="sng" algn="ctr">
                      <a:solidFill>
                        <a:srgbClr val="000000"/>
                      </a:solidFill>
                      <a:prstDash val="solid"/>
                      <a:round/>
                      <a:headEnd type="none" w="med" len="med"/>
                      <a:tailEnd type="none" w="med" len="med"/>
                    </a:lnB>
                  </a:tcPr>
                </a:tc>
              </a:tr>
              <a:tr h="273756">
                <a:tc gridSpan="4">
                  <a:txBody>
                    <a:bodyPr/>
                    <a:lstStyle/>
                    <a:p>
                      <a:pPr algn="l" fontAlgn="ctr"/>
                      <a:r>
                        <a:rPr lang="en-US" sz="1100" b="0" i="0" u="none" strike="noStrike">
                          <a:effectLst/>
                          <a:latin typeface="Angsana New"/>
                        </a:rPr>
                        <a:t>Ending balance, as at  December 31, 2017</a:t>
                      </a:r>
                    </a:p>
                  </a:txBody>
                  <a:tcPr marL="6239" marR="6239" marT="6239"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1100" b="0" i="0" u="none" strike="noStrike" dirty="0">
                        <a:effectLst/>
                        <a:latin typeface="Angsana New"/>
                      </a:endParaRPr>
                    </a:p>
                  </a:txBody>
                  <a:tcPr marL="6239" marR="6239" marT="6239" marB="0" anchor="ctr">
                    <a:lnL>
                      <a:noFill/>
                    </a:lnL>
                    <a:lnR>
                      <a:noFill/>
                    </a:lnR>
                    <a:lnT>
                      <a:noFill/>
                    </a:lnT>
                    <a:lnB>
                      <a:noFill/>
                    </a:lnB>
                  </a:tcPr>
                </a:tc>
                <a:tc>
                  <a:txBody>
                    <a:bodyPr/>
                    <a:lstStyle/>
                    <a:p>
                      <a:pPr algn="l" fontAlgn="ctr"/>
                      <a:endParaRPr lang="th-TH" sz="900" b="0" i="0" u="none" strike="noStrike" dirty="0">
                        <a:effectLst/>
                        <a:latin typeface="Angsana New"/>
                      </a:endParaRPr>
                    </a:p>
                  </a:txBody>
                  <a:tcPr marL="6239" marR="6239" marT="6239" marB="0" anchor="ctr">
                    <a:lnL>
                      <a:noFill/>
                    </a:lnL>
                    <a:lnR>
                      <a:noFill/>
                    </a:lnR>
                    <a:lnT>
                      <a:noFill/>
                    </a:lnT>
                    <a:lnB>
                      <a:noFill/>
                    </a:lnB>
                  </a:tcPr>
                </a:tc>
                <a:tc>
                  <a:txBody>
                    <a:bodyPr/>
                    <a:lstStyle/>
                    <a:p>
                      <a:pPr algn="r" fontAlgn="b"/>
                      <a:r>
                        <a:rPr lang="th-TH" sz="900" b="0" i="0" u="none" strike="noStrike" dirty="0">
                          <a:effectLst/>
                          <a:latin typeface="Angsana New"/>
                        </a:rPr>
                        <a:t>     250,000,000.00 </a:t>
                      </a:r>
                    </a:p>
                  </a:txBody>
                  <a:tcPr marL="6239" marR="6239" marT="6239"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162,450,370.20 </a:t>
                      </a:r>
                    </a:p>
                  </a:txBody>
                  <a:tcPr marL="6239" marR="6239" marT="6239"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b"/>
                      <a:r>
                        <a:rPr lang="th-TH" sz="900" b="0" i="0" u="none" strike="noStrike">
                          <a:effectLst/>
                          <a:latin typeface="Angsana New"/>
                        </a:rPr>
                        <a:t>     30,000,000.00 </a:t>
                      </a:r>
                    </a:p>
                  </a:txBody>
                  <a:tcPr marL="6239" marR="6239" marT="6239"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endParaRPr lang="th-TH" sz="900" b="0" i="0" u="none" strike="noStrike">
                        <a:effectLst/>
                        <a:latin typeface="Angsana New"/>
                      </a:endParaRPr>
                    </a:p>
                  </a:txBody>
                  <a:tcPr marL="6239" marR="6239" marT="6239" marB="0" anchor="b">
                    <a:lnL>
                      <a:noFill/>
                    </a:lnL>
                    <a:lnR>
                      <a:noFill/>
                    </a:lnR>
                    <a:lnT>
                      <a:noFill/>
                    </a:lnT>
                    <a:lnB>
                      <a:noFill/>
                    </a:lnB>
                  </a:tcPr>
                </a:tc>
                <a:tc>
                  <a:txBody>
                    <a:bodyPr/>
                    <a:lstStyle/>
                    <a:p>
                      <a:pPr algn="r" fontAlgn="ctr"/>
                      <a:r>
                        <a:rPr lang="th-TH" sz="900" b="0" i="0" u="none" strike="noStrike">
                          <a:effectLst/>
                          <a:latin typeface="Angsana New"/>
                        </a:rPr>
                        <a:t>   1,342,521,563.50 </a:t>
                      </a:r>
                    </a:p>
                  </a:txBody>
                  <a:tcPr marL="6239" marR="6239" marT="62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ctr"/>
                      <a:r>
                        <a:rPr lang="th-TH" sz="900" b="0" i="0" u="none" strike="noStrike">
                          <a:effectLst/>
                          <a:latin typeface="Angsana New"/>
                        </a:rPr>
                        <a:t>                       1,928.61 </a:t>
                      </a:r>
                    </a:p>
                  </a:txBody>
                  <a:tcPr marL="6239" marR="6239" marT="62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6239" marR="6239" marT="6239" marB="0" anchor="ctr">
                    <a:lnL>
                      <a:noFill/>
                    </a:lnL>
                    <a:lnR>
                      <a:noFill/>
                    </a:lnR>
                    <a:lnT>
                      <a:noFill/>
                    </a:lnT>
                    <a:lnB>
                      <a:noFill/>
                    </a:lnB>
                  </a:tcPr>
                </a:tc>
                <a:tc>
                  <a:txBody>
                    <a:bodyPr/>
                    <a:lstStyle/>
                    <a:p>
                      <a:pPr algn="r" fontAlgn="ctr"/>
                      <a:r>
                        <a:rPr lang="th-TH" sz="900" b="0" i="0" u="none" strike="noStrike" dirty="0">
                          <a:effectLst/>
                          <a:latin typeface="Angsana New"/>
                        </a:rPr>
                        <a:t>   1,784,973,862.31 </a:t>
                      </a:r>
                    </a:p>
                  </a:txBody>
                  <a:tcPr marL="6239" marR="6239" marT="62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6" name="TextBox 5"/>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85</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9078483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ตัวแทนเนื้อหา 2"/>
          <p:cNvGraphicFramePr>
            <a:graphicFrameLocks noGrp="1"/>
          </p:cNvGraphicFramePr>
          <p:nvPr>
            <p:ph idx="1"/>
            <p:extLst>
              <p:ext uri="{D42A27DB-BD31-4B8C-83A1-F6EECF244321}">
                <p14:modId xmlns:p14="http://schemas.microsoft.com/office/powerpoint/2010/main" val="3176246784"/>
              </p:ext>
            </p:extLst>
          </p:nvPr>
        </p:nvGraphicFramePr>
        <p:xfrm>
          <a:off x="239268" y="560512"/>
          <a:ext cx="6336704" cy="7165338"/>
        </p:xfrm>
        <a:graphic>
          <a:graphicData uri="http://schemas.openxmlformats.org/drawingml/2006/table">
            <a:tbl>
              <a:tblPr/>
              <a:tblGrid>
                <a:gridCol w="76132"/>
                <a:gridCol w="76132"/>
                <a:gridCol w="76132"/>
                <a:gridCol w="76132"/>
                <a:gridCol w="2521867"/>
                <a:gridCol w="837451"/>
                <a:gridCol w="59846"/>
                <a:gridCol w="837451"/>
                <a:gridCol w="59846"/>
                <a:gridCol w="837451"/>
                <a:gridCol w="59846"/>
                <a:gridCol w="818418"/>
              </a:tblGrid>
              <a:tr h="172705">
                <a:tc gridSpan="12">
                  <a:txBody>
                    <a:bodyPr/>
                    <a:lstStyle/>
                    <a:p>
                      <a:pPr algn="ctr" fontAlgn="ctr"/>
                      <a:r>
                        <a:rPr lang="en-US" sz="1000" b="1" i="0" u="none" strike="noStrike">
                          <a:effectLst/>
                          <a:latin typeface="Angsana New"/>
                        </a:rPr>
                        <a:t>KRUNGTHAI CAR RENT AND LEASE PUBLIC COMPANY LIMITED AND ITS SUBSIDIARY</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72705">
                <a:tc gridSpan="12">
                  <a:txBody>
                    <a:bodyPr/>
                    <a:lstStyle/>
                    <a:p>
                      <a:pPr algn="ctr" fontAlgn="ctr"/>
                      <a:r>
                        <a:rPr lang="en-US" sz="1000" b="1" i="0" u="none" strike="noStrike">
                          <a:effectLst/>
                          <a:latin typeface="Angsana New"/>
                        </a:rPr>
                        <a:t>STATEMENT OF CASH FLOWS</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72705">
                <a:tc gridSpan="12">
                  <a:txBody>
                    <a:bodyPr/>
                    <a:lstStyle/>
                    <a:p>
                      <a:pPr algn="ctr" fontAlgn="ctr"/>
                      <a:r>
                        <a:rPr lang="en-US" sz="1000" b="1" i="0" u="none" strike="noStrike">
                          <a:effectLst/>
                          <a:latin typeface="Angsana New"/>
                        </a:rPr>
                        <a:t>FOR THE YEAR ENDED DECEMBER 31, 2017</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63579">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5935" marR="5935" marT="5935" marB="0" anchor="ctr">
                    <a:lnL>
                      <a:noFill/>
                    </a:lnL>
                    <a:lnR>
                      <a:noFill/>
                    </a:lnR>
                    <a:lnT>
                      <a:noFill/>
                    </a:lnT>
                    <a:lnB>
                      <a:noFill/>
                    </a:lnB>
                  </a:tcPr>
                </a:tc>
              </a:tr>
              <a:tr h="163579">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gridSpan="7">
                  <a:txBody>
                    <a:bodyPr/>
                    <a:lstStyle/>
                    <a:p>
                      <a:pPr algn="ctr" fontAlgn="ctr"/>
                      <a:r>
                        <a:rPr lang="en-US" sz="1050" b="0" i="0" u="none" strike="noStrike" dirty="0">
                          <a:effectLst/>
                          <a:latin typeface="Angsana New"/>
                        </a:rPr>
                        <a:t>Baht</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63579">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gridSpan="3">
                  <a:txBody>
                    <a:bodyPr/>
                    <a:lstStyle/>
                    <a:p>
                      <a:pPr algn="ctr" fontAlgn="ctr"/>
                      <a:r>
                        <a:rPr lang="en-US" sz="1050" b="0" i="0" u="none" strike="noStrike">
                          <a:effectLst/>
                          <a:latin typeface="Angsana New"/>
                        </a:rPr>
                        <a:t>Consolidated financial statements</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a:txBody>
                    <a:bodyPr/>
                    <a:lstStyle/>
                    <a:p>
                      <a:pPr algn="ctr" fontAlgn="ctr"/>
                      <a:endParaRPr lang="th-TH" sz="1050" b="0" i="0" u="none" strike="noStrike">
                        <a:effectLst/>
                        <a:latin typeface="Angsana New"/>
                      </a:endParaRP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1050" b="0" i="0" u="none" strike="noStrike" dirty="0">
                          <a:effectLst/>
                          <a:latin typeface="Angsana New"/>
                        </a:rPr>
                        <a:t>Separate financial statements</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r>
              <a:tr h="163579">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r>
                        <a:rPr lang="th-TH" sz="1050" b="0" i="0" u="none" strike="noStrike">
                          <a:effectLst/>
                          <a:latin typeface="Angsana New"/>
                        </a:rPr>
                        <a:t>2017</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50" b="0" i="0" u="none" strike="noStrike">
                        <a:effectLst/>
                        <a:latin typeface="Angsana New"/>
                      </a:endParaRP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050" b="0" i="0" u="none" strike="noStrike">
                          <a:effectLst/>
                          <a:latin typeface="Angsana New"/>
                        </a:rPr>
                        <a:t>2016</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ctr" fontAlgn="ctr"/>
                      <a:r>
                        <a:rPr lang="th-TH" sz="1050" b="0" i="0" u="none" strike="noStrike">
                          <a:effectLst/>
                          <a:latin typeface="Angsana New"/>
                        </a:rPr>
                        <a:t>2017</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50" b="0" i="0" u="none" strike="noStrike">
                        <a:effectLst/>
                        <a:latin typeface="Angsana New"/>
                      </a:endParaRP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050" b="0" i="0" u="none" strike="noStrike" dirty="0">
                          <a:effectLst/>
                          <a:latin typeface="Angsana New"/>
                        </a:rPr>
                        <a:t>2016</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3579">
                <a:tc gridSpan="5">
                  <a:txBody>
                    <a:bodyPr/>
                    <a:lstStyle/>
                    <a:p>
                      <a:pPr algn="l" fontAlgn="ctr"/>
                      <a:r>
                        <a:rPr lang="en-US" sz="1050" b="0" i="0" u="sng" strike="noStrike" dirty="0">
                          <a:effectLst/>
                          <a:latin typeface="Angsana New"/>
                        </a:rPr>
                        <a:t>Cash flows from operating activities</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l" fontAlgn="ctr"/>
                      <a:endParaRPr lang="th-TH" sz="700" b="0" i="0" u="none" strike="noStrike">
                        <a:effectLst/>
                        <a:latin typeface="Angsana New"/>
                      </a:endParaRP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700" b="0" i="0" u="none" strike="noStrike">
                        <a:effectLst/>
                        <a:latin typeface="Angsana New"/>
                      </a:endParaRP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700" b="0" i="0" u="none" strike="noStrike">
                        <a:effectLst/>
                        <a:latin typeface="Angsana New"/>
                      </a:endParaRP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700" b="0" i="0" u="none" strike="noStrike">
                        <a:effectLst/>
                        <a:latin typeface="Angsana New"/>
                      </a:endParaRP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dirty="0">
                          <a:effectLst/>
                          <a:latin typeface="Angsana New"/>
                        </a:rPr>
                        <a:t>Profit before (income) tax expenses</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900" b="0" i="0" u="none" strike="noStrike" dirty="0">
                          <a:effectLst/>
                          <a:latin typeface="Angsana New"/>
                        </a:rPr>
                        <a:t>          312,799,768.97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332,638,815.62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303,946,511.94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320,142,270.11 </a:t>
                      </a:r>
                    </a:p>
                  </a:txBody>
                  <a:tcPr marL="5935" marR="5935" marT="5935" marB="0" anchor="ctr">
                    <a:lnL>
                      <a:noFill/>
                    </a:lnL>
                    <a:lnR>
                      <a:noFill/>
                    </a:lnR>
                    <a:lnT>
                      <a:noFill/>
                    </a:lnT>
                    <a:lnB>
                      <a:noFill/>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dirty="0">
                          <a:effectLst/>
                          <a:latin typeface="Angsana New"/>
                        </a:rPr>
                        <a:t>Adjustments to reconcile profit before (income) tax expenses</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dirty="0">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dirty="0">
                          <a:effectLst/>
                          <a:latin typeface="Angsana New"/>
                        </a:rPr>
                        <a:t>   to net cash provided by (used in) operating activities</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dirty="0">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dirty="0">
                          <a:effectLst/>
                          <a:latin typeface="Angsana New"/>
                        </a:rPr>
                        <a:t>Doubtful accounts </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505,164.56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3,340,585.52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505,164.56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3,340,585.52 </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dirty="0">
                          <a:effectLst/>
                          <a:latin typeface="Angsana New"/>
                        </a:rPr>
                        <a:t>Depreciation and amortization</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710,082,698.54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664,854,655.45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704,815,886.55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656,165,971.10 </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dirty="0">
                          <a:effectLst/>
                          <a:latin typeface="Angsana New"/>
                        </a:rPr>
                        <a:t>Written-off withholding tax</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4,789,260.10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4,535,304.51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      </a:t>
                      </a:r>
                    </a:p>
                  </a:txBody>
                  <a:tcPr marL="5935" marR="5935" marT="5935" marB="0" anchor="ctr">
                    <a:lnL>
                      <a:noFill/>
                    </a:lnL>
                    <a:lnR>
                      <a:noFill/>
                    </a:lnR>
                    <a:lnT>
                      <a:noFill/>
                    </a:lnT>
                    <a:lnB>
                      <a:noFill/>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a:effectLst/>
                          <a:latin typeface="Angsana New"/>
                        </a:rPr>
                        <a:t>Gain on sale of investments in available-for-sale securities</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(1,042,781.05)</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(671,707.41)</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(853,155.50)</a:t>
                      </a:r>
                    </a:p>
                  </a:txBody>
                  <a:tcPr marL="5935" marR="5935" marT="5935" marB="0" anchor="ctr">
                    <a:lnL>
                      <a:noFill/>
                    </a:lnL>
                    <a:lnR>
                      <a:noFill/>
                    </a:lnR>
                    <a:lnT>
                      <a:noFill/>
                    </a:lnT>
                    <a:lnB>
                      <a:noFill/>
                    </a:lnB>
                  </a:tcPr>
                </a:tc>
                <a:tc>
                  <a:txBody>
                    <a:bodyPr/>
                    <a:lstStyle/>
                    <a:p>
                      <a:pPr algn="r" fontAlgn="ctr"/>
                      <a:endParaRPr lang="th-TH" sz="900" b="0" i="0" u="none" strike="noStrike" dirty="0">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(317,069.92)</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dirty="0">
                          <a:effectLst/>
                          <a:latin typeface="Angsana New"/>
                        </a:rPr>
                        <a:t>Employee benefits expenses</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973,460.31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370,555.04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738,304.31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291,536.04 </a:t>
                      </a:r>
                    </a:p>
                  </a:txBody>
                  <a:tcPr marL="5935" marR="5935" marT="5935" marB="0" anchor="ctr">
                    <a:lnL>
                      <a:noFill/>
                    </a:lnL>
                    <a:lnR>
                      <a:noFill/>
                    </a:lnR>
                    <a:lnT>
                      <a:noFill/>
                    </a:lnT>
                    <a:lnB>
                      <a:noFill/>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a:effectLst/>
                          <a:latin typeface="Angsana New"/>
                        </a:rPr>
                        <a:t>Interest income</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(1,501,696.67)</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(779,603.70)</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(724,585.74)</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(518,512.45)</a:t>
                      </a:r>
                    </a:p>
                  </a:txBody>
                  <a:tcPr marL="5935" marR="5935" marT="5935" marB="0" anchor="ctr">
                    <a:lnL>
                      <a:noFill/>
                    </a:lnL>
                    <a:lnR>
                      <a:noFill/>
                    </a:lnR>
                    <a:lnT>
                      <a:noFill/>
                    </a:lnT>
                    <a:lnB>
                      <a:noFill/>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dirty="0">
                          <a:effectLst/>
                          <a:latin typeface="Angsana New"/>
                        </a:rPr>
                        <a:t>Finance cost</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76,345,292.42 </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67,318,295.49 </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76,339,882.48 </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67,398,295.49 </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dirty="0">
                          <a:effectLst/>
                          <a:latin typeface="Angsana New"/>
                        </a:rPr>
                        <a:t>Profit from operating before changing in operating</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900" b="0" i="0" u="none" strike="noStrike">
                          <a:effectLst/>
                          <a:latin typeface="Angsana New"/>
                        </a:rPr>
                        <a:t> </a:t>
                      </a: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a:t>
                      </a: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a:t>
                      </a: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a:t>
                      </a: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dirty="0">
                          <a:effectLst/>
                          <a:latin typeface="Angsana New"/>
                        </a:rPr>
                        <a:t>  assets and liabilities</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900" b="0" i="0" u="none" strike="noStrike">
                          <a:effectLst/>
                          <a:latin typeface="Angsana New"/>
                        </a:rPr>
                        <a:t>      1,102,951,167.18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1,067,071,596.01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1,089,303,313.11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1,046,503,075.89 </a:t>
                      </a:r>
                    </a:p>
                  </a:txBody>
                  <a:tcPr marL="5935" marR="5935" marT="5935" marB="0" anchor="ctr">
                    <a:lnL>
                      <a:noFill/>
                    </a:lnL>
                    <a:lnR>
                      <a:noFill/>
                    </a:lnR>
                    <a:lnT>
                      <a:noFill/>
                    </a:lnT>
                    <a:lnB>
                      <a:noFill/>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dirty="0">
                          <a:effectLst/>
                          <a:latin typeface="Angsana New"/>
                        </a:rPr>
                        <a:t>(Increase) decrease in operating assets</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dirty="0">
                        <a:effectLst/>
                        <a:latin typeface="Angsana New"/>
                      </a:endParaRPr>
                    </a:p>
                  </a:txBody>
                  <a:tcPr marL="5935" marR="5935" marT="5935" marB="0" anchor="ctr">
                    <a:lnL>
                      <a:noFill/>
                    </a:lnL>
                    <a:lnR>
                      <a:noFill/>
                    </a:lnR>
                    <a:lnT>
                      <a:noFill/>
                    </a:lnT>
                    <a:lnB>
                      <a:noFill/>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a:effectLst/>
                          <a:latin typeface="Angsana New"/>
                        </a:rPr>
                        <a:t>Trade and other receivables</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(3,738,202.68)</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(13,211,368.05)</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8,211,184.82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(21,911,534.80)</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dirty="0">
                          <a:effectLst/>
                          <a:latin typeface="Angsana New"/>
                        </a:rPr>
                        <a:t>Prepaid insurance premium</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(1,398,462.61)</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(5,973,190.25)</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(1,398,462.61)</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(5,973,190.25)</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dirty="0">
                          <a:effectLst/>
                          <a:latin typeface="Angsana New"/>
                        </a:rPr>
                        <a:t>Inventories</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353,271,248.29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393,364,774.87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416,992,281.10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388,327,381.05 </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dirty="0">
                          <a:effectLst/>
                          <a:latin typeface="Angsana New"/>
                        </a:rPr>
                        <a:t>Other current assets</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(14,845,287.31)</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(56,444,334.55)</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(10,838,278.84)</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(56,232,885.58)</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dirty="0">
                          <a:effectLst/>
                          <a:latin typeface="Angsana New"/>
                        </a:rPr>
                        <a:t>Other non-current assets</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(865,783.18)</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(1,268,870.00)</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(572,283.18)</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(168,870.00)</a:t>
                      </a:r>
                    </a:p>
                  </a:txBody>
                  <a:tcPr marL="5935" marR="5935" marT="5935" marB="0" anchor="ctr">
                    <a:lnL>
                      <a:noFill/>
                    </a:lnL>
                    <a:lnR>
                      <a:noFill/>
                    </a:lnR>
                    <a:lnT>
                      <a:noFill/>
                    </a:lnT>
                    <a:lnB>
                      <a:noFill/>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dirty="0">
                          <a:effectLst/>
                          <a:latin typeface="Angsana New"/>
                        </a:rPr>
                        <a:t>Increase (decrease) in operating liabilities</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a:effectLst/>
                          <a:latin typeface="Angsana New"/>
                        </a:rPr>
                        <a:t>Trade and other payables</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16,443,654.80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(17,130,887.81)</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14,893,271.48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(16,577,908.74)</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a:effectLst/>
                          <a:latin typeface="Angsana New"/>
                        </a:rPr>
                        <a:t>Deposits for car lease from clients</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4,847,502.56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7,238.45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4,847,502.56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7,238.45 </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gridSpan="2">
                  <a:txBody>
                    <a:bodyPr/>
                    <a:lstStyle/>
                    <a:p>
                      <a:pPr algn="l" fontAlgn="ctr"/>
                      <a:r>
                        <a:rPr lang="en-US" sz="1050" b="0" i="0" u="none" strike="noStrike">
                          <a:effectLst/>
                          <a:latin typeface="Angsana New"/>
                        </a:rPr>
                        <a:t>Other current liabilities</a:t>
                      </a:r>
                    </a:p>
                  </a:txBody>
                  <a:tcPr marL="5935" marR="5935" marT="5935" marB="0" anchor="ctr">
                    <a:lnL>
                      <a:noFill/>
                    </a:lnL>
                    <a:lnR>
                      <a:noFill/>
                    </a:lnR>
                    <a:lnT>
                      <a:noFill/>
                    </a:lnT>
                    <a:lnB>
                      <a:noFill/>
                    </a:lnB>
                  </a:tcPr>
                </a:tc>
                <a:tc hMerge="1">
                  <a:txBody>
                    <a:bodyPr/>
                    <a:lstStyle/>
                    <a:p>
                      <a:endParaRPr lang="th-TH"/>
                    </a:p>
                  </a:txBody>
                  <a:tcPr/>
                </a:tc>
                <a:tc>
                  <a:txBody>
                    <a:bodyPr/>
                    <a:lstStyle/>
                    <a:p>
                      <a:pPr algn="r" fontAlgn="ctr"/>
                      <a:r>
                        <a:rPr lang="th-TH" sz="900" b="0" i="0" u="none" strike="noStrike">
                          <a:effectLst/>
                          <a:latin typeface="Angsana New"/>
                        </a:rPr>
                        <a:t>                  727,104.08 </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(4,955,203.59)</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548,402.23 </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(3,967,938.57)</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a:effectLst/>
                          <a:latin typeface="Angsana New"/>
                        </a:rPr>
                        <a:t>Cash generated for operation</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900" b="0" i="0" u="none" strike="noStrike">
                          <a:effectLst/>
                          <a:latin typeface="Angsana New"/>
                        </a:rPr>
                        <a:t>      1,457,392,941.13 </a:t>
                      </a: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1,361,459,755.08 </a:t>
                      </a: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1,521,986,930.67 </a:t>
                      </a: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1,330,005,367.45 </a:t>
                      </a:r>
                    </a:p>
                  </a:txBody>
                  <a:tcPr marL="5935" marR="5935" marT="5935" marB="0" anchor="ctr">
                    <a:lnL>
                      <a:noFill/>
                    </a:lnL>
                    <a:lnR>
                      <a:noFill/>
                    </a:lnR>
                    <a:lnT w="6350" cap="flat" cmpd="sng" algn="ctr">
                      <a:solidFill>
                        <a:srgbClr val="000000"/>
                      </a:solidFill>
                      <a:prstDash val="solid"/>
                      <a:round/>
                      <a:headEnd type="none" w="med" len="med"/>
                      <a:tailEnd type="none" w="med" len="med"/>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a:effectLst/>
                          <a:latin typeface="Angsana New"/>
                        </a:rPr>
                        <a:t>Cash received from interest income</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900" b="0" i="0" u="none" strike="noStrike">
                          <a:effectLst/>
                          <a:latin typeface="Angsana New"/>
                        </a:rPr>
                        <a:t>                  178,812.93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82,332.74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152,115.69 </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29,413.49 </a:t>
                      </a:r>
                    </a:p>
                  </a:txBody>
                  <a:tcPr marL="5935" marR="5935" marT="5935" marB="0" anchor="ctr">
                    <a:lnL>
                      <a:noFill/>
                    </a:lnL>
                    <a:lnR>
                      <a:noFill/>
                    </a:lnR>
                    <a:lnT>
                      <a:noFill/>
                    </a:lnT>
                    <a:lnB>
                      <a:noFill/>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a:effectLst/>
                          <a:latin typeface="Angsana New"/>
                        </a:rPr>
                        <a:t>Cash paid for purchase of assets for leases</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900" b="0" i="0" u="none" strike="noStrike">
                          <a:effectLst/>
                          <a:latin typeface="Angsana New"/>
                        </a:rPr>
                        <a:t>(1,270,155,968.14)</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(1,545,826,170.84)</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(1,270,155,968.14)</a:t>
                      </a:r>
                    </a:p>
                  </a:txBody>
                  <a:tcPr marL="5935" marR="5935" marT="5935" marB="0" anchor="ctr">
                    <a:lnL>
                      <a:noFill/>
                    </a:lnL>
                    <a:lnR>
                      <a:noFill/>
                    </a:lnR>
                    <a:lnT>
                      <a:noFill/>
                    </a:lnT>
                    <a:lnB>
                      <a:noFill/>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(1,545,826,170.84)</a:t>
                      </a:r>
                    </a:p>
                  </a:txBody>
                  <a:tcPr marL="5935" marR="5935" marT="5935" marB="0" anchor="ctr">
                    <a:lnL>
                      <a:noFill/>
                    </a:lnL>
                    <a:lnR>
                      <a:noFill/>
                    </a:lnR>
                    <a:lnT>
                      <a:noFill/>
                    </a:lnT>
                    <a:lnB>
                      <a:noFill/>
                    </a:lnB>
                  </a:tcPr>
                </a:tc>
              </a:tr>
              <a:tr h="163579">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gridSpan="4">
                  <a:txBody>
                    <a:bodyPr/>
                    <a:lstStyle/>
                    <a:p>
                      <a:pPr algn="l" fontAlgn="ctr"/>
                      <a:r>
                        <a:rPr lang="en-US" sz="1050" b="0" i="0" u="none" strike="noStrike" dirty="0">
                          <a:effectLst/>
                          <a:latin typeface="Angsana New"/>
                        </a:rPr>
                        <a:t>Cash paid for income tax</a:t>
                      </a:r>
                    </a:p>
                  </a:txBody>
                  <a:tcPr marL="5935" marR="5935" marT="593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900" b="0" i="0" u="none" strike="noStrike">
                          <a:effectLst/>
                          <a:latin typeface="Angsana New"/>
                        </a:rPr>
                        <a:t>(57,100,380.65)</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(42,160,529.65)</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(55,853,563.36)</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(37,169,262.59)</a:t>
                      </a:r>
                    </a:p>
                  </a:txBody>
                  <a:tcPr marL="5935" marR="5935" marT="5935" marB="0" anchor="ctr">
                    <a:lnL>
                      <a:noFill/>
                    </a:lnL>
                    <a:lnR>
                      <a:noFill/>
                    </a:lnR>
                    <a:lnT>
                      <a:noFill/>
                    </a:lnT>
                    <a:lnB w="6350" cap="flat" cmpd="sng" algn="ctr">
                      <a:solidFill>
                        <a:srgbClr val="000000"/>
                      </a:solidFill>
                      <a:prstDash val="solid"/>
                      <a:round/>
                      <a:headEnd type="none" w="med" len="med"/>
                      <a:tailEnd type="none" w="med" len="med"/>
                    </a:lnB>
                  </a:tcPr>
                </a:tc>
              </a:tr>
              <a:tr h="244722">
                <a:tc>
                  <a:txBody>
                    <a:bodyPr/>
                    <a:lstStyle/>
                    <a:p>
                      <a:pPr algn="l" fontAlgn="ctr"/>
                      <a:endParaRPr lang="th-TH" sz="70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endParaRPr lang="th-TH" sz="1050" b="0" i="0" u="none" strike="noStrike">
                        <a:effectLst/>
                        <a:latin typeface="Angsana New"/>
                      </a:endParaRPr>
                    </a:p>
                  </a:txBody>
                  <a:tcPr marL="5935" marR="5935" marT="5935" marB="0" anchor="ctr">
                    <a:lnL>
                      <a:noFill/>
                    </a:lnL>
                    <a:lnR>
                      <a:noFill/>
                    </a:lnR>
                    <a:lnT>
                      <a:noFill/>
                    </a:lnT>
                    <a:lnB>
                      <a:noFill/>
                    </a:lnB>
                  </a:tcPr>
                </a:tc>
                <a:tc>
                  <a:txBody>
                    <a:bodyPr/>
                    <a:lstStyle/>
                    <a:p>
                      <a:pPr algn="l" fontAlgn="ctr"/>
                      <a:r>
                        <a:rPr lang="en-US" sz="1050" b="0" i="0" u="none" strike="noStrike" dirty="0">
                          <a:effectLst/>
                          <a:latin typeface="Angsana New"/>
                        </a:rPr>
                        <a:t>Net cash provided by( used in)operating activities</a:t>
                      </a: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130,315,405.27 </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(226,444,612.67)</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a:effectLst/>
                          <a:latin typeface="Angsana New"/>
                        </a:rPr>
                        <a:t>          196,129,514.86 </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th-TH" sz="900" b="0" i="0" u="none" strike="noStrike">
                        <a:effectLst/>
                        <a:latin typeface="Angsana New"/>
                      </a:endParaRPr>
                    </a:p>
                  </a:txBody>
                  <a:tcPr marL="5935" marR="5935" marT="5935" marB="0" anchor="ctr">
                    <a:lnL>
                      <a:noFill/>
                    </a:lnL>
                    <a:lnR>
                      <a:noFill/>
                    </a:lnR>
                    <a:lnT>
                      <a:noFill/>
                    </a:lnT>
                    <a:lnB>
                      <a:noFill/>
                    </a:lnB>
                  </a:tcPr>
                </a:tc>
                <a:tc>
                  <a:txBody>
                    <a:bodyPr/>
                    <a:lstStyle/>
                    <a:p>
                      <a:pPr algn="r" fontAlgn="ctr"/>
                      <a:r>
                        <a:rPr lang="th-TH" sz="900" b="0" i="0" u="none" strike="noStrike" dirty="0">
                          <a:effectLst/>
                          <a:latin typeface="Angsana New"/>
                        </a:rPr>
                        <a:t>       (252,960,652.49)</a:t>
                      </a:r>
                    </a:p>
                  </a:txBody>
                  <a:tcPr marL="5935" marR="5935" marT="59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6" name="TextBox 5"/>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86</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2364050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ตัวแทนเนื้อหา 5"/>
          <p:cNvGraphicFramePr>
            <a:graphicFrameLocks noGrp="1"/>
          </p:cNvGraphicFramePr>
          <p:nvPr>
            <p:ph idx="1"/>
            <p:extLst>
              <p:ext uri="{D42A27DB-BD31-4B8C-83A1-F6EECF244321}">
                <p14:modId xmlns:p14="http://schemas.microsoft.com/office/powerpoint/2010/main" val="3370001292"/>
              </p:ext>
            </p:extLst>
          </p:nvPr>
        </p:nvGraphicFramePr>
        <p:xfrm>
          <a:off x="275273" y="488504"/>
          <a:ext cx="6264694" cy="7764392"/>
        </p:xfrm>
        <a:graphic>
          <a:graphicData uri="http://schemas.openxmlformats.org/drawingml/2006/table">
            <a:tbl>
              <a:tblPr/>
              <a:tblGrid>
                <a:gridCol w="75316"/>
                <a:gridCol w="75316"/>
                <a:gridCol w="75316"/>
                <a:gridCol w="75316"/>
                <a:gridCol w="2494852"/>
                <a:gridCol w="828480"/>
                <a:gridCol w="57829"/>
                <a:gridCol w="828480"/>
                <a:gridCol w="57829"/>
                <a:gridCol w="828480"/>
                <a:gridCol w="57829"/>
                <a:gridCol w="809651"/>
              </a:tblGrid>
              <a:tr h="178319">
                <a:tc gridSpan="12">
                  <a:txBody>
                    <a:bodyPr/>
                    <a:lstStyle/>
                    <a:p>
                      <a:pPr algn="ctr" fontAlgn="ctr"/>
                      <a:r>
                        <a:rPr lang="en-US" sz="1100" b="1" i="0" u="none" strike="noStrike" dirty="0">
                          <a:effectLst/>
                          <a:latin typeface="Angsana New"/>
                        </a:rPr>
                        <a:t>KRUNGTHAI CAR RENT AND LEASE PUBLIC COMPANY LIMITED AND ITS SUBSIDIARY</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78319">
                <a:tc gridSpan="12">
                  <a:txBody>
                    <a:bodyPr/>
                    <a:lstStyle/>
                    <a:p>
                      <a:pPr algn="ctr" fontAlgn="ctr"/>
                      <a:r>
                        <a:rPr lang="en-US" sz="1100" b="1" i="0" u="none" strike="noStrike" dirty="0">
                          <a:effectLst/>
                          <a:latin typeface="Angsana New"/>
                        </a:rPr>
                        <a:t>STATEMENT OF CASH FLOWS (CONT.)</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78319">
                <a:tc gridSpan="12">
                  <a:txBody>
                    <a:bodyPr/>
                    <a:lstStyle/>
                    <a:p>
                      <a:pPr algn="ctr" fontAlgn="ctr"/>
                      <a:r>
                        <a:rPr lang="en-US" sz="1100" b="1" i="0" u="none" strike="noStrike" dirty="0">
                          <a:effectLst/>
                          <a:latin typeface="Angsana New"/>
                        </a:rPr>
                        <a:t>FOR THE YEAR ENDED DECEMBER 31, 2017</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69380">
                <a:tc>
                  <a:txBody>
                    <a:bodyPr/>
                    <a:lstStyle/>
                    <a:p>
                      <a:pPr algn="ctr" fontAlgn="ctr"/>
                      <a:endParaRPr lang="th-TH" sz="700" b="1"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dirty="0">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dirty="0">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dirty="0">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1" i="0" u="none" strike="noStrike">
                        <a:effectLst/>
                        <a:latin typeface="Angsana New"/>
                      </a:endParaRPr>
                    </a:p>
                  </a:txBody>
                  <a:tcPr marL="6145" marR="6145" marT="6145" marB="0" anchor="ctr">
                    <a:lnL>
                      <a:noFill/>
                    </a:lnL>
                    <a:lnR>
                      <a:noFill/>
                    </a:lnR>
                    <a:lnT>
                      <a:noFill/>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7">
                  <a:txBody>
                    <a:bodyPr/>
                    <a:lstStyle/>
                    <a:p>
                      <a:pPr algn="ctr" fontAlgn="ctr"/>
                      <a:r>
                        <a:rPr lang="en-US" sz="1050" b="0" i="0" u="none" strike="noStrike" dirty="0">
                          <a:effectLst/>
                          <a:latin typeface="Angsana New"/>
                        </a:rPr>
                        <a:t>Baht</a:t>
                      </a:r>
                    </a:p>
                  </a:txBody>
                  <a:tcPr marL="6145" marR="6145" marT="614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69380">
                <a:tc>
                  <a:txBody>
                    <a:bodyPr/>
                    <a:lstStyle/>
                    <a:p>
                      <a:pPr algn="ctr"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0" i="0" u="none" strike="noStrike" dirty="0">
                        <a:effectLst/>
                        <a:latin typeface="Angsana New"/>
                      </a:endParaRPr>
                    </a:p>
                  </a:txBody>
                  <a:tcPr marL="6145" marR="6145" marT="6145" marB="0" anchor="ctr">
                    <a:lnL>
                      <a:noFill/>
                    </a:lnL>
                    <a:lnR>
                      <a:noFill/>
                    </a:lnR>
                    <a:lnT>
                      <a:noFill/>
                    </a:lnT>
                    <a:lnB>
                      <a:noFill/>
                    </a:lnB>
                  </a:tcPr>
                </a:tc>
                <a:tc gridSpan="3">
                  <a:txBody>
                    <a:bodyPr/>
                    <a:lstStyle/>
                    <a:p>
                      <a:pPr algn="ctr" fontAlgn="ctr"/>
                      <a:r>
                        <a:rPr lang="en-US" sz="1050" b="0" i="0" u="none" strike="noStrike" dirty="0">
                          <a:effectLst/>
                          <a:latin typeface="Angsana New"/>
                        </a:rPr>
                        <a:t>Consolidated  financial statements</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a:txBody>
                    <a:bodyPr/>
                    <a:lstStyle/>
                    <a:p>
                      <a:pPr algn="ctr" fontAlgn="ctr"/>
                      <a:endParaRPr lang="th-TH" sz="1050" b="0" i="0" u="none" strike="noStrike">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1050" b="0" i="0" u="none" strike="noStrike">
                          <a:effectLst/>
                          <a:latin typeface="Angsana New"/>
                        </a:rPr>
                        <a:t>Separate financial statements</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r>
              <a:tr h="169380">
                <a:tc>
                  <a:txBody>
                    <a:bodyPr/>
                    <a:lstStyle/>
                    <a:p>
                      <a:pPr algn="ctr"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ctr"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ctr" fontAlgn="ctr"/>
                      <a:r>
                        <a:rPr lang="th-TH" sz="1050" b="0" i="0" u="none" strike="noStrike">
                          <a:effectLst/>
                          <a:latin typeface="Angsana New"/>
                        </a:rPr>
                        <a:t>2017</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50" b="0" i="0" u="none" strike="noStrike">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050" b="0" i="0" u="none" strike="noStrike" dirty="0">
                          <a:effectLst/>
                          <a:latin typeface="Angsana New"/>
                        </a:rPr>
                        <a:t>2016</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50" b="0" i="0" u="none" strike="noStrike" dirty="0">
                        <a:effectLst/>
                        <a:latin typeface="Angsana New"/>
                      </a:endParaRPr>
                    </a:p>
                  </a:txBody>
                  <a:tcPr marL="6145" marR="6145" marT="6145" marB="0" anchor="ctr">
                    <a:lnL>
                      <a:noFill/>
                    </a:lnL>
                    <a:lnR>
                      <a:noFill/>
                    </a:lnR>
                    <a:lnT>
                      <a:noFill/>
                    </a:lnT>
                    <a:lnB>
                      <a:noFill/>
                    </a:lnB>
                  </a:tcPr>
                </a:tc>
                <a:tc>
                  <a:txBody>
                    <a:bodyPr/>
                    <a:lstStyle/>
                    <a:p>
                      <a:pPr algn="ctr" fontAlgn="ctr"/>
                      <a:r>
                        <a:rPr lang="th-TH" sz="1050" b="0" i="0" u="none" strike="noStrike" dirty="0">
                          <a:effectLst/>
                          <a:latin typeface="Angsana New"/>
                        </a:rPr>
                        <a:t>2017</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050" b="0" i="0" u="none" strike="noStrike" dirty="0">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050" b="0" i="0" u="none" strike="noStrike" dirty="0">
                          <a:effectLst/>
                          <a:latin typeface="Angsana New"/>
                        </a:rPr>
                        <a:t>2016</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380">
                <a:tc gridSpan="5">
                  <a:txBody>
                    <a:bodyPr/>
                    <a:lstStyle/>
                    <a:p>
                      <a:pPr algn="l" fontAlgn="ctr"/>
                      <a:r>
                        <a:rPr lang="en-US" sz="1000" b="0" i="0" u="sng" strike="noStrike" dirty="0">
                          <a:effectLst/>
                          <a:latin typeface="Angsana New"/>
                        </a:rPr>
                        <a:t>Cash flows from investing activities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000" b="0" i="0" u="none" strike="noStrike" dirty="0">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endParaRPr lang="th-TH" sz="1000" b="0" i="0" u="none" strike="noStrike" dirty="0">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r>
              <a:tr h="253400">
                <a:tc>
                  <a:txBody>
                    <a:bodyPr/>
                    <a:lstStyle/>
                    <a:p>
                      <a:pPr algn="l" fontAlgn="ctr"/>
                      <a:endParaRPr lang="th-TH" sz="700" b="0" i="0" u="sng"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received from interest income</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dirty="0">
                          <a:effectLst/>
                          <a:latin typeface="Angsana New"/>
                        </a:rPr>
                        <a:t>               1,027,541.27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                  847,640.81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572,470.05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639,468.81 </a:t>
                      </a:r>
                    </a:p>
                  </a:txBody>
                  <a:tcPr marL="6145" marR="6145" marT="6145" marB="0" anchor="ctr">
                    <a:lnL>
                      <a:noFill/>
                    </a:lnL>
                    <a:lnR>
                      <a:noFill/>
                    </a:lnR>
                    <a:lnT>
                      <a:noFill/>
                    </a:lnT>
                    <a:lnB>
                      <a:noFill/>
                    </a:lnB>
                  </a:tcPr>
                </a:tc>
              </a:tr>
              <a:tr h="253400">
                <a:tc>
                  <a:txBody>
                    <a:bodyPr/>
                    <a:lstStyle/>
                    <a:p>
                      <a:pPr algn="l" fontAlgn="ctr"/>
                      <a:endParaRPr lang="th-TH" sz="700" b="0" i="0" u="sng"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received from short-term loans to </a:t>
                      </a:r>
                      <a:r>
                        <a:rPr lang="en-US" sz="1000" b="0" i="0" u="none" strike="noStrike" dirty="0" err="1">
                          <a:effectLst/>
                          <a:latin typeface="Angsana New"/>
                        </a:rPr>
                        <a:t>subsidairy</a:t>
                      </a:r>
                      <a:endParaRPr lang="en-US" sz="1000" b="0" i="0" u="none" strike="noStrike" dirty="0">
                        <a:effectLst/>
                        <a:latin typeface="Angsana New"/>
                      </a:endParaRP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3,000,000.00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r>
              <a:tr h="253400">
                <a:tc>
                  <a:txBody>
                    <a:bodyPr/>
                    <a:lstStyle/>
                    <a:p>
                      <a:pPr algn="l" fontAlgn="ctr"/>
                      <a:endParaRPr lang="th-TH" sz="700" b="0" i="0" u="sng"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paid for short-term loans to </a:t>
                      </a:r>
                      <a:r>
                        <a:rPr lang="en-US" sz="1000" b="0" i="0" u="none" strike="noStrike" dirty="0" err="1">
                          <a:effectLst/>
                          <a:latin typeface="Angsana New"/>
                        </a:rPr>
                        <a:t>subsidairy</a:t>
                      </a:r>
                      <a:r>
                        <a:rPr lang="en-US" sz="1000" b="0" i="0" u="none" strike="noStrike" dirty="0">
                          <a:effectLst/>
                          <a:latin typeface="Angsana New"/>
                        </a:rPr>
                        <a:t> </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(36,000,000.00)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r>
              <a:tr h="253400">
                <a:tc>
                  <a:txBody>
                    <a:bodyPr/>
                    <a:lstStyle/>
                    <a:p>
                      <a:pPr algn="l" fontAlgn="ctr"/>
                      <a:endParaRPr lang="th-TH" sz="700" b="0" i="0" u="sng"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received from short-term loans to related companies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            95,000,000.00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40,000,000.00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r>
              <a:tr h="253400">
                <a:tc>
                  <a:txBody>
                    <a:bodyPr/>
                    <a:lstStyle/>
                    <a:p>
                      <a:pPr algn="l" fontAlgn="ctr"/>
                      <a:endParaRPr lang="th-TH" sz="700" b="0" i="0" u="sng"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paid for short-term loans to related companies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(95,000,000.00)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(40,000,000.00)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r>
              <a:tr h="169380">
                <a:tc>
                  <a:txBody>
                    <a:bodyPr/>
                    <a:lstStyle/>
                    <a:p>
                      <a:pPr algn="l" fontAlgn="ctr"/>
                      <a:endParaRPr lang="th-TH" sz="700" b="0" i="0" u="sng"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received from sale of investment in available-for-sale securities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1,287,808,508.83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821,090,000.00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1,132,200,000.00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677,090,000.00 </a:t>
                      </a:r>
                    </a:p>
                  </a:txBody>
                  <a:tcPr marL="6145" marR="6145" marT="6145" marB="0" anchor="ctr">
                    <a:lnL>
                      <a:noFill/>
                    </a:lnL>
                    <a:lnR>
                      <a:noFill/>
                    </a:lnR>
                    <a:lnT>
                      <a:noFill/>
                    </a:lnT>
                    <a:lnB>
                      <a:noFill/>
                    </a:lnB>
                  </a:tcPr>
                </a:tc>
              </a:tr>
              <a:tr h="25340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paid for investment in available-for-sale securities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(1,231,300,000.00)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(820,400,000.00)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(1,102,300,000.00)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(662,400,000.00)</a:t>
                      </a:r>
                    </a:p>
                  </a:txBody>
                  <a:tcPr marL="6145" marR="6145" marT="6145" marB="0" anchor="ctr">
                    <a:lnL>
                      <a:noFill/>
                    </a:lnL>
                    <a:lnR>
                      <a:noFill/>
                    </a:lnR>
                    <a:lnT>
                      <a:noFill/>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Increase in cash at banks using for guarantee</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(62,588.53)</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(62,264.55)</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(62,588.53)</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(62,264.55)</a:t>
                      </a:r>
                    </a:p>
                  </a:txBody>
                  <a:tcPr marL="6145" marR="6145" marT="6145" marB="0" anchor="ctr">
                    <a:lnL>
                      <a:noFill/>
                    </a:lnL>
                    <a:lnR>
                      <a:noFill/>
                    </a:lnR>
                    <a:lnT>
                      <a:noFill/>
                    </a:lnT>
                    <a:lnB>
                      <a:noFill/>
                    </a:lnB>
                  </a:tcPr>
                </a:tc>
              </a:tr>
              <a:tr h="25340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received from sale of fixed assets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20,000.00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20,000.00 </a:t>
                      </a:r>
                    </a:p>
                  </a:txBody>
                  <a:tcPr marL="6145" marR="6145" marT="6145" marB="0" anchor="ctr">
                    <a:lnL>
                      <a:noFill/>
                    </a:lnL>
                    <a:lnR>
                      <a:noFill/>
                    </a:lnR>
                    <a:lnT>
                      <a:noFill/>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paid for purchase of fixed assets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(29,779,988.30)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(2,453,894.38)</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(3,024,057.43)</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(914,375.55)</a:t>
                      </a:r>
                    </a:p>
                  </a:txBody>
                  <a:tcPr marL="6145" marR="6145" marT="6145" marB="0" anchor="ctr">
                    <a:lnL>
                      <a:noFill/>
                    </a:lnL>
                    <a:lnR>
                      <a:noFill/>
                    </a:lnR>
                    <a:lnT>
                      <a:noFill/>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paid for purchase of intangible assets </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(1,307,600.00)</a:t>
                      </a:r>
                    </a:p>
                  </a:txBody>
                  <a:tcPr marL="6145" marR="6145" marT="614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(131,396.70)</a:t>
                      </a:r>
                    </a:p>
                  </a:txBody>
                  <a:tcPr marL="6145" marR="6145" marT="614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(1,102,600.00)</a:t>
                      </a:r>
                    </a:p>
                  </a:txBody>
                  <a:tcPr marL="6145" marR="6145" marT="614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(131,396.70)</a:t>
                      </a:r>
                    </a:p>
                  </a:txBody>
                  <a:tcPr marL="6145" marR="6145" marT="6145" marB="0" anchor="ctr">
                    <a:lnL>
                      <a:noFill/>
                    </a:lnL>
                    <a:lnR>
                      <a:noFill/>
                    </a:lnR>
                    <a:lnT>
                      <a:noFill/>
                    </a:lnT>
                    <a:lnB w="6350" cap="flat" cmpd="sng" algn="ctr">
                      <a:solidFill>
                        <a:srgbClr val="000000"/>
                      </a:solidFill>
                      <a:prstDash val="solid"/>
                      <a:round/>
                      <a:headEnd type="none" w="med" len="med"/>
                      <a:tailEnd type="none" w="med" len="med"/>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l" fontAlgn="ctr"/>
                      <a:r>
                        <a:rPr lang="en-US" sz="1000" b="0" i="0" u="none" strike="noStrike" dirty="0">
                          <a:effectLst/>
                          <a:latin typeface="Angsana New"/>
                        </a:rPr>
                        <a:t>Net cash provided by (used in) investing activities</a:t>
                      </a: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26,385,873.27</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(1,089,914.82)</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(6,716,775.91)</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14,241,432.01</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380">
                <a:tc gridSpan="5">
                  <a:txBody>
                    <a:bodyPr/>
                    <a:lstStyle/>
                    <a:p>
                      <a:pPr algn="l" fontAlgn="ctr"/>
                      <a:r>
                        <a:rPr lang="en-US" sz="1000" b="0" i="0" u="sng" strike="noStrike">
                          <a:effectLst/>
                          <a:latin typeface="Angsana New"/>
                        </a:rPr>
                        <a:t>Cash flows from financing activities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000" b="0" i="0" u="none" strike="noStrike">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endParaRPr lang="th-TH" sz="1000" b="0" i="0" u="none" strike="noStrike" dirty="0">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w="6350" cap="flat" cmpd="sng" algn="ctr">
                      <a:solidFill>
                        <a:srgbClr val="000000"/>
                      </a:solidFill>
                      <a:prstDash val="solid"/>
                      <a:round/>
                      <a:headEnd type="none" w="med" len="med"/>
                      <a:tailEnd type="none" w="med" len="med"/>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paid for finance cost</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(70,781,736.94)</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(62,227,612.12)</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(70,776,327.00)</a:t>
                      </a:r>
                    </a:p>
                  </a:txBody>
                  <a:tcPr marL="6145" marR="6145" marT="6145" marB="0" anchor="ctr">
                    <a:lnL>
                      <a:noFill/>
                    </a:lnL>
                    <a:lnR>
                      <a:noFill/>
                    </a:lnR>
                    <a:lnT>
                      <a:noFill/>
                    </a:lnT>
                    <a:lnB>
                      <a:noFill/>
                    </a:lnB>
                  </a:tcPr>
                </a:tc>
                <a:tc>
                  <a:txBody>
                    <a:bodyPr/>
                    <a:lstStyle/>
                    <a:p>
                      <a:pPr algn="r" fontAlgn="ctr"/>
                      <a:endParaRPr lang="th-TH" sz="1000" b="0" i="0" u="none" strike="noStrike" dirty="0">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(62,307,612.12)</a:t>
                      </a:r>
                    </a:p>
                  </a:txBody>
                  <a:tcPr marL="6145" marR="6145" marT="6145" marB="0" anchor="ctr">
                    <a:lnL>
                      <a:noFill/>
                    </a:lnL>
                    <a:lnR>
                      <a:noFill/>
                    </a:lnR>
                    <a:lnT>
                      <a:noFill/>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Increase in bank overdrafts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57,328,598.34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165,045,027.79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56,935,178.30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165,857,722.92 </a:t>
                      </a:r>
                    </a:p>
                  </a:txBody>
                  <a:tcPr marL="6145" marR="6145" marT="6145" marB="0" anchor="ctr">
                    <a:lnL>
                      <a:noFill/>
                    </a:lnL>
                    <a:lnR>
                      <a:noFill/>
                    </a:lnR>
                    <a:lnT>
                      <a:noFill/>
                    </a:lnT>
                    <a:lnB>
                      <a:noFill/>
                    </a:lnB>
                  </a:tcPr>
                </a:tc>
              </a:tr>
              <a:tr h="25340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received from short-term loans from financial institutions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          140,000,000.00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95,000,000.00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140,000,000.00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           95,000,000.00 </a:t>
                      </a:r>
                    </a:p>
                  </a:txBody>
                  <a:tcPr marL="6145" marR="6145" marT="6145" marB="0" anchor="ctr">
                    <a:lnL>
                      <a:noFill/>
                    </a:lnL>
                    <a:lnR>
                      <a:noFill/>
                    </a:lnR>
                    <a:lnT>
                      <a:noFill/>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paid from short-term loans from financial  institutions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(70,000,000.00)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(125,000,000.00)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(70,000,000.00)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(125,000,000.00)</a:t>
                      </a:r>
                    </a:p>
                  </a:txBody>
                  <a:tcPr marL="6145" marR="6145" marT="6145" marB="0" anchor="ctr">
                    <a:lnL>
                      <a:noFill/>
                    </a:lnL>
                    <a:lnR>
                      <a:noFill/>
                    </a:lnR>
                    <a:lnT>
                      <a:noFill/>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received from issuing of bill of exchange</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1,074,862,988.65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1,053,546,030.48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1,074,862,988.65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1,053,546,030.48 </a:t>
                      </a:r>
                    </a:p>
                  </a:txBody>
                  <a:tcPr marL="6145" marR="6145" marT="6145" marB="0" anchor="ctr">
                    <a:lnL>
                      <a:noFill/>
                    </a:lnL>
                    <a:lnR>
                      <a:noFill/>
                    </a:lnR>
                    <a:lnT>
                      <a:noFill/>
                    </a:lnT>
                    <a:lnB>
                      <a:noFill/>
                    </a:lnB>
                  </a:tcPr>
                </a:tc>
              </a:tr>
              <a:tr h="25340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paid for bill of exchange due</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(1,080,000,000.00)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(800,000,000.00)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(1,080,000,000.00)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(800,000,000.00)</a:t>
                      </a:r>
                    </a:p>
                  </a:txBody>
                  <a:tcPr marL="6145" marR="6145" marT="6145" marB="0" anchor="ctr">
                    <a:lnL>
                      <a:noFill/>
                    </a:lnL>
                    <a:lnR>
                      <a:noFill/>
                    </a:lnR>
                    <a:lnT>
                      <a:noFill/>
                    </a:lnT>
                    <a:lnB>
                      <a:noFill/>
                    </a:lnB>
                  </a:tcPr>
                </a:tc>
              </a:tr>
              <a:tr h="253400">
                <a:tc>
                  <a:txBody>
                    <a:bodyPr/>
                    <a:lstStyle/>
                    <a:p>
                      <a:pPr algn="l" fontAlgn="ctr"/>
                      <a:endParaRPr lang="th-TH" sz="700" b="0" i="0" u="sng"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received from short-term loans from subsidiary</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70,000,000.00 </a:t>
                      </a:r>
                    </a:p>
                  </a:txBody>
                  <a:tcPr marL="6145" marR="6145" marT="6145" marB="0" anchor="ctr">
                    <a:lnL>
                      <a:noFill/>
                    </a:lnL>
                    <a:lnR>
                      <a:noFill/>
                    </a:lnR>
                    <a:lnT>
                      <a:noFill/>
                    </a:lnT>
                    <a:lnB>
                      <a:noFill/>
                    </a:lnB>
                  </a:tcPr>
                </a:tc>
              </a:tr>
              <a:tr h="253400">
                <a:tc>
                  <a:txBody>
                    <a:bodyPr/>
                    <a:lstStyle/>
                    <a:p>
                      <a:pPr algn="l" fontAlgn="ctr"/>
                      <a:endParaRPr lang="th-TH" sz="700" b="0" i="0" u="sng"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paid for short-term loans from subsidiary</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(70,000,000.00)</a:t>
                      </a:r>
                    </a:p>
                  </a:txBody>
                  <a:tcPr marL="6145" marR="6145" marT="6145" marB="0" anchor="ctr">
                    <a:lnL>
                      <a:noFill/>
                    </a:lnL>
                    <a:lnR>
                      <a:noFill/>
                    </a:lnR>
                    <a:lnT>
                      <a:noFill/>
                    </a:lnT>
                    <a:lnB>
                      <a:noFill/>
                    </a:lnB>
                  </a:tcPr>
                </a:tc>
              </a:tr>
              <a:tr h="253400">
                <a:tc>
                  <a:txBody>
                    <a:bodyPr/>
                    <a:lstStyle/>
                    <a:p>
                      <a:pPr algn="l" fontAlgn="ctr"/>
                      <a:endParaRPr lang="th-TH" sz="700" b="0" i="0" u="sng"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received from issuing of debenture</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          550,000,000.00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550,000,000.00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      </a:t>
                      </a:r>
                    </a:p>
                  </a:txBody>
                  <a:tcPr marL="6145" marR="6145" marT="6145" marB="0" anchor="ctr">
                    <a:lnL>
                      <a:noFill/>
                    </a:lnL>
                    <a:lnR>
                      <a:noFill/>
                    </a:lnR>
                    <a:lnT>
                      <a:noFill/>
                    </a:lnT>
                    <a:lnB>
                      <a:noFill/>
                    </a:lnB>
                  </a:tcPr>
                </a:tc>
              </a:tr>
              <a:tr h="25340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dirty="0">
                          <a:effectLst/>
                          <a:latin typeface="Angsana New"/>
                        </a:rPr>
                        <a:t>Cash received from long-term loans from financial institutions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          296,562,356.00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946,834,000.00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296,562,356.00 </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946,834,000.00 </a:t>
                      </a:r>
                    </a:p>
                  </a:txBody>
                  <a:tcPr marL="6145" marR="6145" marT="6145" marB="0" anchor="ctr">
                    <a:lnL>
                      <a:noFill/>
                    </a:lnL>
                    <a:lnR>
                      <a:noFill/>
                    </a:lnR>
                    <a:lnT>
                      <a:noFill/>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paid for long-term loans from financial institutions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(328,840,120.44)</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(275,952,714.71)</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(328,840,120.44)</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(275,952,714.71)</a:t>
                      </a:r>
                    </a:p>
                  </a:txBody>
                  <a:tcPr marL="6145" marR="6145" marT="6145" marB="0" anchor="ctr">
                    <a:lnL>
                      <a:noFill/>
                    </a:lnL>
                    <a:lnR>
                      <a:noFill/>
                    </a:lnR>
                    <a:lnT>
                      <a:noFill/>
                    </a:lnT>
                    <a:lnB>
                      <a:noFill/>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paid for hire-purchase contract payables</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(332,229,437.90)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(530,375,753.94)</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(332,229,437.90)</a:t>
                      </a:r>
                    </a:p>
                  </a:txBody>
                  <a:tcPr marL="6145" marR="6145" marT="6145" marB="0" anchor="ctr">
                    <a:lnL>
                      <a:noFill/>
                    </a:lnL>
                    <a:lnR>
                      <a:noFill/>
                    </a:lnR>
                    <a:lnT>
                      <a:noFill/>
                    </a:lnT>
                    <a:lnB>
                      <a:noFill/>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(530,375,753.94)</a:t>
                      </a:r>
                    </a:p>
                  </a:txBody>
                  <a:tcPr marL="6145" marR="6145" marT="6145" marB="0" anchor="ctr">
                    <a:lnL>
                      <a:noFill/>
                    </a:lnL>
                    <a:lnR>
                      <a:noFill/>
                    </a:lnR>
                    <a:lnT>
                      <a:noFill/>
                    </a:lnT>
                    <a:lnB>
                      <a:noFill/>
                    </a:lnB>
                  </a:tcPr>
                </a:tc>
              </a:tr>
              <a:tr h="25340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gridSpan="4">
                  <a:txBody>
                    <a:bodyPr/>
                    <a:lstStyle/>
                    <a:p>
                      <a:pPr algn="l" fontAlgn="ctr"/>
                      <a:r>
                        <a:rPr lang="en-US" sz="1000" b="0" i="0" u="none" strike="noStrike">
                          <a:effectLst/>
                          <a:latin typeface="Angsana New"/>
                        </a:rPr>
                        <a:t>Cash paid for dividend</a:t>
                      </a:r>
                    </a:p>
                  </a:txBody>
                  <a:tcPr marL="6145" marR="6145" marT="6145"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000" b="0" i="0" u="none" strike="noStrike">
                          <a:effectLst/>
                          <a:latin typeface="Angsana New"/>
                        </a:rPr>
                        <a:t>(307,500,000.00)</a:t>
                      </a:r>
                    </a:p>
                  </a:txBody>
                  <a:tcPr marL="6145" marR="6145" marT="614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        (135,000,000.00)</a:t>
                      </a:r>
                    </a:p>
                  </a:txBody>
                  <a:tcPr marL="6145" marR="6145" marT="614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(307,500,000.00)</a:t>
                      </a:r>
                    </a:p>
                  </a:txBody>
                  <a:tcPr marL="6145" marR="6145" marT="614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       (135,000,000.00)</a:t>
                      </a:r>
                    </a:p>
                  </a:txBody>
                  <a:tcPr marL="6145" marR="6145" marT="6145" marB="0" anchor="ctr">
                    <a:lnL>
                      <a:noFill/>
                    </a:lnL>
                    <a:lnR>
                      <a:noFill/>
                    </a:lnR>
                    <a:lnT>
                      <a:noFill/>
                    </a:lnT>
                    <a:lnB w="6350" cap="flat" cmpd="sng" algn="ctr">
                      <a:solidFill>
                        <a:srgbClr val="000000"/>
                      </a:solidFill>
                      <a:prstDash val="solid"/>
                      <a:round/>
                      <a:headEnd type="none" w="med" len="med"/>
                      <a:tailEnd type="none" w="med" len="med"/>
                    </a:lnB>
                  </a:tcPr>
                </a:tc>
              </a:tr>
              <a:tr h="169380">
                <a:tc>
                  <a:txBody>
                    <a:bodyPr/>
                    <a:lstStyle/>
                    <a:p>
                      <a:pPr algn="l" fontAlgn="ctr"/>
                      <a:endParaRPr lang="th-TH" sz="7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l"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l" fontAlgn="ctr"/>
                      <a:r>
                        <a:rPr lang="en-US" sz="1000" b="0" i="0" u="none" strike="noStrike" dirty="0">
                          <a:effectLst/>
                          <a:latin typeface="Angsana New"/>
                        </a:rPr>
                        <a:t>Net cash provided by (used in) financing activities </a:t>
                      </a: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(70,597,352.29)</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331,868,977.50 </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a:effectLst/>
                          <a:latin typeface="Angsana New"/>
                        </a:rPr>
                        <a:t>(70,985,362.39)</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th-TH" sz="1000" b="0" i="0" u="none" strike="noStrike">
                        <a:effectLst/>
                        <a:latin typeface="Angsana New"/>
                      </a:endParaRPr>
                    </a:p>
                  </a:txBody>
                  <a:tcPr marL="6145" marR="6145" marT="6145" marB="0" anchor="ctr">
                    <a:lnL>
                      <a:noFill/>
                    </a:lnL>
                    <a:lnR>
                      <a:noFill/>
                    </a:lnR>
                    <a:lnT>
                      <a:noFill/>
                    </a:lnT>
                    <a:lnB>
                      <a:noFill/>
                    </a:lnB>
                  </a:tcPr>
                </a:tc>
                <a:tc>
                  <a:txBody>
                    <a:bodyPr/>
                    <a:lstStyle/>
                    <a:p>
                      <a:pPr algn="r" fontAlgn="ctr"/>
                      <a:r>
                        <a:rPr lang="th-TH" sz="1000" b="0" i="0" u="none" strike="noStrike" dirty="0">
                          <a:effectLst/>
                          <a:latin typeface="Angsana New"/>
                        </a:rPr>
                        <a:t>332,601,672.63 </a:t>
                      </a:r>
                    </a:p>
                  </a:txBody>
                  <a:tcPr marL="6145" marR="6145" marT="614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87</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10855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323" y="1136576"/>
            <a:ext cx="5857916" cy="7663636"/>
          </a:xfrm>
          <a:prstGeom prst="rect">
            <a:avLst/>
          </a:prstGeom>
          <a:noFill/>
        </p:spPr>
        <p:txBody>
          <a:bodyPr wrap="square" rtlCol="0">
            <a:spAutoFit/>
          </a:bodyPr>
          <a:lstStyle/>
          <a:p>
            <a:pPr algn="thaiDist"/>
            <a:r>
              <a:rPr lang="en-US" sz="1600" b="1" dirty="0">
                <a:latin typeface="CordiaUPC" pitchFamily="34" charset="-34"/>
                <a:cs typeface="CordiaUPC" pitchFamily="34" charset="-34"/>
              </a:rPr>
              <a:t>Structure of Income</a:t>
            </a:r>
          </a:p>
          <a:p>
            <a:pPr algn="just"/>
            <a:r>
              <a:rPr lang="th-TH" sz="1400" dirty="0" smtClean="0"/>
              <a:t>      </a:t>
            </a:r>
          </a:p>
          <a:p>
            <a:pPr algn="just"/>
            <a:endParaRPr lang="th-TH" sz="1400" b="1" dirty="0" smtClean="0">
              <a:latin typeface="Cordia New" pitchFamily="34" charset="-34"/>
            </a:endParaRPr>
          </a:p>
          <a:p>
            <a:pPr algn="just"/>
            <a:endParaRPr lang="th-TH" sz="1400" b="1" dirty="0">
              <a:latin typeface="Cordia New" pitchFamily="34" charset="-34"/>
            </a:endParaRPr>
          </a:p>
          <a:p>
            <a:pPr algn="just"/>
            <a:endParaRPr lang="th-TH" sz="1400" b="1" dirty="0" smtClean="0">
              <a:latin typeface="Cordia New" pitchFamily="34" charset="-34"/>
            </a:endParaRPr>
          </a:p>
          <a:p>
            <a:pPr algn="just"/>
            <a:endParaRPr lang="th-TH" sz="1400" b="1" dirty="0">
              <a:latin typeface="Cordia New" pitchFamily="34" charset="-34"/>
            </a:endParaRPr>
          </a:p>
          <a:p>
            <a:pPr algn="just"/>
            <a:endParaRPr lang="th-TH" sz="1400" b="1" dirty="0" smtClean="0">
              <a:latin typeface="Cordia New" pitchFamily="34" charset="-34"/>
            </a:endParaRPr>
          </a:p>
          <a:p>
            <a:pPr algn="just"/>
            <a:endParaRPr lang="th-TH" sz="1400" b="1" dirty="0">
              <a:latin typeface="Cordia New" pitchFamily="34" charset="-34"/>
            </a:endParaRPr>
          </a:p>
          <a:p>
            <a:pPr algn="just"/>
            <a:endParaRPr lang="th-TH" sz="1400" b="1" dirty="0" smtClean="0">
              <a:latin typeface="Cordia New" pitchFamily="34" charset="-34"/>
            </a:endParaRPr>
          </a:p>
          <a:p>
            <a:pPr algn="just"/>
            <a:endParaRPr lang="th-TH" sz="1400" b="1" dirty="0">
              <a:latin typeface="Cordia New" pitchFamily="34" charset="-34"/>
            </a:endParaRPr>
          </a:p>
          <a:p>
            <a:pPr algn="just"/>
            <a:endParaRPr lang="th-TH" sz="1400" b="1" dirty="0">
              <a:latin typeface="Cordia New" pitchFamily="34" charset="-34"/>
            </a:endParaRPr>
          </a:p>
          <a:p>
            <a:pPr algn="thaiDist"/>
            <a:r>
              <a:rPr lang="ca-ES" sz="1200" b="1" dirty="0">
                <a:latin typeface="CordiaUPC" pitchFamily="34" charset="-34"/>
                <a:cs typeface="CordiaUPC" pitchFamily="34" charset="-34"/>
              </a:rPr>
              <a:t>Note:</a:t>
            </a:r>
            <a:r>
              <a:rPr lang="ca-ES" sz="1200" dirty="0">
                <a:latin typeface="CordiaUPC" pitchFamily="34" charset="-34"/>
                <a:cs typeface="CordiaUPC" pitchFamily="34" charset="-34"/>
              </a:rPr>
              <a:t> </a:t>
            </a:r>
            <a:r>
              <a:rPr lang="th-TH" sz="1200" baseline="30000" dirty="0">
                <a:latin typeface="CordiaUPC" pitchFamily="34" charset="-34"/>
                <a:cs typeface="CordiaUPC" pitchFamily="34" charset="-34"/>
              </a:rPr>
              <a:t>1/</a:t>
            </a:r>
            <a:r>
              <a:rPr lang="th-TH" sz="1200" dirty="0">
                <a:latin typeface="CordiaUPC" pitchFamily="34" charset="-34"/>
                <a:cs typeface="CordiaUPC" pitchFamily="34" charset="-34"/>
              </a:rPr>
              <a:t> </a:t>
            </a:r>
            <a:r>
              <a:rPr lang="ca-ES" sz="1200" dirty="0">
                <a:latin typeface="CordiaUPC" pitchFamily="34" charset="-34"/>
                <a:cs typeface="CordiaUPC" pitchFamily="34" charset="-34"/>
              </a:rPr>
              <a:t>Income from other sources e.g. service centres, received interests, termination fee, and sales promotion.</a:t>
            </a:r>
            <a:endParaRPr lang="th-TH" sz="1200" b="1" dirty="0">
              <a:latin typeface="CordiaUPC" pitchFamily="34" charset="-34"/>
              <a:cs typeface="CordiaUPC" pitchFamily="34" charset="-34"/>
            </a:endParaRPr>
          </a:p>
          <a:p>
            <a:pPr algn="just"/>
            <a:endParaRPr lang="th-TH" sz="1400" b="1" dirty="0" smtClean="0">
              <a:latin typeface="Cordia New" pitchFamily="34" charset="-34"/>
            </a:endParaRPr>
          </a:p>
          <a:p>
            <a:pPr algn="just"/>
            <a:endParaRPr lang="th-TH" sz="1400" b="1" dirty="0">
              <a:latin typeface="Cordia New" pitchFamily="34" charset="-34"/>
            </a:endParaRPr>
          </a:p>
          <a:p>
            <a:pPr algn="just"/>
            <a:endParaRPr lang="th-TH" sz="1400" b="1" dirty="0" smtClean="0">
              <a:latin typeface="Cordia New" pitchFamily="34" charset="-34"/>
            </a:endParaRPr>
          </a:p>
          <a:p>
            <a:pPr algn="just"/>
            <a:endParaRPr lang="th-TH" sz="1400" b="1" dirty="0">
              <a:latin typeface="Cordia New" pitchFamily="34" charset="-34"/>
            </a:endParaRPr>
          </a:p>
          <a:p>
            <a:pPr algn="just"/>
            <a:endParaRPr lang="th-TH" sz="1400" b="1" dirty="0" smtClean="0">
              <a:latin typeface="Cordia New" pitchFamily="34" charset="-34"/>
            </a:endParaRPr>
          </a:p>
          <a:p>
            <a:pPr algn="just"/>
            <a:endParaRPr lang="th-TH" sz="1400" b="1" dirty="0">
              <a:latin typeface="Cordia New" pitchFamily="34" charset="-34"/>
            </a:endParaRPr>
          </a:p>
          <a:p>
            <a:pPr algn="just"/>
            <a:endParaRPr lang="th-TH" sz="1400" b="1" dirty="0" smtClean="0">
              <a:latin typeface="Cordia New" pitchFamily="34" charset="-34"/>
            </a:endParaRPr>
          </a:p>
          <a:p>
            <a:pPr algn="thaiDist"/>
            <a:endParaRPr lang="en-US" sz="1400" b="1" dirty="0">
              <a:latin typeface="Cordia New" pitchFamily="34" charset="-34"/>
            </a:endParaRPr>
          </a:p>
          <a:p>
            <a:pPr algn="thaiDist"/>
            <a:r>
              <a:rPr lang="en-US" sz="1600" b="1" dirty="0" smtClean="0">
                <a:latin typeface="CordiaUPC" pitchFamily="34" charset="-34"/>
                <a:cs typeface="CordiaUPC" pitchFamily="34" charset="-34"/>
              </a:rPr>
              <a:t>Nature </a:t>
            </a:r>
            <a:r>
              <a:rPr lang="en-US" sz="1600" b="1" dirty="0">
                <a:latin typeface="CordiaUPC" pitchFamily="34" charset="-34"/>
                <a:cs typeface="CordiaUPC" pitchFamily="34" charset="-34"/>
              </a:rPr>
              <a:t>of services </a:t>
            </a:r>
          </a:p>
          <a:p>
            <a:pPr algn="thaiDist"/>
            <a:r>
              <a:rPr lang="en-US" sz="1400" dirty="0">
                <a:latin typeface="CordiaUPC" pitchFamily="34" charset="-34"/>
                <a:cs typeface="CordiaUPC" pitchFamily="34" charset="-34"/>
              </a:rPr>
              <a:t> </a:t>
            </a:r>
          </a:p>
          <a:p>
            <a:pPr algn="just"/>
            <a:r>
              <a:rPr lang="en-US" sz="1400" dirty="0">
                <a:latin typeface="CordiaUPC" pitchFamily="34" charset="-34"/>
                <a:cs typeface="CordiaUPC" pitchFamily="34" charset="-34"/>
              </a:rPr>
              <a:t>The Company operates and provides services for operating lease with a lease term of from one year to five years to the corporate customers and also provides short-term rental car services (from daily to monthly basis) for corporate and individual customers. It also provides one- stop service through more than </a:t>
            </a:r>
            <a:r>
              <a:rPr lang="en-US" sz="1400" dirty="0" smtClean="0">
                <a:latin typeface="CordiaUPC" pitchFamily="34" charset="-34"/>
                <a:cs typeface="CordiaUPC" pitchFamily="34" charset="-34"/>
              </a:rPr>
              <a:t>8,300 </a:t>
            </a:r>
            <a:r>
              <a:rPr lang="en-US" sz="1400" dirty="0">
                <a:latin typeface="CordiaUPC" pitchFamily="34" charset="-34"/>
                <a:cs typeface="CordiaUPC" pitchFamily="34" charset="-34"/>
              </a:rPr>
              <a:t>standard cars in various models and sizes.</a:t>
            </a:r>
          </a:p>
          <a:p>
            <a:pPr algn="just"/>
            <a:r>
              <a:rPr lang="en-US" sz="1400" dirty="0">
                <a:latin typeface="CordiaUPC" pitchFamily="34" charset="-34"/>
                <a:cs typeface="CordiaUPC" pitchFamily="34" charset="-34"/>
              </a:rPr>
              <a:t> </a:t>
            </a:r>
          </a:p>
          <a:p>
            <a:pPr algn="just"/>
            <a:r>
              <a:rPr lang="en-US" sz="1400" dirty="0">
                <a:latin typeface="CordiaUPC" pitchFamily="34" charset="-34"/>
                <a:cs typeface="CordiaUPC" pitchFamily="34" charset="-34"/>
              </a:rPr>
              <a:t>The customer's objective to exploit operating lease is different from purchase, hire purchase and financial lease. For operating lease, customers would like to utilize that asset temporarily without ownership so that they could cut back maintenance expenses and other involved expenses such as taxes, car insurance and etc. Also, they can reduce financial obligation because they neither need to pay a large amount of money to acquire a vehicle nor need to procure loan and guarantees. Moreover, as a corporate identity they can get corporate tax benefit on operating lease. As a result, operating lease becomes more popular among customers. The Company believes that operating lease business is still in the growth state and thus, only operating lease and short-term rental are underlined.</a:t>
            </a:r>
          </a:p>
        </p:txBody>
      </p:sp>
      <p:pic>
        <p:nvPicPr>
          <p:cNvPr id="7" name="รูปภาพ 6"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9" name="TextBox 8"/>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07</a:t>
            </a:r>
            <a:endParaRPr lang="th-TH" sz="1200" b="1" dirty="0">
              <a:solidFill>
                <a:srgbClr val="0070C0"/>
              </a:solidFill>
              <a:latin typeface="Cordia New" pitchFamily="34" charset="-34"/>
              <a:cs typeface="Cordia New" pitchFamily="34" charset="-34"/>
            </a:endParaRPr>
          </a:p>
        </p:txBody>
      </p:sp>
      <p:graphicFrame>
        <p:nvGraphicFramePr>
          <p:cNvPr id="10" name="Table 9"/>
          <p:cNvGraphicFramePr>
            <a:graphicFrameLocks noGrp="1"/>
          </p:cNvGraphicFramePr>
          <p:nvPr>
            <p:extLst>
              <p:ext uri="{D42A27DB-BD31-4B8C-83A1-F6EECF244321}">
                <p14:modId xmlns:p14="http://schemas.microsoft.com/office/powerpoint/2010/main" val="3852339049"/>
              </p:ext>
            </p:extLst>
          </p:nvPr>
        </p:nvGraphicFramePr>
        <p:xfrm>
          <a:off x="571481" y="1662785"/>
          <a:ext cx="5687445" cy="1773310"/>
        </p:xfrm>
        <a:graphic>
          <a:graphicData uri="http://schemas.openxmlformats.org/drawingml/2006/table">
            <a:tbl>
              <a:tblPr/>
              <a:tblGrid>
                <a:gridCol w="1129327"/>
                <a:gridCol w="648072"/>
                <a:gridCol w="627512"/>
                <a:gridCol w="547089"/>
                <a:gridCol w="547089"/>
                <a:gridCol w="547089"/>
                <a:gridCol w="547089"/>
                <a:gridCol w="547089"/>
                <a:gridCol w="547089"/>
              </a:tblGrid>
              <a:tr h="201596">
                <a:tc rowSpan="2">
                  <a:txBody>
                    <a:bodyPr/>
                    <a:lstStyle/>
                    <a:p>
                      <a:pPr algn="ctr">
                        <a:spcAft>
                          <a:spcPts val="0"/>
                        </a:spcAft>
                      </a:pPr>
                      <a:r>
                        <a:rPr lang="ca-ES" sz="1200" b="0" kern="150" dirty="0" smtClean="0">
                          <a:solidFill>
                            <a:schemeClr val="tx1"/>
                          </a:solidFill>
                          <a:effectLst/>
                          <a:latin typeface="BrowalliaUPC" pitchFamily="34" charset="-34"/>
                          <a:ea typeface="DejaVu Sans"/>
                          <a:cs typeface="BrowalliaUPC" pitchFamily="34" charset="-34"/>
                        </a:rPr>
                        <a:t>Source of Income</a:t>
                      </a:r>
                      <a:endParaRPr lang="en-US" sz="1200" b="0" kern="150" dirty="0">
                        <a:solidFill>
                          <a:schemeClr val="tx1"/>
                        </a:solidFill>
                        <a:effectLst/>
                        <a:latin typeface="BrowalliaUPC" pitchFamily="34" charset="-34"/>
                        <a:ea typeface="DejaVu Sans"/>
                        <a:cs typeface="BrowalliaUPC" pitchFamily="34" charset="-34"/>
                      </a:endParaRP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By</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 Shares of the Company</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DD1FF"/>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2015</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th-TH"/>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2016</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th-TH"/>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2017</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th-TH"/>
                    </a:p>
                  </a:txBody>
                  <a:tcPr/>
                </a:tc>
              </a:tr>
              <a:tr h="201596">
                <a:tc vMerge="1">
                  <a:txBody>
                    <a:bodyPr/>
                    <a:lstStyle/>
                    <a:p>
                      <a:endParaRPr lang="th-TH"/>
                    </a:p>
                  </a:txBody>
                  <a:tcPr/>
                </a:tc>
                <a:tc vMerge="1">
                  <a:txBody>
                    <a:bodyPr/>
                    <a:lstStyle/>
                    <a:p>
                      <a:endParaRPr lang="th-TH"/>
                    </a:p>
                  </a:txBody>
                  <a:tcPr/>
                </a:tc>
                <a:tc vMerge="1">
                  <a:txBody>
                    <a:bodyPr/>
                    <a:lstStyle/>
                    <a:p>
                      <a:pPr marL="0" marR="0" lvl="0" indent="-635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Million Bath</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Million Bath</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Million Bath</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r>
              <a:tr h="215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1</a:t>
                      </a: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 Rental Cars</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Company</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ct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7421" marR="7421" marT="74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DD1F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1,138.01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58.49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1,132.80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56.56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    1,146.92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         54.81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a:noFill/>
                    </a:lnB>
                    <a:lnTlToBr w="12700" cmpd="sng">
                      <a:noFill/>
                      <a:prstDash val="solid"/>
                    </a:lnTlToBr>
                    <a:lnBlToTr w="12700" cmpd="sng">
                      <a:noFill/>
                      <a:prstDash val="solid"/>
                    </a:lnBlToTr>
                  </a:tcPr>
                </a:tc>
              </a:tr>
              <a:tr h="1152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2. </a:t>
                      </a: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Sale of Used Cars</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Company</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rtl="0" fontAlgn="ctr"/>
                      <a:endParaRPr lang="en-US" sz="1200" b="0" i="0" u="none" strike="noStrike">
                        <a:solidFill>
                          <a:srgbClr val="000000"/>
                        </a:solidFill>
                        <a:effectLst/>
                        <a:latin typeface="CordiaUPC" panose="020B0304020202020204" pitchFamily="34" charset="-34"/>
                        <a:cs typeface="CordiaUPC" panose="020B0304020202020204" pitchFamily="34" charset="-34"/>
                      </a:endParaRPr>
                    </a:p>
                  </a:txBody>
                  <a:tcPr marL="7421" marR="7421" marT="74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517.59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26.6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628.66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31.39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       694.56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dirty="0">
                          <a:solidFill>
                            <a:srgbClr val="000000"/>
                          </a:solidFill>
                          <a:effectLst/>
                          <a:latin typeface="CordiaUPC"/>
                        </a:rPr>
                        <a:t>         </a:t>
                      </a:r>
                      <a:r>
                        <a:rPr lang="th-TH" sz="1200" b="0" i="0" u="none" strike="noStrike" dirty="0" smtClean="0">
                          <a:solidFill>
                            <a:srgbClr val="000000"/>
                          </a:solidFill>
                          <a:effectLst/>
                          <a:latin typeface="CordiaUPC"/>
                        </a:rPr>
                        <a:t>33.20 </a:t>
                      </a:r>
                      <a:endParaRPr lang="th-TH" sz="1200" b="0" i="0" u="none" strike="noStrike" dirty="0">
                        <a:solidFill>
                          <a:srgbClr val="000000"/>
                        </a:solidFill>
                        <a:effectLst/>
                        <a:latin typeface="CordiaUPC"/>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2015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3. </a:t>
                      </a: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Sale of Used Cars</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subsidiary</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CordiaUPC" panose="020B0304020202020204" pitchFamily="34" charset="-34"/>
                          <a:cs typeface="CordiaUPC" panose="020B0304020202020204" pitchFamily="34" charset="-34"/>
                        </a:rPr>
                        <a:t>100</a:t>
                      </a:r>
                    </a:p>
                  </a:txBody>
                  <a:tcPr marL="7421" marR="7421" marT="74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229.25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11.78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178.85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8.93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       191.70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ctr"/>
                      <a:r>
                        <a:rPr lang="th-TH" sz="1200" b="0" i="0" u="none" strike="noStrike" dirty="0">
                          <a:solidFill>
                            <a:srgbClr val="000000"/>
                          </a:solidFill>
                          <a:effectLst/>
                          <a:latin typeface="CordiaUPC"/>
                        </a:rPr>
                        <a:t>           9.16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953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h-TH"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4. </a:t>
                      </a:r>
                      <a:r>
                        <a:rPr lang="ca-ES" sz="1200" kern="150" dirty="0" smtClean="0">
                          <a:effectLst/>
                          <a:latin typeface="BrowalliaUPC" pitchFamily="34" charset="-34"/>
                          <a:ea typeface="DejaVu Sans"/>
                          <a:cs typeface="BrowalliaUPC" pitchFamily="34" charset="-34"/>
                        </a:rPr>
                        <a:t>Other sources</a:t>
                      </a:r>
                      <a:r>
                        <a:rPr lang="th-TH" sz="1200" baseline="30000" dirty="0" smtClean="0">
                          <a:latin typeface="BrowalliaUPC" pitchFamily="34" charset="-34"/>
                          <a:cs typeface="BrowalliaUPC" pitchFamily="34" charset="-34"/>
                        </a:rPr>
                        <a:t>1/</a:t>
                      </a:r>
                      <a:endPar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endParaRP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Company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rdia New" pitchFamily="34" charset="-34"/>
                          <a:ea typeface="ヒラギノ角ゴ Pro W3" charset="-128"/>
                          <a:cs typeface="Cordia New" pitchFamily="34" charset="-34"/>
                        </a:rPr>
                        <a:t>/Subsidiary</a:t>
                      </a:r>
                    </a:p>
                  </a:txBody>
                  <a:tcPr marL="44245" marR="4424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endParaRPr lang="en-US" sz="1200" b="0" i="0" u="none" strike="noStrike" dirty="0">
                        <a:solidFill>
                          <a:srgbClr val="000000"/>
                        </a:solidFill>
                        <a:effectLst/>
                        <a:latin typeface="CordiaUPC" panose="020B0304020202020204" pitchFamily="34" charset="-34"/>
                        <a:cs typeface="CordiaUPC" panose="020B0304020202020204" pitchFamily="34" charset="-34"/>
                      </a:endParaRPr>
                    </a:p>
                  </a:txBody>
                  <a:tcPr marL="7421" marR="7421" marT="74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60.94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3.13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62.65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3.12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         59.21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dirty="0">
                          <a:solidFill>
                            <a:srgbClr val="000000"/>
                          </a:solidFill>
                          <a:effectLst/>
                          <a:latin typeface="CordiaUPC"/>
                        </a:rPr>
                        <a:t>           2.83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r>
              <a:tr h="203151">
                <a:tc>
                  <a:txBody>
                    <a:bodyPr/>
                    <a:lstStyle/>
                    <a:p>
                      <a:pPr algn="ctr" rtl="0" fontAlgn="ctr"/>
                      <a:r>
                        <a:rPr lang="en-US" sz="1200" b="0" i="0" u="none" strike="noStrike" dirty="0" smtClean="0">
                          <a:solidFill>
                            <a:srgbClr val="000000"/>
                          </a:solidFill>
                          <a:effectLst/>
                          <a:latin typeface="CordiaUPC" panose="020B0304020202020204" pitchFamily="34" charset="-34"/>
                          <a:cs typeface="CordiaUPC" panose="020B0304020202020204" pitchFamily="34" charset="-34"/>
                        </a:rPr>
                        <a:t>Total</a:t>
                      </a:r>
                      <a:endParaRPr lang="th-TH" sz="1200" b="0" i="0" u="none" strike="noStrike" dirty="0">
                        <a:solidFill>
                          <a:srgbClr val="000000"/>
                        </a:solidFill>
                        <a:effectLst/>
                        <a:latin typeface="CordiaUPC" panose="020B0304020202020204" pitchFamily="34" charset="-34"/>
                        <a:cs typeface="CordiaUPC" panose="020B0304020202020204" pitchFamily="34" charset="-34"/>
                      </a:endParaRPr>
                    </a:p>
                  </a:txBody>
                  <a:tcPr marL="7421" marR="7421" marT="74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a:solidFill>
                            <a:srgbClr val="000000"/>
                          </a:solidFill>
                          <a:effectLst/>
                          <a:latin typeface="CordiaUPC" panose="020B0304020202020204" pitchFamily="34" charset="-34"/>
                          <a:cs typeface="CordiaUPC" panose="020B0304020202020204" pitchFamily="34" charset="-34"/>
                        </a:rPr>
                        <a:t> </a:t>
                      </a:r>
                    </a:p>
                  </a:txBody>
                  <a:tcPr marL="7421" marR="7421" marT="74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a:solidFill>
                            <a:srgbClr val="000000"/>
                          </a:solidFill>
                          <a:effectLst/>
                          <a:latin typeface="CordiaUPC" panose="020B0304020202020204" pitchFamily="34" charset="-34"/>
                          <a:cs typeface="CordiaUPC" panose="020B0304020202020204" pitchFamily="34" charset="-34"/>
                        </a:rPr>
                        <a:t> </a:t>
                      </a:r>
                    </a:p>
                  </a:txBody>
                  <a:tcPr marL="7421" marR="7421" marT="74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1,945.79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2,002.96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a:solidFill>
                            <a:srgbClr val="000000"/>
                          </a:solidFill>
                          <a:effectLst/>
                          <a:latin typeface="CordiaUPC"/>
                        </a:rPr>
                        <a:t>    2,092.39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th-TH" sz="1200" b="0" i="0" u="none" strike="noStrike" dirty="0">
                          <a:solidFill>
                            <a:srgbClr val="000000"/>
                          </a:solidFill>
                          <a:effectLst/>
                          <a:latin typeface="CordiaUPC"/>
                        </a:rPr>
                        <a:t>       100.00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สี่เหลี่ยมผืนผ้า 1"/>
          <p:cNvSpPr/>
          <p:nvPr/>
        </p:nvSpPr>
        <p:spPr>
          <a:xfrm>
            <a:off x="467011" y="627971"/>
            <a:ext cx="1473480" cy="369332"/>
          </a:xfrm>
          <a:prstGeom prst="rect">
            <a:avLst/>
          </a:prstGeom>
        </p:spPr>
        <p:txBody>
          <a:bodyPr wrap="none">
            <a:spAutoFit/>
          </a:bodyPr>
          <a:lstStyle/>
          <a:p>
            <a:pPr algn="just"/>
            <a:r>
              <a:rPr lang="en-US" sz="1800" b="1" dirty="0">
                <a:latin typeface="CordiaUPC" pitchFamily="34" charset="-34"/>
                <a:cs typeface="CordiaUPC" pitchFamily="34" charset="-34"/>
              </a:rPr>
              <a:t>Nature of Business</a:t>
            </a:r>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11" y="3783335"/>
            <a:ext cx="5986325"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ตัวแทนเนื้อหา 5"/>
          <p:cNvGraphicFramePr>
            <a:graphicFrameLocks noGrp="1"/>
          </p:cNvGraphicFramePr>
          <p:nvPr>
            <p:ph idx="1"/>
            <p:extLst>
              <p:ext uri="{D42A27DB-BD31-4B8C-83A1-F6EECF244321}">
                <p14:modId xmlns:p14="http://schemas.microsoft.com/office/powerpoint/2010/main" val="2550100807"/>
              </p:ext>
            </p:extLst>
          </p:nvPr>
        </p:nvGraphicFramePr>
        <p:xfrm>
          <a:off x="459646" y="560512"/>
          <a:ext cx="6173588" cy="5350941"/>
        </p:xfrm>
        <a:graphic>
          <a:graphicData uri="http://schemas.openxmlformats.org/drawingml/2006/table">
            <a:tbl>
              <a:tblPr/>
              <a:tblGrid>
                <a:gridCol w="74699"/>
                <a:gridCol w="74699"/>
                <a:gridCol w="74699"/>
                <a:gridCol w="74699"/>
                <a:gridCol w="2474402"/>
                <a:gridCol w="821688"/>
                <a:gridCol w="44104"/>
                <a:gridCol w="821688"/>
                <a:gridCol w="44104"/>
                <a:gridCol w="821688"/>
                <a:gridCol w="44104"/>
                <a:gridCol w="803014"/>
              </a:tblGrid>
              <a:tr h="248750">
                <a:tc gridSpan="12">
                  <a:txBody>
                    <a:bodyPr/>
                    <a:lstStyle/>
                    <a:p>
                      <a:pPr algn="ctr" fontAlgn="ctr"/>
                      <a:r>
                        <a:rPr lang="en-US" sz="1100" b="1" i="0" u="none" strike="noStrike" dirty="0">
                          <a:effectLst/>
                          <a:latin typeface="Angsana New"/>
                        </a:rPr>
                        <a:t>KRUNGTHAI CAR RENT AND LEASE PUBLIC COMPANY LIMITED AND ITS SUBSIDIARY</a:t>
                      </a:r>
                    </a:p>
                  </a:txBody>
                  <a:tcPr marL="9352" marR="9352" marT="935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48750">
                <a:tc gridSpan="12">
                  <a:txBody>
                    <a:bodyPr/>
                    <a:lstStyle/>
                    <a:p>
                      <a:pPr algn="ctr" fontAlgn="ctr"/>
                      <a:r>
                        <a:rPr lang="en-US" sz="1100" b="1" i="0" u="none" strike="noStrike" dirty="0">
                          <a:effectLst/>
                          <a:latin typeface="Angsana New"/>
                        </a:rPr>
                        <a:t>STATEMENT OF CASH FLOWS (CONT.)</a:t>
                      </a:r>
                    </a:p>
                  </a:txBody>
                  <a:tcPr marL="9352" marR="9352" marT="935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48750">
                <a:tc gridSpan="12">
                  <a:txBody>
                    <a:bodyPr/>
                    <a:lstStyle/>
                    <a:p>
                      <a:pPr algn="ctr" fontAlgn="ctr"/>
                      <a:r>
                        <a:rPr lang="en-US" sz="1100" b="1" i="0" u="none" strike="noStrike" dirty="0">
                          <a:effectLst/>
                          <a:latin typeface="Angsana New"/>
                        </a:rPr>
                        <a:t>FOR THE YEAR ENDED DECEMBER 31, 2017</a:t>
                      </a:r>
                    </a:p>
                  </a:txBody>
                  <a:tcPr marL="9352" marR="9352" marT="935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36282">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dirty="0">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r>
              <a:tr h="236282">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gridSpan="7">
                  <a:txBody>
                    <a:bodyPr/>
                    <a:lstStyle/>
                    <a:p>
                      <a:pPr algn="ctr" fontAlgn="ctr"/>
                      <a:r>
                        <a:rPr lang="en-US" sz="1100" b="0" i="0" u="none" strike="noStrike">
                          <a:effectLst/>
                          <a:latin typeface="Angsana New"/>
                        </a:rPr>
                        <a:t>Baht</a:t>
                      </a:r>
                    </a:p>
                  </a:txBody>
                  <a:tcPr marL="9352" marR="9352" marT="9352"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36282">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gridSpan="3">
                  <a:txBody>
                    <a:bodyPr/>
                    <a:lstStyle/>
                    <a:p>
                      <a:pPr algn="ctr" fontAlgn="ctr"/>
                      <a:r>
                        <a:rPr lang="en-US" sz="1100" b="0" i="0" u="none" strike="noStrike">
                          <a:effectLst/>
                          <a:latin typeface="Angsana New"/>
                        </a:rPr>
                        <a:t>Consolidated  financial statements</a:t>
                      </a:r>
                    </a:p>
                  </a:txBody>
                  <a:tcPr marL="9352" marR="9352" marT="935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a:txBody>
                    <a:bodyPr/>
                    <a:lstStyle/>
                    <a:p>
                      <a:pPr algn="ctr" fontAlgn="ctr"/>
                      <a:endParaRPr lang="th-TH" sz="1100" b="0" i="0" u="none" strike="noStrike">
                        <a:effectLst/>
                        <a:latin typeface="Angsana New"/>
                      </a:endParaRPr>
                    </a:p>
                  </a:txBody>
                  <a:tcPr marL="9352" marR="9352" marT="9352"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1100" b="0" i="0" u="none" strike="noStrike">
                          <a:effectLst/>
                          <a:latin typeface="Angsana New"/>
                        </a:rPr>
                        <a:t>Separate financial statements</a:t>
                      </a:r>
                    </a:p>
                  </a:txBody>
                  <a:tcPr marL="9352" marR="9352" marT="935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r>
              <a:tr h="236282">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r>
                        <a:rPr lang="th-TH" sz="1100" b="0" i="0" u="none" strike="noStrike">
                          <a:effectLst/>
                          <a:latin typeface="Angsana New"/>
                        </a:rPr>
                        <a:t>2017</a:t>
                      </a:r>
                    </a:p>
                  </a:txBody>
                  <a:tcPr marL="9352" marR="9352" marT="935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100" b="0" i="0" u="none" strike="noStrike">
                          <a:effectLst/>
                          <a:latin typeface="Angsana New"/>
                        </a:rPr>
                        <a:t>2016</a:t>
                      </a:r>
                    </a:p>
                  </a:txBody>
                  <a:tcPr marL="9352" marR="9352" marT="935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ctr" fontAlgn="ctr"/>
                      <a:r>
                        <a:rPr lang="th-TH" sz="1100" b="0" i="0" u="none" strike="noStrike">
                          <a:effectLst/>
                          <a:latin typeface="Angsana New"/>
                        </a:rPr>
                        <a:t>2017</a:t>
                      </a:r>
                    </a:p>
                  </a:txBody>
                  <a:tcPr marL="9352" marR="9352" marT="935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th-TH" sz="1100" b="0" i="0" u="none" strike="noStrike">
                        <a:effectLst/>
                        <a:latin typeface="Angsana New"/>
                      </a:endParaRPr>
                    </a:p>
                  </a:txBody>
                  <a:tcPr marL="9352" marR="9352" marT="935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h-TH" sz="1100" b="0" i="0" u="none" strike="noStrike">
                          <a:effectLst/>
                          <a:latin typeface="Angsana New"/>
                        </a:rPr>
                        <a:t>2016</a:t>
                      </a:r>
                    </a:p>
                  </a:txBody>
                  <a:tcPr marL="9352" marR="9352" marT="935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282">
                <a:tc gridSpan="5">
                  <a:txBody>
                    <a:bodyPr/>
                    <a:lstStyle/>
                    <a:p>
                      <a:pPr algn="l" fontAlgn="ctr"/>
                      <a:r>
                        <a:rPr lang="en-US" sz="1100" b="0" i="0" u="none" strike="noStrike">
                          <a:effectLst/>
                          <a:latin typeface="Angsana New"/>
                        </a:rPr>
                        <a:t>Net increase in cash and cash equivalents</a:t>
                      </a:r>
                    </a:p>
                  </a:txBody>
                  <a:tcPr marL="9352" marR="9352" marT="935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dirty="0">
                          <a:effectLst/>
                          <a:latin typeface="Angsana New"/>
                        </a:rPr>
                        <a:t>86,103,926.25 </a:t>
                      </a:r>
                    </a:p>
                  </a:txBody>
                  <a:tcPr marL="9352" marR="9352" marT="935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104,334,450.01 </a:t>
                      </a:r>
                    </a:p>
                  </a:txBody>
                  <a:tcPr marL="9352" marR="9352" marT="935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118,427,376.56 </a:t>
                      </a:r>
                    </a:p>
                  </a:txBody>
                  <a:tcPr marL="9352" marR="9352" marT="935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93,882,452.15 </a:t>
                      </a:r>
                    </a:p>
                  </a:txBody>
                  <a:tcPr marL="9352" marR="9352" marT="9352" marB="0" anchor="ctr">
                    <a:lnL>
                      <a:noFill/>
                    </a:lnL>
                    <a:lnR>
                      <a:noFill/>
                    </a:lnR>
                    <a:lnT w="6350" cap="flat" cmpd="sng" algn="ctr">
                      <a:solidFill>
                        <a:srgbClr val="000000"/>
                      </a:solidFill>
                      <a:prstDash val="solid"/>
                      <a:round/>
                      <a:headEnd type="none" w="med" len="med"/>
                      <a:tailEnd type="none" w="med" len="med"/>
                    </a:lnT>
                    <a:lnB>
                      <a:noFill/>
                    </a:lnB>
                  </a:tcPr>
                </a:tc>
              </a:tr>
              <a:tr h="353487">
                <a:tc gridSpan="5">
                  <a:txBody>
                    <a:bodyPr/>
                    <a:lstStyle/>
                    <a:p>
                      <a:pPr algn="l" fontAlgn="ctr"/>
                      <a:r>
                        <a:rPr lang="en-US" sz="1100" b="0" i="0" u="none" strike="noStrike">
                          <a:effectLst/>
                          <a:latin typeface="Angsana New"/>
                        </a:rPr>
                        <a:t>Cash and cash equivalents, beginning of the year</a:t>
                      </a:r>
                    </a:p>
                  </a:txBody>
                  <a:tcPr marL="9352" marR="9352" marT="935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dirty="0">
                          <a:effectLst/>
                          <a:latin typeface="Angsana New"/>
                        </a:rPr>
                        <a:t>          162,178,983.24 </a:t>
                      </a:r>
                    </a:p>
                  </a:txBody>
                  <a:tcPr marL="9352" marR="9352" marT="935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dirty="0">
                          <a:effectLst/>
                          <a:latin typeface="Angsana New"/>
                        </a:rPr>
                        <a:t>            57,844,533.23 </a:t>
                      </a:r>
                    </a:p>
                  </a:txBody>
                  <a:tcPr marL="9352" marR="9352" marT="935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          120,629,193.00 </a:t>
                      </a:r>
                    </a:p>
                  </a:txBody>
                  <a:tcPr marL="9352" marR="9352" marT="935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           26,746,740.85 </a:t>
                      </a:r>
                    </a:p>
                  </a:txBody>
                  <a:tcPr marL="9352" marR="9352" marT="9352" marB="0" anchor="ctr">
                    <a:lnL>
                      <a:noFill/>
                    </a:lnL>
                    <a:lnR>
                      <a:noFill/>
                    </a:lnR>
                    <a:lnT>
                      <a:noFill/>
                    </a:lnT>
                    <a:lnB w="6350" cap="flat" cmpd="sng" algn="ctr">
                      <a:solidFill>
                        <a:srgbClr val="000000"/>
                      </a:solidFill>
                      <a:prstDash val="solid"/>
                      <a:round/>
                      <a:headEnd type="none" w="med" len="med"/>
                      <a:tailEnd type="none" w="med" len="med"/>
                    </a:lnB>
                  </a:tcPr>
                </a:tc>
              </a:tr>
              <a:tr h="353487">
                <a:tc gridSpan="5">
                  <a:txBody>
                    <a:bodyPr/>
                    <a:lstStyle/>
                    <a:p>
                      <a:pPr algn="l" fontAlgn="ctr"/>
                      <a:r>
                        <a:rPr lang="en-US" sz="1100" b="0" i="0" u="none" strike="noStrike">
                          <a:effectLst/>
                          <a:latin typeface="Angsana New"/>
                        </a:rPr>
                        <a:t>Cash and cash equivalents, ending of the year</a:t>
                      </a:r>
                    </a:p>
                  </a:txBody>
                  <a:tcPr marL="9352" marR="9352" marT="935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r>
                        <a:rPr lang="th-TH" sz="1100" b="0" i="0" u="none" strike="noStrike">
                          <a:effectLst/>
                          <a:latin typeface="Angsana New"/>
                        </a:rPr>
                        <a:t>          248,282,909.49 </a:t>
                      </a:r>
                    </a:p>
                  </a:txBody>
                  <a:tcPr marL="9352" marR="9352" marT="9352"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dirty="0">
                          <a:effectLst/>
                          <a:latin typeface="Angsana New"/>
                        </a:rPr>
                        <a:t>          162,178,983.24 </a:t>
                      </a:r>
                    </a:p>
                  </a:txBody>
                  <a:tcPr marL="9352" marR="9352" marT="9352"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          239,056,569.56 </a:t>
                      </a:r>
                    </a:p>
                  </a:txBody>
                  <a:tcPr marL="9352" marR="9352" marT="9352"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         120,629,193.00 </a:t>
                      </a:r>
                    </a:p>
                  </a:txBody>
                  <a:tcPr marL="9352" marR="9352" marT="9352"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36282">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w="25400" cap="flat" cmpd="dbl" algn="ctr">
                      <a:solidFill>
                        <a:srgbClr val="000000"/>
                      </a:solidFill>
                      <a:prstDash val="solid"/>
                      <a:round/>
                      <a:headEnd type="none" w="med" len="med"/>
                      <a:tailEnd type="none" w="med" len="med"/>
                    </a:lnT>
                    <a:lnB>
                      <a:noFill/>
                    </a:lnB>
                  </a:tcPr>
                </a:tc>
              </a:tr>
              <a:tr h="236282">
                <a:tc gridSpan="5">
                  <a:txBody>
                    <a:bodyPr/>
                    <a:lstStyle/>
                    <a:p>
                      <a:pPr algn="l" fontAlgn="ctr"/>
                      <a:r>
                        <a:rPr lang="en-US" sz="1100" b="0" i="0" u="sng" strike="noStrike">
                          <a:effectLst/>
                          <a:latin typeface="Angsana New"/>
                        </a:rPr>
                        <a:t>Supplemental disclosures of cash flow information</a:t>
                      </a:r>
                    </a:p>
                  </a:txBody>
                  <a:tcPr marL="9352" marR="9352" marT="9352" marB="0" anchor="ctr">
                    <a:lnL>
                      <a:noFill/>
                    </a:lnL>
                    <a:lnR>
                      <a:noFill/>
                    </a:lnR>
                    <a:lnT>
                      <a:noFill/>
                    </a:lnT>
                    <a:lnB>
                      <a:noFill/>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p>
                      <a:pPr algn="r" fontAlgn="ctr"/>
                      <a:endParaRPr lang="th-TH" sz="1100" b="0" i="0" u="sng"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sng"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sng"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r>
              <a:tr h="236282">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gridSpan="2">
                  <a:txBody>
                    <a:bodyPr/>
                    <a:lstStyle/>
                    <a:p>
                      <a:pPr algn="l" fontAlgn="ctr"/>
                      <a:r>
                        <a:rPr lang="en-US" sz="1100" b="0" i="0" u="none" strike="noStrike">
                          <a:effectLst/>
                          <a:latin typeface="Angsana New"/>
                        </a:rPr>
                        <a:t>During the year, the Company acquired fixed assets </a:t>
                      </a:r>
                    </a:p>
                  </a:txBody>
                  <a:tcPr marL="9352" marR="9352" marT="9352" marB="0" anchor="ctr">
                    <a:lnL>
                      <a:noFill/>
                    </a:lnL>
                    <a:lnR>
                      <a:noFill/>
                    </a:lnR>
                    <a:lnT>
                      <a:noFill/>
                    </a:lnT>
                    <a:lnB>
                      <a:noFill/>
                    </a:lnB>
                  </a:tcPr>
                </a:tc>
                <a:tc hMerge="1">
                  <a:txBody>
                    <a:bodyPr/>
                    <a:lstStyle/>
                    <a:p>
                      <a:endParaRPr lang="th-TH"/>
                    </a:p>
                  </a:txBody>
                  <a:tcPr/>
                </a:tc>
                <a:tc>
                  <a:txBody>
                    <a:bodyPr/>
                    <a:lstStyle/>
                    <a:p>
                      <a:pPr algn="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a:noFill/>
                    </a:lnT>
                    <a:lnB>
                      <a:noFill/>
                    </a:lnB>
                  </a:tcPr>
                </a:tc>
              </a:tr>
              <a:tr h="353487">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r>
                        <a:rPr lang="en-US" sz="1100" b="0" i="0" u="none" strike="noStrike">
                          <a:effectLst/>
                          <a:latin typeface="Angsana New"/>
                        </a:rPr>
                        <a:t>by means of of hire-purchase contracts</a:t>
                      </a: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                                  -      </a:t>
                      </a: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          212,122,138.25 </a:t>
                      </a: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a:effectLst/>
                          <a:latin typeface="Angsana New"/>
                        </a:rPr>
                        <a:t>                                  -      </a:t>
                      </a: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r>
                        <a:rPr lang="th-TH" sz="1100" b="0" i="0" u="none" strike="noStrike" dirty="0">
                          <a:effectLst/>
                          <a:latin typeface="Angsana New"/>
                        </a:rPr>
                        <a:t>         212,122,138.25 </a:t>
                      </a:r>
                    </a:p>
                  </a:txBody>
                  <a:tcPr marL="9352" marR="9352" marT="9352" marB="0" anchor="ctr">
                    <a:lnL>
                      <a:noFill/>
                    </a:lnL>
                    <a:lnR>
                      <a:noFill/>
                    </a:lnR>
                    <a:lnT>
                      <a:noFill/>
                    </a:lnT>
                    <a:lnB>
                      <a:noFill/>
                    </a:lnB>
                  </a:tcPr>
                </a:tc>
              </a:tr>
              <a:tr h="236282">
                <a:tc>
                  <a:txBody>
                    <a:bodyPr/>
                    <a:lstStyle/>
                    <a:p>
                      <a:pPr algn="ctr" fontAlgn="ctr"/>
                      <a:endParaRPr lang="th-TH" sz="1100" b="1"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gridSpan="2">
                  <a:txBody>
                    <a:bodyPr/>
                    <a:lstStyle/>
                    <a:p>
                      <a:pPr algn="l" fontAlgn="ctr"/>
                      <a:r>
                        <a:rPr lang="en-US" sz="1100" b="0" i="0" u="none" strike="noStrike">
                          <a:effectLst/>
                          <a:latin typeface="Angsana New"/>
                        </a:rPr>
                        <a:t>During the year, the Company transferred assets </a:t>
                      </a:r>
                    </a:p>
                  </a:txBody>
                  <a:tcPr marL="9352" marR="9352" marT="9352" marB="0" anchor="ctr">
                    <a:lnL>
                      <a:noFill/>
                    </a:lnL>
                    <a:lnR>
                      <a:noFill/>
                    </a:lnR>
                    <a:lnT>
                      <a:noFill/>
                    </a:lnT>
                    <a:lnB>
                      <a:noFill/>
                    </a:lnB>
                  </a:tcPr>
                </a:tc>
                <a:tc hMerge="1">
                  <a:txBody>
                    <a:bodyPr/>
                    <a:lstStyle/>
                    <a:p>
                      <a:endParaRPr lang="th-TH"/>
                    </a:p>
                  </a:txBody>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a:noFill/>
                    </a:lnT>
                    <a:lnB>
                      <a:noFill/>
                    </a:lnB>
                  </a:tcPr>
                </a:tc>
              </a:tr>
              <a:tr h="236282">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r>
                        <a:rPr lang="en-US" sz="1100" b="0" i="0" u="none" strike="noStrike">
                          <a:effectLst/>
                          <a:latin typeface="Angsana New"/>
                        </a:rPr>
                        <a:t>for leases to inventories</a:t>
                      </a:r>
                    </a:p>
                  </a:txBody>
                  <a:tcPr marL="9352" marR="9352" marT="9352" marB="0" anchor="ctr">
                    <a:lnL>
                      <a:noFill/>
                    </a:lnL>
                    <a:lnR>
                      <a:noFill/>
                    </a:lnR>
                    <a:lnT>
                      <a:noFill/>
                    </a:lnT>
                    <a:lnB>
                      <a:noFill/>
                    </a:lnB>
                  </a:tcPr>
                </a:tc>
                <a:tc>
                  <a:txBody>
                    <a:bodyPr/>
                    <a:lstStyle/>
                    <a:p>
                      <a:pPr algn="r" fontAlgn="b"/>
                      <a:r>
                        <a:rPr lang="th-TH" sz="1100" b="0" i="0" u="none" strike="noStrike">
                          <a:effectLst/>
                          <a:latin typeface="Angsana New"/>
                        </a:rPr>
                        <a:t>360,674,584.61 </a:t>
                      </a:r>
                    </a:p>
                  </a:txBody>
                  <a:tcPr marL="9352" marR="9352" marT="9352" marB="0" anchor="b">
                    <a:lnL>
                      <a:noFill/>
                    </a:lnL>
                    <a:lnR>
                      <a:noFill/>
                    </a:lnR>
                    <a:lnT>
                      <a:noFill/>
                    </a:lnT>
                    <a:lnB>
                      <a:noFill/>
                    </a:lnB>
                  </a:tcPr>
                </a:tc>
                <a:tc>
                  <a:txBody>
                    <a:bodyPr/>
                    <a:lstStyle/>
                    <a:p>
                      <a:pPr algn="r" fontAlgn="b"/>
                      <a:endParaRPr lang="th-TH" sz="1100" b="0" i="0" u="none" strike="noStrike">
                        <a:effectLst/>
                        <a:latin typeface="Angsana New"/>
                      </a:endParaRPr>
                    </a:p>
                  </a:txBody>
                  <a:tcPr marL="9352" marR="9352" marT="9352" marB="0" anchor="b">
                    <a:lnL>
                      <a:noFill/>
                    </a:lnL>
                    <a:lnR>
                      <a:noFill/>
                    </a:lnR>
                    <a:lnT>
                      <a:noFill/>
                    </a:lnT>
                    <a:lnB>
                      <a:noFill/>
                    </a:lnB>
                  </a:tcPr>
                </a:tc>
                <a:tc>
                  <a:txBody>
                    <a:bodyPr/>
                    <a:lstStyle/>
                    <a:p>
                      <a:pPr algn="r" fontAlgn="b"/>
                      <a:r>
                        <a:rPr lang="th-TH" sz="1100" b="0" i="0" u="none" strike="noStrike">
                          <a:effectLst/>
                          <a:latin typeface="Angsana New"/>
                        </a:rPr>
                        <a:t>477,410,509.14 </a:t>
                      </a:r>
                    </a:p>
                  </a:txBody>
                  <a:tcPr marL="9352" marR="9352" marT="9352" marB="0" anchor="b">
                    <a:lnL>
                      <a:noFill/>
                    </a:lnL>
                    <a:lnR>
                      <a:noFill/>
                    </a:lnR>
                    <a:lnT>
                      <a:noFill/>
                    </a:lnT>
                    <a:lnB>
                      <a:noFill/>
                    </a:lnB>
                  </a:tcPr>
                </a:tc>
                <a:tc>
                  <a:txBody>
                    <a:bodyPr/>
                    <a:lstStyle/>
                    <a:p>
                      <a:pPr algn="r" fontAlgn="b"/>
                      <a:endParaRPr lang="th-TH" sz="1100" b="0" i="0" u="none" strike="noStrike">
                        <a:effectLst/>
                        <a:latin typeface="Angsana New"/>
                      </a:endParaRPr>
                    </a:p>
                  </a:txBody>
                  <a:tcPr marL="9352" marR="9352" marT="9352" marB="0" anchor="b">
                    <a:lnL>
                      <a:noFill/>
                    </a:lnL>
                    <a:lnR>
                      <a:noFill/>
                    </a:lnR>
                    <a:lnT>
                      <a:noFill/>
                    </a:lnT>
                    <a:lnB>
                      <a:noFill/>
                    </a:lnB>
                  </a:tcPr>
                </a:tc>
                <a:tc>
                  <a:txBody>
                    <a:bodyPr/>
                    <a:lstStyle/>
                    <a:p>
                      <a:pPr algn="r" fontAlgn="b"/>
                      <a:r>
                        <a:rPr lang="th-TH" sz="1100" b="0" i="0" u="none" strike="noStrike">
                          <a:effectLst/>
                          <a:latin typeface="Angsana New"/>
                        </a:rPr>
                        <a:t>360,674,584.61 </a:t>
                      </a:r>
                    </a:p>
                  </a:txBody>
                  <a:tcPr marL="9352" marR="9352" marT="9352" marB="0" anchor="b">
                    <a:lnL>
                      <a:noFill/>
                    </a:lnL>
                    <a:lnR>
                      <a:noFill/>
                    </a:lnR>
                    <a:lnT>
                      <a:noFill/>
                    </a:lnT>
                    <a:lnB>
                      <a:noFill/>
                    </a:lnB>
                  </a:tcPr>
                </a:tc>
                <a:tc>
                  <a:txBody>
                    <a:bodyPr/>
                    <a:lstStyle/>
                    <a:p>
                      <a:pPr algn="r" fontAlgn="b"/>
                      <a:endParaRPr lang="th-TH" sz="1100" b="0" i="0" u="none" strike="noStrike">
                        <a:effectLst/>
                        <a:latin typeface="Angsana New"/>
                      </a:endParaRPr>
                    </a:p>
                  </a:txBody>
                  <a:tcPr marL="9352" marR="9352" marT="9352" marB="0" anchor="b">
                    <a:lnL>
                      <a:noFill/>
                    </a:lnL>
                    <a:lnR>
                      <a:noFill/>
                    </a:lnR>
                    <a:lnT>
                      <a:noFill/>
                    </a:lnT>
                    <a:lnB>
                      <a:noFill/>
                    </a:lnB>
                  </a:tcPr>
                </a:tc>
                <a:tc>
                  <a:txBody>
                    <a:bodyPr/>
                    <a:lstStyle/>
                    <a:p>
                      <a:pPr algn="r" fontAlgn="b"/>
                      <a:r>
                        <a:rPr lang="th-TH" sz="1100" b="0" i="0" u="none" strike="noStrike" dirty="0">
                          <a:effectLst/>
                          <a:latin typeface="Angsana New"/>
                        </a:rPr>
                        <a:t>477,410,509.14 </a:t>
                      </a:r>
                    </a:p>
                  </a:txBody>
                  <a:tcPr marL="9352" marR="9352" marT="9352" marB="0" anchor="b">
                    <a:lnL>
                      <a:noFill/>
                    </a:lnL>
                    <a:lnR>
                      <a:noFill/>
                    </a:lnR>
                    <a:lnT>
                      <a:noFill/>
                    </a:lnT>
                    <a:lnB>
                      <a:noFill/>
                    </a:lnB>
                  </a:tcPr>
                </a:tc>
              </a:tr>
              <a:tr h="236282">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a:noFill/>
                    </a:lnT>
                    <a:lnB>
                      <a:noFill/>
                    </a:lnB>
                  </a:tcPr>
                </a:tc>
              </a:tr>
              <a:tr h="236282">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r>
              <a:tr h="236282">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r>
              <a:tr h="236282">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r>
              <a:tr h="236282">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l"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a:effectLst/>
                        <a:latin typeface="Angsana New"/>
                      </a:endParaRPr>
                    </a:p>
                  </a:txBody>
                  <a:tcPr marL="9352" marR="9352" marT="9352" marB="0" anchor="ctr">
                    <a:lnL>
                      <a:noFill/>
                    </a:lnL>
                    <a:lnR>
                      <a:noFill/>
                    </a:lnR>
                    <a:lnT>
                      <a:noFill/>
                    </a:lnT>
                    <a:lnB>
                      <a:noFill/>
                    </a:lnB>
                  </a:tcPr>
                </a:tc>
                <a:tc>
                  <a:txBody>
                    <a:bodyPr/>
                    <a:lstStyle/>
                    <a:p>
                      <a:pPr algn="r" fontAlgn="ctr"/>
                      <a:endParaRPr lang="th-TH" sz="1100" b="0" i="0" u="none" strike="noStrike" dirty="0">
                        <a:effectLst/>
                        <a:latin typeface="Angsana New"/>
                      </a:endParaRPr>
                    </a:p>
                  </a:txBody>
                  <a:tcPr marL="9352" marR="9352" marT="9352" marB="0" anchor="ctr">
                    <a:lnL>
                      <a:noFill/>
                    </a:lnL>
                    <a:lnR>
                      <a:noFill/>
                    </a:lnR>
                    <a:lnT>
                      <a:noFill/>
                    </a:lnT>
                    <a:lnB>
                      <a:noFill/>
                    </a:lnB>
                  </a:tcPr>
                </a:tc>
              </a:tr>
            </a:tbl>
          </a:graphicData>
        </a:graphic>
      </p:graphicFrame>
      <p:pic>
        <p:nvPicPr>
          <p:cNvPr id="4" name="รูปภาพ 3" descr="buttom.png"/>
          <p:cNvPicPr>
            <a:picLocks noChangeAspect="1"/>
          </p:cNvPicPr>
          <p:nvPr/>
        </p:nvPicPr>
        <p:blipFill>
          <a:blip r:embed="rId2" cstate="print"/>
          <a:stretch>
            <a:fillRect/>
          </a:stretch>
        </p:blipFill>
        <p:spPr>
          <a:xfrm>
            <a:off x="3142800" y="9360000"/>
            <a:ext cx="573976" cy="418034"/>
          </a:xfrm>
          <a:prstGeom prst="rect">
            <a:avLst/>
          </a:prstGeom>
        </p:spPr>
      </p:pic>
      <p:sp>
        <p:nvSpPr>
          <p:cNvPr id="7" name="TextBox 6"/>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88</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9641487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766" y="477474"/>
            <a:ext cx="5461347" cy="829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89</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9078483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34" y="505159"/>
            <a:ext cx="5677371" cy="822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5" name="TextBox 4"/>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90</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2364050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88</a:t>
            </a:r>
            <a:endParaRPr lang="th-TH" sz="1200" b="1" dirty="0">
              <a:solidFill>
                <a:srgbClr val="0070C0"/>
              </a:solidFill>
              <a:latin typeface="Cordia New" pitchFamily="34" charset="-34"/>
              <a:cs typeface="Cordia New" pitchFamily="34" charset="-34"/>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758" y="581944"/>
            <a:ext cx="5605363" cy="776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รูปภาพ 5"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7" name="TextBox 6"/>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91</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1085596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89</a:t>
            </a:r>
            <a:endParaRPr lang="th-TH" sz="1200" b="1" dirty="0">
              <a:solidFill>
                <a:srgbClr val="0070C0"/>
              </a:solidFill>
              <a:latin typeface="Cordia New" pitchFamily="34" charset="-34"/>
              <a:cs typeface="Cordia New" pitchFamily="34" charset="-34"/>
            </a:endParaRPr>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34" y="418975"/>
            <a:ext cx="5677371" cy="6820024"/>
          </a:xfrm>
          <a:prstGeom prst="rect">
            <a:avLst/>
          </a:prstGeom>
          <a:noFill/>
          <a:ln>
            <a:noFill/>
          </a:ln>
          <a:effec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92</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9641487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90</a:t>
            </a:r>
            <a:endParaRPr lang="th-TH" sz="1200" b="1" dirty="0">
              <a:solidFill>
                <a:srgbClr val="0070C0"/>
              </a:solidFill>
              <a:latin typeface="Cordia New" pitchFamily="34" charset="-34"/>
              <a:cs typeface="Cordia New" pitchFamily="34" charset="-34"/>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13" y="605116"/>
            <a:ext cx="5887615" cy="7954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93</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9078483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91</a:t>
            </a:r>
            <a:endParaRPr lang="th-TH" sz="1200" b="1" dirty="0">
              <a:solidFill>
                <a:srgbClr val="0070C0"/>
              </a:solidFill>
              <a:latin typeface="Cordia New" pitchFamily="34" charset="-34"/>
              <a:cs typeface="Cordia New" pitchFamily="34" charset="-34"/>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712" y="550336"/>
            <a:ext cx="5605363" cy="772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94</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22364050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92</a:t>
            </a:r>
            <a:endParaRPr lang="th-TH" sz="1200" b="1" dirty="0">
              <a:solidFill>
                <a:srgbClr val="0070C0"/>
              </a:solidFill>
              <a:latin typeface="Cordia New" pitchFamily="34" charset="-34"/>
              <a:cs typeface="Cordia New" pitchFamily="34" charset="-34"/>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440" y="560512"/>
            <a:ext cx="5458000" cy="741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95</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41085596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93</a:t>
            </a:r>
            <a:endParaRPr lang="th-TH" sz="1200" b="1" dirty="0">
              <a:solidFill>
                <a:srgbClr val="0070C0"/>
              </a:solidFill>
              <a:latin typeface="Cordia New" pitchFamily="34" charset="-34"/>
              <a:cs typeface="Cordia New" pitchFamily="34" charset="-34"/>
            </a:endParaRP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688" y="583570"/>
            <a:ext cx="5743599" cy="767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6" name="TextBox 5"/>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96</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19641487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68800"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94</a:t>
            </a:r>
            <a:endParaRPr lang="th-TH" sz="1200" b="1" dirty="0">
              <a:solidFill>
                <a:srgbClr val="0070C0"/>
              </a:solidFill>
              <a:latin typeface="Cordia New" pitchFamily="34" charset="-34"/>
              <a:cs typeface="Cordia New" pitchFamily="34" charset="-34"/>
            </a:endParaRP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688" y="560512"/>
            <a:ext cx="5688632" cy="774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รูปภาพ 3" descr="buttom.png"/>
          <p:cNvPicPr>
            <a:picLocks noChangeAspect="1"/>
          </p:cNvPicPr>
          <p:nvPr/>
        </p:nvPicPr>
        <p:blipFill>
          <a:blip r:embed="rId3" cstate="print"/>
          <a:stretch>
            <a:fillRect/>
          </a:stretch>
        </p:blipFill>
        <p:spPr>
          <a:xfrm>
            <a:off x="3142800" y="9360000"/>
            <a:ext cx="573976" cy="418034"/>
          </a:xfrm>
          <a:prstGeom prst="rect">
            <a:avLst/>
          </a:prstGeom>
        </p:spPr>
      </p:pic>
      <p:sp>
        <p:nvSpPr>
          <p:cNvPr id="5" name="TextBox 4"/>
          <p:cNvSpPr txBox="1"/>
          <p:nvPr/>
        </p:nvSpPr>
        <p:spPr>
          <a:xfrm>
            <a:off x="3268799" y="9442800"/>
            <a:ext cx="277640" cy="246221"/>
          </a:xfrm>
          <a:prstGeom prst="rect">
            <a:avLst/>
          </a:prstGeom>
          <a:noFill/>
        </p:spPr>
        <p:txBody>
          <a:bodyPr wrap="none" rtlCol="0">
            <a:spAutoFit/>
          </a:bodyPr>
          <a:lstStyle/>
          <a:p>
            <a:pPr algn="ctr"/>
            <a:r>
              <a:rPr lang="en-US" sz="1000" b="1" dirty="0" smtClean="0">
                <a:solidFill>
                  <a:srgbClr val="0070C0"/>
                </a:solidFill>
                <a:latin typeface="Cordia New" pitchFamily="34" charset="-34"/>
                <a:cs typeface="Cordia New" pitchFamily="34" charset="-34"/>
              </a:rPr>
              <a:t>97</a:t>
            </a:r>
            <a:endParaRPr lang="th-TH" sz="1200" b="1" dirty="0">
              <a:solidFill>
                <a:srgbClr val="0070C0"/>
              </a:solidFill>
              <a:latin typeface="Cordia New" pitchFamily="34" charset="-34"/>
              <a:cs typeface="Cordia New" pitchFamily="34" charset="-34"/>
            </a:endParaRPr>
          </a:p>
        </p:txBody>
      </p:sp>
    </p:spTree>
    <p:extLst>
      <p:ext uri="{BB962C8B-B14F-4D97-AF65-F5344CB8AC3E}">
        <p14:creationId xmlns:p14="http://schemas.microsoft.com/office/powerpoint/2010/main" val="907848322"/>
      </p:ext>
    </p:extLst>
  </p:cSld>
  <p:clrMapOvr>
    <a:masterClrMapping/>
  </p:clrMapOvr>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dia UPC-Annual Re.">
      <a:majorFont>
        <a:latin typeface="CordiaUPC"/>
        <a:ea typeface=""/>
        <a:cs typeface="CordiaUPC"/>
      </a:majorFont>
      <a:minorFont>
        <a:latin typeface="CordiaUPC"/>
        <a:ea typeface=""/>
        <a:cs typeface="CordiaUP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7488</TotalTime>
  <Words>16784</Words>
  <Application>Microsoft Office PowerPoint</Application>
  <PresentationFormat>A4 Paper (210x297 mm)</PresentationFormat>
  <Paragraphs>4071</Paragraphs>
  <Slides>137</Slides>
  <Notes>4</Notes>
  <HiddenSlides>0</HiddenSlides>
  <MMClips>0</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ชุดรูปแบบของ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ภาพนิ่ง 1</dc:title>
  <dc:creator>home</dc:creator>
  <cp:lastModifiedBy>Natthicha</cp:lastModifiedBy>
  <cp:revision>832</cp:revision>
  <cp:lastPrinted>2018-03-28T04:00:35Z</cp:lastPrinted>
  <dcterms:created xsi:type="dcterms:W3CDTF">2015-03-01T17:05:17Z</dcterms:created>
  <dcterms:modified xsi:type="dcterms:W3CDTF">2018-04-04T09:08:52Z</dcterms:modified>
</cp:coreProperties>
</file>